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64" r:id="rId12"/>
    <p:sldId id="278" r:id="rId13"/>
    <p:sldId id="279" r:id="rId14"/>
    <p:sldId id="266" r:id="rId15"/>
    <p:sldId id="270" r:id="rId16"/>
    <p:sldId id="271" r:id="rId17"/>
    <p:sldId id="283" r:id="rId18"/>
    <p:sldId id="272" r:id="rId19"/>
    <p:sldId id="281" r:id="rId20"/>
    <p:sldId id="273" r:id="rId21"/>
    <p:sldId id="274" r:id="rId22"/>
    <p:sldId id="280" r:id="rId23"/>
    <p:sldId id="275" r:id="rId24"/>
    <p:sldId id="276" r:id="rId25"/>
    <p:sldId id="282" r:id="rId26"/>
    <p:sldId id="285" r:id="rId27"/>
    <p:sldId id="287" r:id="rId28"/>
    <p:sldId id="286" r:id="rId29"/>
    <p:sldId id="284" r:id="rId30"/>
    <p:sldId id="27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5/23/2025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F56C-344D-B3BC-5601-8DF0639C4B8B}"/>
              </a:ext>
            </a:extLst>
          </p:cNvPr>
          <p:cNvSpPr>
            <a:spLocks noGrp="1"/>
          </p:cNvSpPr>
          <p:nvPr>
            <p:ph type="ctrTitle"/>
          </p:nvPr>
        </p:nvSpPr>
        <p:spPr>
          <a:xfrm>
            <a:off x="6095999" y="1964267"/>
            <a:ext cx="5064125" cy="2421464"/>
          </a:xfrm>
        </p:spPr>
        <p:txBody>
          <a:bodyPr>
            <a:normAutofit/>
          </a:bodyPr>
          <a:lstStyle/>
          <a:p>
            <a:r>
              <a:rPr lang="en-US" sz="5400" dirty="0">
                <a:latin typeface="Algerian" panose="04020705040A02060702" pitchFamily="82" charset="0"/>
              </a:rPr>
              <a:t>Bank analytics</a:t>
            </a:r>
            <a:endParaRPr lang="en-IN" sz="5400" dirty="0">
              <a:latin typeface="Algerian" panose="04020705040A02060702" pitchFamily="82" charset="0"/>
            </a:endParaRPr>
          </a:p>
        </p:txBody>
      </p:sp>
      <p:sp>
        <p:nvSpPr>
          <p:cNvPr id="3" name="Subtitle 2">
            <a:extLst>
              <a:ext uri="{FF2B5EF4-FFF2-40B4-BE49-F238E27FC236}">
                <a16:creationId xmlns:a16="http://schemas.microsoft.com/office/drawing/2014/main" id="{16E279FE-CA9D-CA32-8313-1D4C04119EA8}"/>
              </a:ext>
            </a:extLst>
          </p:cNvPr>
          <p:cNvSpPr>
            <a:spLocks noGrp="1"/>
          </p:cNvSpPr>
          <p:nvPr>
            <p:ph type="subTitle" idx="1"/>
          </p:nvPr>
        </p:nvSpPr>
        <p:spPr/>
        <p:txBody>
          <a:bodyPr/>
          <a:lstStyle/>
          <a:p>
            <a:r>
              <a:rPr lang="en-US" sz="2800" b="1" dirty="0"/>
              <a:t>Group 5</a:t>
            </a:r>
            <a:r>
              <a:rPr lang="en-US" dirty="0"/>
              <a:t> </a:t>
            </a:r>
            <a:endParaRPr lang="en-IN" dirty="0"/>
          </a:p>
        </p:txBody>
      </p:sp>
      <p:pic>
        <p:nvPicPr>
          <p:cNvPr id="1026" name="Picture 2" descr="Five state-run lenders ride on stocks rally to enter 10 most-valued banks  league">
            <a:extLst>
              <a:ext uri="{FF2B5EF4-FFF2-40B4-BE49-F238E27FC236}">
                <a16:creationId xmlns:a16="http://schemas.microsoft.com/office/drawing/2014/main" id="{F39FB964-0CDD-97CB-4686-17E917444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5986021" cy="35727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F0EC12B-A846-B170-3893-FE1F75EED3B6}"/>
              </a:ext>
            </a:extLst>
          </p:cNvPr>
          <p:cNvPicPr>
            <a:picLocks noChangeAspect="1"/>
          </p:cNvPicPr>
          <p:nvPr/>
        </p:nvPicPr>
        <p:blipFill>
          <a:blip r:embed="rId3"/>
          <a:stretch>
            <a:fillRect/>
          </a:stretch>
        </p:blipFill>
        <p:spPr>
          <a:xfrm>
            <a:off x="0" y="3572759"/>
            <a:ext cx="5986019" cy="3285241"/>
          </a:xfrm>
          <a:prstGeom prst="rect">
            <a:avLst/>
          </a:prstGeom>
        </p:spPr>
      </p:pic>
    </p:spTree>
    <p:extLst>
      <p:ext uri="{BB962C8B-B14F-4D97-AF65-F5344CB8AC3E}">
        <p14:creationId xmlns:p14="http://schemas.microsoft.com/office/powerpoint/2010/main" val="3728223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7">
            <a:extLst>
              <a:ext uri="{FF2B5EF4-FFF2-40B4-BE49-F238E27FC236}">
                <a16:creationId xmlns:a16="http://schemas.microsoft.com/office/drawing/2014/main" id="{FDBEB421-11A8-75BF-359F-EEAFBA54A376}"/>
              </a:ext>
            </a:extLst>
          </p:cNvPr>
          <p:cNvPicPr>
            <a:picLocks noGrp="1" noChangeAspect="1"/>
          </p:cNvPicPr>
          <p:nvPr/>
        </p:nvPicPr>
        <p:blipFill>
          <a:blip r:embed="rId2"/>
          <a:stretch>
            <a:fillRect/>
          </a:stretch>
        </p:blipFill>
        <p:spPr>
          <a:xfrm>
            <a:off x="6374987" y="1534731"/>
            <a:ext cx="5184061" cy="3788538"/>
          </a:xfrm>
          <a:prstGeom prst="rect">
            <a:avLst/>
          </a:prstGeom>
        </p:spPr>
      </p:pic>
      <p:sp>
        <p:nvSpPr>
          <p:cNvPr id="4" name="TextBox 3">
            <a:extLst>
              <a:ext uri="{FF2B5EF4-FFF2-40B4-BE49-F238E27FC236}">
                <a16:creationId xmlns:a16="http://schemas.microsoft.com/office/drawing/2014/main" id="{2B97A1FC-7835-C9E6-2567-14C9812DAB7B}"/>
              </a:ext>
            </a:extLst>
          </p:cNvPr>
          <p:cNvSpPr txBox="1"/>
          <p:nvPr/>
        </p:nvSpPr>
        <p:spPr>
          <a:xfrm>
            <a:off x="1002890" y="0"/>
            <a:ext cx="5093110" cy="7273786"/>
          </a:xfrm>
          <a:prstGeom prst="rect">
            <a:avLst/>
          </a:prstGeom>
          <a:noFill/>
        </p:spPr>
        <p:txBody>
          <a:bodyPr wrap="square" rtlCol="0">
            <a:spAutoFit/>
          </a:bodyPr>
          <a:lstStyle/>
          <a:p>
            <a:pPr marL="342900" lvl="0" indent="-342900" algn="just">
              <a:lnSpc>
                <a:spcPct val="115000"/>
              </a:lnSpc>
              <a:spcAft>
                <a:spcPts val="800"/>
              </a:spcAft>
              <a:buSzPts val="1000"/>
              <a:buFont typeface="Wingdings" panose="05000000000000000000" pitchFamily="2" charset="2"/>
              <a:buChar char="Ø"/>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Loan Portfolio: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Total Loan Amount: 751.0M</a:t>
            </a: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Average Interest Rate: 12.03%</a:t>
            </a:r>
          </a:p>
          <a:p>
            <a:pPr marL="342900" lvl="0" indent="-342900" algn="just">
              <a:lnSpc>
                <a:spcPct val="115000"/>
              </a:lnSpc>
              <a:spcAft>
                <a:spcPts val="800"/>
              </a:spcAft>
              <a:buSzPts val="1000"/>
              <a:buFont typeface="Wingdings" panose="05000000000000000000" pitchFamily="2" charset="2"/>
              <a:buChar char="Ø"/>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Repayment &amp; Recovery: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Total Distinct Payment: 37.87K</a:t>
            </a: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Distinct Recovery: 6.52M</a:t>
            </a: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Total Payment Invested: 786.5M</a:t>
            </a: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Customer Lifetime Value: 814.9M</a:t>
            </a:r>
          </a:p>
          <a:p>
            <a:pPr marL="342900" lvl="0" indent="-342900" algn="just">
              <a:lnSpc>
                <a:spcPct val="115000"/>
              </a:lnSpc>
              <a:spcAft>
                <a:spcPts val="800"/>
              </a:spcAft>
              <a:buSzPts val="1000"/>
              <a:buFont typeface="Wingdings" panose="05000000000000000000" pitchFamily="2" charset="2"/>
              <a:buChar char="Ø"/>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Financial Performance: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Total Fees Collected: 756.4K</a:t>
            </a:r>
          </a:p>
          <a:p>
            <a:pPr marL="342900" lvl="0" indent="-342900" algn="just">
              <a:lnSpc>
                <a:spcPct val="115000"/>
              </a:lnSpc>
              <a:spcAft>
                <a:spcPts val="800"/>
              </a:spcAft>
              <a:buSzPts val="1000"/>
              <a:buFont typeface="Wingdings" panose="05000000000000000000" pitchFamily="2" charset="2"/>
              <a:buChar char="Ø"/>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Loan Risk: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Total Delinquent Loans: 7.11K</a:t>
            </a: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Highest Defaults: Not Verified Loans</a:t>
            </a:r>
          </a:p>
          <a:p>
            <a:pPr marL="342900" lvl="0" indent="-342900" algn="just">
              <a:lnSpc>
                <a:spcPct val="115000"/>
              </a:lnSpc>
              <a:spcAft>
                <a:spcPts val="800"/>
              </a:spcAft>
              <a:buSzPts val="1000"/>
              <a:buFont typeface="Wingdings" panose="05000000000000000000" pitchFamily="2" charset="2"/>
              <a:buChar char="Ø"/>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Regional 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Ludhiana leads in Loan Amount; Hisar has highest defaults.</a:t>
            </a:r>
          </a:p>
          <a:p>
            <a:pPr marL="342900" lvl="0" indent="-342900" algn="just">
              <a:lnSpc>
                <a:spcPct val="115000"/>
              </a:lnSpc>
              <a:spcAft>
                <a:spcPts val="800"/>
              </a:spcAft>
              <a:buSzPts val="1000"/>
              <a:buFont typeface="Wingdings" panose="05000000000000000000" pitchFamily="2" charset="2"/>
              <a:buChar char="Ø"/>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Disbursement Trend: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Peak in FY 2019, declining afterward.</a:t>
            </a:r>
          </a:p>
          <a:p>
            <a:pPr marL="342900" lvl="0" indent="-342900" algn="just">
              <a:lnSpc>
                <a:spcPct val="115000"/>
              </a:lnSpc>
              <a:spcAft>
                <a:spcPts val="800"/>
              </a:spcAft>
              <a:buSzPts val="1000"/>
              <a:buFont typeface="Wingdings" panose="05000000000000000000" pitchFamily="2" charset="2"/>
              <a:buChar char="Ø"/>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Home Ownership: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Wingdings" panose="05000000000000000000" pitchFamily="2" charset="2"/>
              <a:buChar char="Ø"/>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Mortgage holders contribute most to payments.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20780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5BC11-66AC-39EF-8237-4D61B87956DC}"/>
              </a:ext>
            </a:extLst>
          </p:cNvPr>
          <p:cNvSpPr>
            <a:spLocks noGrp="1"/>
          </p:cNvSpPr>
          <p:nvPr>
            <p:ph idx="1"/>
          </p:nvPr>
        </p:nvSpPr>
        <p:spPr>
          <a:xfrm>
            <a:off x="4316360" y="806246"/>
            <a:ext cx="7875639" cy="2281083"/>
          </a:xfrm>
        </p:spPr>
        <p:txBody>
          <a:bodyPr>
            <a:normAutofit lnSpcReduction="10000"/>
          </a:bodyPr>
          <a:lstStyle/>
          <a:p>
            <a:pPr>
              <a:buFont typeface="Wingdings" panose="05000000000000000000" pitchFamily="2" charset="2"/>
              <a:buChar char="Ø"/>
            </a:pPr>
            <a:r>
              <a:rPr lang="en-US" dirty="0"/>
              <a:t>Data  Integration: Integrate data across loan, credit ,and debit systems to develop a holistic view of customer behavior and financial health ,enabling more informed decision making.</a:t>
            </a:r>
          </a:p>
          <a:p>
            <a:pPr>
              <a:buFont typeface="Wingdings" panose="05000000000000000000" pitchFamily="2" charset="2"/>
              <a:buChar char="Ø"/>
            </a:pPr>
            <a:r>
              <a:rPr lang="en-US" dirty="0"/>
              <a:t>Enhance Data Quality &amp; Governance: Establish  strong data governance policies to ensure data accuracy , consistency and compliance.</a:t>
            </a:r>
          </a:p>
          <a:p>
            <a:pPr>
              <a:buFont typeface="Wingdings" panose="05000000000000000000" pitchFamily="2" charset="2"/>
              <a:buChar char="Ø"/>
            </a:pPr>
            <a:r>
              <a:rPr lang="en-US" dirty="0"/>
              <a:t>Proactive Monitoring: Closely monitor quarterly transaction trends and loan disbursement patterns to detect and address potential issues.</a:t>
            </a:r>
          </a:p>
          <a:p>
            <a:pPr marL="0" indent="0">
              <a:buNone/>
            </a:pPr>
            <a:endParaRPr lang="en-US" dirty="0"/>
          </a:p>
          <a:p>
            <a:pPr>
              <a:buFont typeface="Wingdings" panose="05000000000000000000" pitchFamily="2" charset="2"/>
              <a:buChar char="Ø"/>
            </a:pPr>
            <a:endParaRPr lang="en-IN" dirty="0"/>
          </a:p>
        </p:txBody>
      </p:sp>
      <p:sp>
        <p:nvSpPr>
          <p:cNvPr id="5" name="Title 4">
            <a:extLst>
              <a:ext uri="{FF2B5EF4-FFF2-40B4-BE49-F238E27FC236}">
                <a16:creationId xmlns:a16="http://schemas.microsoft.com/office/drawing/2014/main" id="{D08073D3-A51E-1918-41F5-C59D17624EE4}"/>
              </a:ext>
            </a:extLst>
          </p:cNvPr>
          <p:cNvSpPr>
            <a:spLocks noGrp="1"/>
          </p:cNvSpPr>
          <p:nvPr>
            <p:ph type="title"/>
          </p:nvPr>
        </p:nvSpPr>
        <p:spPr/>
        <p:txBody>
          <a:bodyPr>
            <a:normAutofit fontScale="90000"/>
          </a:bodyPr>
          <a:lstStyle/>
          <a:p>
            <a:br>
              <a:rPr lang="en-US" dirty="0"/>
            </a:br>
            <a:br>
              <a:rPr lang="en-IN" dirty="0"/>
            </a:br>
            <a:br>
              <a:rPr lang="en-IN" dirty="0"/>
            </a:br>
            <a:br>
              <a:rPr lang="en-IN" dirty="0"/>
            </a:br>
            <a:br>
              <a:rPr lang="en-IN" dirty="0"/>
            </a:br>
            <a:br>
              <a:rPr lang="en-IN" dirty="0"/>
            </a:br>
            <a:endParaRPr lang="en-IN" dirty="0"/>
          </a:p>
        </p:txBody>
      </p:sp>
      <p:pic>
        <p:nvPicPr>
          <p:cNvPr id="2052" name="Picture 4" descr="Recommendation Images – Browse 263,839 Stock Photos, Vectors, and Video |  Adobe Stock">
            <a:extLst>
              <a:ext uri="{FF2B5EF4-FFF2-40B4-BE49-F238E27FC236}">
                <a16:creationId xmlns:a16="http://schemas.microsoft.com/office/drawing/2014/main" id="{78C168F5-50EF-AC0C-7CEE-BDB6515D8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806246"/>
            <a:ext cx="3522406" cy="1817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CE85D7F-8D0E-B85F-03DB-3CCB95139155}"/>
              </a:ext>
            </a:extLst>
          </p:cNvPr>
          <p:cNvSpPr txBox="1"/>
          <p:nvPr/>
        </p:nvSpPr>
        <p:spPr>
          <a:xfrm>
            <a:off x="685801" y="3608439"/>
            <a:ext cx="6481916" cy="2585323"/>
          </a:xfrm>
          <a:prstGeom prst="rect">
            <a:avLst/>
          </a:prstGeom>
          <a:noFill/>
        </p:spPr>
        <p:txBody>
          <a:bodyPr wrap="square" rtlCol="0">
            <a:spAutoFit/>
          </a:bodyPr>
          <a:lstStyle/>
          <a:p>
            <a:pPr>
              <a:buFont typeface="Wingdings" panose="05000000000000000000" pitchFamily="2" charset="2"/>
              <a:buChar char="Ø"/>
            </a:pPr>
            <a:r>
              <a:rPr lang="en-IN" dirty="0"/>
              <a:t>The increase in loan amount signifies ,a growing credit demand ,growing loan amounts indicate borrowers increased willingness to seek financing for various needs.</a:t>
            </a:r>
          </a:p>
          <a:p>
            <a:pPr>
              <a:buFont typeface="Wingdings" panose="05000000000000000000" pitchFamily="2" charset="2"/>
              <a:buChar char="Ø"/>
            </a:pPr>
            <a:r>
              <a:rPr lang="en-IN" dirty="0"/>
              <a:t>High risk accounts detected predictive models successfully identified accounts with a high probability of loan default  or fraud , improving risk mitigation.</a:t>
            </a:r>
          </a:p>
          <a:p>
            <a:pPr>
              <a:buFont typeface="Wingdings" panose="05000000000000000000" pitchFamily="2" charset="2"/>
              <a:buChar char="Ø"/>
            </a:pPr>
            <a:r>
              <a:rPr lang="en-IN" dirty="0"/>
              <a:t>Following closely is the “charged off” category ,indicating a substantial number of loans declared as losses.</a:t>
            </a:r>
          </a:p>
          <a:p>
            <a:endParaRPr lang="en-IN" dirty="0"/>
          </a:p>
        </p:txBody>
      </p:sp>
      <p:pic>
        <p:nvPicPr>
          <p:cNvPr id="2056" name="Picture 8" descr="Insight Finance PowerPoint Template – Slidequest">
            <a:extLst>
              <a:ext uri="{FF2B5EF4-FFF2-40B4-BE49-F238E27FC236}">
                <a16:creationId xmlns:a16="http://schemas.microsoft.com/office/drawing/2014/main" id="{4698C132-686E-7E6D-C0CA-3738ACF41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2281" y="3653086"/>
            <a:ext cx="3685151" cy="2496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75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7835-81C3-6672-9746-6CB39C356CDB}"/>
              </a:ext>
            </a:extLst>
          </p:cNvPr>
          <p:cNvSpPr>
            <a:spLocks noGrp="1"/>
          </p:cNvSpPr>
          <p:nvPr>
            <p:ph type="title"/>
          </p:nvPr>
        </p:nvSpPr>
        <p:spPr>
          <a:xfrm>
            <a:off x="685801" y="609600"/>
            <a:ext cx="10131425" cy="663019"/>
          </a:xfrm>
        </p:spPr>
        <p:txBody>
          <a:bodyPr>
            <a:norm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Recommendations</a:t>
            </a:r>
            <a:endParaRPr lang="en-IN" sz="2800" dirty="0"/>
          </a:p>
        </p:txBody>
      </p:sp>
      <p:sp>
        <p:nvSpPr>
          <p:cNvPr id="3" name="Content Placeholder 2">
            <a:extLst>
              <a:ext uri="{FF2B5EF4-FFF2-40B4-BE49-F238E27FC236}">
                <a16:creationId xmlns:a16="http://schemas.microsoft.com/office/drawing/2014/main" id="{0DCAE388-3EA4-D62C-E59F-713E37DF842C}"/>
              </a:ext>
            </a:extLst>
          </p:cNvPr>
          <p:cNvSpPr>
            <a:spLocks noGrp="1"/>
          </p:cNvSpPr>
          <p:nvPr>
            <p:ph idx="1"/>
          </p:nvPr>
        </p:nvSpPr>
        <p:spPr>
          <a:xfrm>
            <a:off x="685801" y="1272619"/>
            <a:ext cx="10131425" cy="5297863"/>
          </a:xfrm>
        </p:spPr>
        <p:txBody>
          <a:bodyPr/>
          <a:lstStyle/>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Enhance Digital Adoption: </a:t>
            </a:r>
            <a:r>
              <a:rPr lang="en-IN" sz="1800" dirty="0">
                <a:effectLst/>
                <a:latin typeface="Calibri" panose="020F0502020204030204" pitchFamily="34" charset="0"/>
                <a:ea typeface="Calibri" panose="020F0502020204030204" pitchFamily="34" charset="0"/>
                <a:cs typeface="Times New Roman" panose="02020603050405020304" pitchFamily="18" charset="0"/>
              </a:rPr>
              <a:t>Promote digital transaction methods (e.g., Bank Transfer) to reduce in-branch visits and associated operational costs.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Strengthen Risk Management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Implement stricter verification processes for loans, focusing on high-risk regions and borrower segments (e.g., renters) to minimize defaults.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Optimize Branch Efficiency: </a:t>
            </a:r>
            <a:r>
              <a:rPr lang="en-IN" sz="1800" dirty="0">
                <a:effectLst/>
                <a:latin typeface="Calibri" panose="020F0502020204030204" pitchFamily="34" charset="0"/>
                <a:ea typeface="Calibri" panose="020F0502020204030204" pitchFamily="34" charset="0"/>
                <a:cs typeface="Times New Roman" panose="02020603050405020304" pitchFamily="18" charset="0"/>
              </a:rPr>
              <a:t>Allocate resources based on transaction volumes, and provide targeted training to branches with high default rates.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Proactive Monitoring: </a:t>
            </a:r>
            <a:r>
              <a:rPr lang="en-IN" sz="1800" dirty="0">
                <a:effectLst/>
                <a:latin typeface="Calibri" panose="020F0502020204030204" pitchFamily="34" charset="0"/>
                <a:ea typeface="Calibri" panose="020F0502020204030204" pitchFamily="34" charset="0"/>
                <a:cs typeface="Times New Roman" panose="02020603050405020304" pitchFamily="18" charset="0"/>
              </a:rPr>
              <a:t>Closely monitor quarterly transaction trends and loan disbursement patterns to detect and address potential issues.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Customer-Centric Approach: </a:t>
            </a:r>
            <a:r>
              <a:rPr lang="en-IN" sz="1800" dirty="0">
                <a:effectLst/>
                <a:latin typeface="Calibri" panose="020F0502020204030204" pitchFamily="34" charset="0"/>
                <a:ea typeface="Calibri" panose="020F0502020204030204" pitchFamily="34" charset="0"/>
                <a:cs typeface="Times New Roman" panose="02020603050405020304" pitchFamily="18" charset="0"/>
              </a:rPr>
              <a:t>Improve customer service, especially in high-transaction branches, and tailor services to high-value customers to enhance satisfaction and retention.</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Integration: </a:t>
            </a:r>
            <a:r>
              <a:rPr lang="en-IN" sz="1800" dirty="0">
                <a:effectLst/>
                <a:latin typeface="Calibri" panose="020F0502020204030204" pitchFamily="34" charset="0"/>
                <a:ea typeface="Calibri" panose="020F0502020204030204" pitchFamily="34" charset="0"/>
                <a:cs typeface="Times New Roman" panose="02020603050405020304" pitchFamily="18" charset="0"/>
              </a:rPr>
              <a:t>Integrate data across loan, credit, and debit systems to develop a holistic view of customer behaviour and financial health, enabling more informed decision-making.</a:t>
            </a:r>
          </a:p>
        </p:txBody>
      </p:sp>
    </p:spTree>
    <p:extLst>
      <p:ext uri="{BB962C8B-B14F-4D97-AF65-F5344CB8AC3E}">
        <p14:creationId xmlns:p14="http://schemas.microsoft.com/office/powerpoint/2010/main" val="375434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B5D8-7557-CCC9-3FB7-09B44EEACC0F}"/>
              </a:ext>
            </a:extLst>
          </p:cNvPr>
          <p:cNvSpPr>
            <a:spLocks noGrp="1"/>
          </p:cNvSpPr>
          <p:nvPr>
            <p:ph type="title"/>
          </p:nvPr>
        </p:nvSpPr>
        <p:spPr>
          <a:xfrm>
            <a:off x="685801" y="609600"/>
            <a:ext cx="10131425" cy="615885"/>
          </a:xfrm>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Insights</a:t>
            </a:r>
            <a:endParaRPr lang="en-IN" sz="3200" dirty="0"/>
          </a:p>
        </p:txBody>
      </p:sp>
      <p:sp>
        <p:nvSpPr>
          <p:cNvPr id="3" name="Content Placeholder 2">
            <a:extLst>
              <a:ext uri="{FF2B5EF4-FFF2-40B4-BE49-F238E27FC236}">
                <a16:creationId xmlns:a16="http://schemas.microsoft.com/office/drawing/2014/main" id="{E8B98000-B88E-B823-25F3-97BB6B8F16B4}"/>
              </a:ext>
            </a:extLst>
          </p:cNvPr>
          <p:cNvSpPr>
            <a:spLocks noGrp="1"/>
          </p:cNvSpPr>
          <p:nvPr>
            <p:ph idx="1"/>
          </p:nvPr>
        </p:nvSpPr>
        <p:spPr>
          <a:xfrm>
            <a:off x="685801" y="1225485"/>
            <a:ext cx="10131425" cy="5373278"/>
          </a:xfrm>
        </p:spPr>
        <p:txBody>
          <a:bodyPr/>
          <a:lstStyle/>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Digital Adoption Opportunity: </a:t>
            </a:r>
            <a:r>
              <a:rPr lang="en-IN" sz="1800" dirty="0">
                <a:effectLst/>
                <a:latin typeface="Calibri" panose="020F0502020204030204" pitchFamily="34" charset="0"/>
                <a:ea typeface="Calibri" panose="020F0502020204030204" pitchFamily="34" charset="0"/>
                <a:cs typeface="Times New Roman" panose="02020603050405020304" pitchFamily="18" charset="0"/>
              </a:rPr>
              <a:t>While customers use various transaction methods, there's potential to increase digital channel adoption to reduce operational costs.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Elevated Loan Risk: </a:t>
            </a:r>
            <a:r>
              <a:rPr lang="en-IN" sz="1800" dirty="0">
                <a:effectLst/>
                <a:latin typeface="Calibri" panose="020F0502020204030204" pitchFamily="34" charset="0"/>
                <a:ea typeface="Calibri" panose="020F0502020204030204" pitchFamily="34" charset="0"/>
                <a:cs typeface="Times New Roman" panose="02020603050405020304" pitchFamily="18" charset="0"/>
              </a:rPr>
              <a:t>A significant portion of loans, particularly unverified ones, are at high risk of default, indicating a need for improved risk assessment.</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Variable Branch Performance: </a:t>
            </a:r>
            <a:r>
              <a:rPr lang="en-IN" sz="1800" dirty="0">
                <a:effectLst/>
                <a:latin typeface="Calibri" panose="020F0502020204030204" pitchFamily="34" charset="0"/>
                <a:ea typeface="Calibri" panose="020F0502020204030204" pitchFamily="34" charset="0"/>
                <a:cs typeface="Times New Roman" panose="02020603050405020304" pitchFamily="18" charset="0"/>
              </a:rPr>
              <a:t>Branch performance varies, with some branches handling higher transaction volumes and others experiencing</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higher default rates.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Quarterly Transaction Patterns</a:t>
            </a:r>
            <a:r>
              <a:rPr lang="en-IN" sz="1800" dirty="0">
                <a:effectLst/>
                <a:latin typeface="Calibri" panose="020F0502020204030204" pitchFamily="34" charset="0"/>
                <a:ea typeface="Calibri" panose="020F0502020204030204" pitchFamily="34" charset="0"/>
                <a:cs typeface="Times New Roman" panose="02020603050405020304" pitchFamily="18" charset="0"/>
              </a:rPr>
              <a:t>: Transaction volumes are consistent in the first three quarters but tend to decline in the fourth quarter.</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Impact of Borrower Profile: </a:t>
            </a:r>
            <a:r>
              <a:rPr lang="en-IN" sz="1800" dirty="0">
                <a:effectLst/>
                <a:latin typeface="Calibri" panose="020F0502020204030204" pitchFamily="34" charset="0"/>
                <a:ea typeface="Calibri" panose="020F0502020204030204" pitchFamily="34" charset="0"/>
                <a:cs typeface="Times New Roman" panose="02020603050405020304" pitchFamily="18" charset="0"/>
              </a:rPr>
              <a:t>Mortgage holders demonstrate more reliable repayment behaviour compared to renters.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Need for Data Integration: </a:t>
            </a:r>
            <a:r>
              <a:rPr lang="en-IN" sz="1800" dirty="0">
                <a:effectLst/>
                <a:latin typeface="Calibri" panose="020F0502020204030204" pitchFamily="34" charset="0"/>
                <a:ea typeface="Calibri" panose="020F0502020204030204" pitchFamily="34" charset="0"/>
                <a:cs typeface="Times New Roman" panose="02020603050405020304" pitchFamily="18" charset="0"/>
              </a:rPr>
              <a:t>Integrating data across loan, credit, and debit systems is crucial for a comprehensive understanding of customer behaviour and financial health.</a:t>
            </a:r>
          </a:p>
        </p:txBody>
      </p:sp>
    </p:spTree>
    <p:extLst>
      <p:ext uri="{BB962C8B-B14F-4D97-AF65-F5344CB8AC3E}">
        <p14:creationId xmlns:p14="http://schemas.microsoft.com/office/powerpoint/2010/main" val="149113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C6F-9AA9-8F42-B414-7879050BAA2E}"/>
              </a:ext>
            </a:extLst>
          </p:cNvPr>
          <p:cNvSpPr>
            <a:spLocks noGrp="1"/>
          </p:cNvSpPr>
          <p:nvPr>
            <p:ph type="title"/>
          </p:nvPr>
        </p:nvSpPr>
        <p:spPr>
          <a:xfrm>
            <a:off x="685801" y="1066556"/>
            <a:ext cx="10131425" cy="488867"/>
          </a:xfrm>
        </p:spPr>
        <p:txBody>
          <a:bodyPr>
            <a:normAutofit fontScale="90000"/>
          </a:bodyPr>
          <a:lstStyle/>
          <a:p>
            <a:r>
              <a:rPr lang="en-US" sz="2800" dirty="0"/>
              <a:t> Bank loan analysis (power Bi)</a:t>
            </a:r>
            <a:endParaRPr lang="en-IN" sz="2800" dirty="0"/>
          </a:p>
        </p:txBody>
      </p:sp>
      <p:pic>
        <p:nvPicPr>
          <p:cNvPr id="5" name="Content Placeholder 4">
            <a:extLst>
              <a:ext uri="{FF2B5EF4-FFF2-40B4-BE49-F238E27FC236}">
                <a16:creationId xmlns:a16="http://schemas.microsoft.com/office/drawing/2014/main" id="{DD9F9A35-FEAC-AA5F-E506-EA00F85A6B05}"/>
              </a:ext>
            </a:extLst>
          </p:cNvPr>
          <p:cNvPicPr>
            <a:picLocks noGrp="1" noChangeAspect="1"/>
          </p:cNvPicPr>
          <p:nvPr>
            <p:ph idx="1"/>
          </p:nvPr>
        </p:nvPicPr>
        <p:blipFill>
          <a:blip r:embed="rId2"/>
          <a:stretch>
            <a:fillRect/>
          </a:stretch>
        </p:blipFill>
        <p:spPr>
          <a:xfrm>
            <a:off x="471950" y="1651331"/>
            <a:ext cx="11415250" cy="4842874"/>
          </a:xfrm>
        </p:spPr>
      </p:pic>
      <p:sp>
        <p:nvSpPr>
          <p:cNvPr id="6" name="TextBox 5">
            <a:extLst>
              <a:ext uri="{FF2B5EF4-FFF2-40B4-BE49-F238E27FC236}">
                <a16:creationId xmlns:a16="http://schemas.microsoft.com/office/drawing/2014/main" id="{255859DD-87D7-3A18-15E9-F793EA183EA0}"/>
              </a:ext>
            </a:extLst>
          </p:cNvPr>
          <p:cNvSpPr txBox="1"/>
          <p:nvPr/>
        </p:nvSpPr>
        <p:spPr>
          <a:xfrm>
            <a:off x="4994787" y="481781"/>
            <a:ext cx="2910348" cy="646331"/>
          </a:xfrm>
          <a:prstGeom prst="rect">
            <a:avLst/>
          </a:prstGeom>
          <a:noFill/>
        </p:spPr>
        <p:txBody>
          <a:bodyPr wrap="square" rtlCol="0">
            <a:spAutoFit/>
          </a:bodyPr>
          <a:lstStyle/>
          <a:p>
            <a:r>
              <a:rPr lang="en-US" sz="3600" dirty="0"/>
              <a:t>DASHBOARDS</a:t>
            </a:r>
            <a:endParaRPr lang="en-IN" sz="3600" dirty="0"/>
          </a:p>
        </p:txBody>
      </p:sp>
    </p:spTree>
    <p:extLst>
      <p:ext uri="{BB962C8B-B14F-4D97-AF65-F5344CB8AC3E}">
        <p14:creationId xmlns:p14="http://schemas.microsoft.com/office/powerpoint/2010/main" val="187256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CDFE-847A-79AB-4960-97DF4BE236AF}"/>
              </a:ext>
            </a:extLst>
          </p:cNvPr>
          <p:cNvSpPr>
            <a:spLocks noGrp="1"/>
          </p:cNvSpPr>
          <p:nvPr>
            <p:ph type="title"/>
          </p:nvPr>
        </p:nvSpPr>
        <p:spPr>
          <a:xfrm>
            <a:off x="685801" y="659875"/>
            <a:ext cx="10131425" cy="565610"/>
          </a:xfrm>
        </p:spPr>
        <p:txBody>
          <a:bodyPr>
            <a:normAutofit fontScale="90000"/>
          </a:bodyPr>
          <a:lstStyle/>
          <a:p>
            <a:r>
              <a:rPr lang="en-US" dirty="0"/>
              <a:t>DEBIT AND CREDIT ANALYSIS (POWER BI)</a:t>
            </a:r>
            <a:endParaRPr lang="en-IN" dirty="0"/>
          </a:p>
        </p:txBody>
      </p:sp>
      <p:pic>
        <p:nvPicPr>
          <p:cNvPr id="5" name="Content Placeholder 4">
            <a:extLst>
              <a:ext uri="{FF2B5EF4-FFF2-40B4-BE49-F238E27FC236}">
                <a16:creationId xmlns:a16="http://schemas.microsoft.com/office/drawing/2014/main" id="{E13AB20D-2792-48ED-505B-9D9F3F6AE7DC}"/>
              </a:ext>
            </a:extLst>
          </p:cNvPr>
          <p:cNvPicPr>
            <a:picLocks noGrp="1" noChangeAspect="1"/>
          </p:cNvPicPr>
          <p:nvPr>
            <p:ph idx="1"/>
          </p:nvPr>
        </p:nvPicPr>
        <p:blipFill>
          <a:blip r:embed="rId2"/>
          <a:stretch>
            <a:fillRect/>
          </a:stretch>
        </p:blipFill>
        <p:spPr>
          <a:xfrm>
            <a:off x="623706" y="1129888"/>
            <a:ext cx="10320813" cy="5506582"/>
          </a:xfrm>
        </p:spPr>
      </p:pic>
    </p:spTree>
    <p:extLst>
      <p:ext uri="{BB962C8B-B14F-4D97-AF65-F5344CB8AC3E}">
        <p14:creationId xmlns:p14="http://schemas.microsoft.com/office/powerpoint/2010/main" val="130864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3CEF-7311-38CF-0EFD-4A2142F5C90E}"/>
              </a:ext>
            </a:extLst>
          </p:cNvPr>
          <p:cNvSpPr>
            <a:spLocks noGrp="1"/>
          </p:cNvSpPr>
          <p:nvPr>
            <p:ph type="title"/>
          </p:nvPr>
        </p:nvSpPr>
        <p:spPr>
          <a:xfrm>
            <a:off x="685801" y="593889"/>
            <a:ext cx="10131425" cy="556182"/>
          </a:xfrm>
        </p:spPr>
        <p:txBody>
          <a:bodyPr>
            <a:normAutofit fontScale="90000"/>
          </a:bodyPr>
          <a:lstStyle/>
          <a:p>
            <a:r>
              <a:rPr lang="en-IN" dirty="0"/>
              <a:t>DECOMPOSITION TREE (POWER BI)</a:t>
            </a:r>
          </a:p>
        </p:txBody>
      </p:sp>
      <p:pic>
        <p:nvPicPr>
          <p:cNvPr id="5" name="Content Placeholder 4">
            <a:extLst>
              <a:ext uri="{FF2B5EF4-FFF2-40B4-BE49-F238E27FC236}">
                <a16:creationId xmlns:a16="http://schemas.microsoft.com/office/drawing/2014/main" id="{2C9A6835-89FC-01BB-C25E-C98842896835}"/>
              </a:ext>
            </a:extLst>
          </p:cNvPr>
          <p:cNvPicPr>
            <a:picLocks noGrp="1" noChangeAspect="1"/>
          </p:cNvPicPr>
          <p:nvPr>
            <p:ph idx="1"/>
          </p:nvPr>
        </p:nvPicPr>
        <p:blipFill>
          <a:blip r:embed="rId2"/>
          <a:stretch>
            <a:fillRect/>
          </a:stretch>
        </p:blipFill>
        <p:spPr>
          <a:xfrm>
            <a:off x="746230" y="1150071"/>
            <a:ext cx="9874501" cy="5505253"/>
          </a:xfrm>
        </p:spPr>
      </p:pic>
    </p:spTree>
    <p:extLst>
      <p:ext uri="{BB962C8B-B14F-4D97-AF65-F5344CB8AC3E}">
        <p14:creationId xmlns:p14="http://schemas.microsoft.com/office/powerpoint/2010/main" val="141080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878FCC-2572-A609-C819-2929E6D41DC2}"/>
              </a:ext>
            </a:extLst>
          </p:cNvPr>
          <p:cNvSpPr>
            <a:spLocks noGrp="1"/>
          </p:cNvSpPr>
          <p:nvPr>
            <p:ph idx="1"/>
          </p:nvPr>
        </p:nvSpPr>
        <p:spPr>
          <a:xfrm>
            <a:off x="685801" y="266133"/>
            <a:ext cx="10131425" cy="6398618"/>
          </a:xfrm>
        </p:spPr>
        <p:txBody>
          <a:bodyPr/>
          <a:lstStyle/>
          <a:p>
            <a:pPr algn="just"/>
            <a:r>
              <a:rPr lang="en-US" dirty="0"/>
              <a:t>The </a:t>
            </a:r>
            <a:r>
              <a:rPr lang="en-US" b="1" dirty="0"/>
              <a:t>Power BI Decomposition Tree for Transaction Amount</a:t>
            </a:r>
            <a:r>
              <a:rPr lang="en-US" dirty="0"/>
              <a:t> provides a detailed breakdown of financial transactions across multiple dimensions including bank name, branch, transaction description, and payment method. The total transaction amount analyzed is approximately </a:t>
            </a:r>
            <a:r>
              <a:rPr lang="en-US" b="1" dirty="0"/>
              <a:t>₹2.55 billion (₹25,48,88,655.63)</a:t>
            </a:r>
            <a:r>
              <a:rPr lang="en-US" dirty="0"/>
              <a:t>. Among the banks, </a:t>
            </a:r>
            <a:r>
              <a:rPr lang="en-US" b="1" dirty="0"/>
              <a:t>Kotak Mahindra Bank</a:t>
            </a:r>
            <a:r>
              <a:rPr lang="en-US" dirty="0"/>
              <a:t> has the highest transaction value at around </a:t>
            </a:r>
            <a:r>
              <a:rPr lang="en-US" b="1" dirty="0"/>
              <a:t>₹4.28 billion</a:t>
            </a:r>
            <a:r>
              <a:rPr lang="en-US" dirty="0"/>
              <a:t>, closely followed by </a:t>
            </a:r>
            <a:r>
              <a:rPr lang="en-US" b="1" dirty="0"/>
              <a:t>Axis Bank</a:t>
            </a:r>
            <a:r>
              <a:rPr lang="en-US" dirty="0"/>
              <a:t>, </a:t>
            </a:r>
            <a:r>
              <a:rPr lang="en-US" b="1" dirty="0"/>
              <a:t>State Bank of India</a:t>
            </a:r>
            <a:r>
              <a:rPr lang="en-US" dirty="0"/>
              <a:t>, </a:t>
            </a:r>
            <a:r>
              <a:rPr lang="en-US" b="1" dirty="0"/>
              <a:t>ICICI Bank</a:t>
            </a:r>
            <a:r>
              <a:rPr lang="en-US" dirty="0"/>
              <a:t>, </a:t>
            </a:r>
            <a:r>
              <a:rPr lang="en-US" b="1" dirty="0"/>
              <a:t>Punjab National Bank</a:t>
            </a:r>
            <a:r>
              <a:rPr lang="en-US" dirty="0"/>
              <a:t>, and </a:t>
            </a:r>
            <a:r>
              <a:rPr lang="en-US" b="1" dirty="0"/>
              <a:t>HDFC Bank</a:t>
            </a:r>
            <a:r>
              <a:rPr lang="en-US" dirty="0"/>
              <a:t>, all showcasing similarly high volumes above </a:t>
            </a:r>
            <a:r>
              <a:rPr lang="en-US" b="1" dirty="0"/>
              <a:t>₹4.18 billion</a:t>
            </a:r>
            <a:r>
              <a:rPr lang="en-US" dirty="0"/>
              <a:t>.</a:t>
            </a:r>
          </a:p>
          <a:p>
            <a:pPr algn="just"/>
            <a:r>
              <a:rPr lang="en-US" dirty="0"/>
              <a:t>Drilling down into the </a:t>
            </a:r>
            <a:r>
              <a:rPr lang="en-US" b="1" dirty="0"/>
              <a:t>State Bank of India (SBI)</a:t>
            </a:r>
            <a:r>
              <a:rPr lang="en-US" dirty="0"/>
              <a:t>, which alone contributes over </a:t>
            </a:r>
            <a:r>
              <a:rPr lang="en-US" b="1" dirty="0"/>
              <a:t>₹4.25 billion</a:t>
            </a:r>
            <a:r>
              <a:rPr lang="en-US" dirty="0"/>
              <a:t>, the decomposition is further broken by branches. The </a:t>
            </a:r>
            <a:r>
              <a:rPr lang="en-US" b="1" dirty="0"/>
              <a:t>North Branch</a:t>
            </a:r>
            <a:r>
              <a:rPr lang="en-US" dirty="0"/>
              <a:t> stands out with significant transaction volume (</a:t>
            </a:r>
            <a:r>
              <a:rPr lang="en-US" b="1" dirty="0"/>
              <a:t>₹70.15 million</a:t>
            </a:r>
            <a:r>
              <a:rPr lang="en-US" dirty="0"/>
              <a:t>) among others such as the Downtown, City Center, East, Main, and Suburban branches.</a:t>
            </a:r>
          </a:p>
          <a:p>
            <a:pPr algn="just"/>
            <a:r>
              <a:rPr lang="en-US" dirty="0"/>
              <a:t>This decomposition tree serves as a powerful tool for stakeholders to identify key contributors to the total transaction volume and understand the distribution of banking activities across institutions, branches, payment types, and transaction purposes. It is especially useful for performance analysis, risk assessment, and strategic decision-making in financial operations.</a:t>
            </a:r>
            <a:endParaRPr lang="en-IN" dirty="0"/>
          </a:p>
        </p:txBody>
      </p:sp>
    </p:spTree>
    <p:extLst>
      <p:ext uri="{BB962C8B-B14F-4D97-AF65-F5344CB8AC3E}">
        <p14:creationId xmlns:p14="http://schemas.microsoft.com/office/powerpoint/2010/main" val="242766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BBCE-0879-38C1-50CA-F31053067A7F}"/>
              </a:ext>
            </a:extLst>
          </p:cNvPr>
          <p:cNvSpPr>
            <a:spLocks noGrp="1"/>
          </p:cNvSpPr>
          <p:nvPr>
            <p:ph type="title"/>
          </p:nvPr>
        </p:nvSpPr>
        <p:spPr>
          <a:xfrm>
            <a:off x="685801" y="609601"/>
            <a:ext cx="10131425" cy="457200"/>
          </a:xfrm>
        </p:spPr>
        <p:txBody>
          <a:bodyPr>
            <a:normAutofit fontScale="90000"/>
          </a:bodyPr>
          <a:lstStyle/>
          <a:p>
            <a:r>
              <a:rPr lang="en-IN" dirty="0"/>
              <a:t>Bank Loan Analysis (Excel)</a:t>
            </a:r>
          </a:p>
        </p:txBody>
      </p:sp>
      <p:pic>
        <p:nvPicPr>
          <p:cNvPr id="5" name="Content Placeholder 4">
            <a:extLst>
              <a:ext uri="{FF2B5EF4-FFF2-40B4-BE49-F238E27FC236}">
                <a16:creationId xmlns:a16="http://schemas.microsoft.com/office/drawing/2014/main" id="{11F0C555-A482-3A19-1BF8-3D0F9B0BAF18}"/>
              </a:ext>
            </a:extLst>
          </p:cNvPr>
          <p:cNvPicPr>
            <a:picLocks noGrp="1" noChangeAspect="1"/>
          </p:cNvPicPr>
          <p:nvPr>
            <p:ph idx="1"/>
          </p:nvPr>
        </p:nvPicPr>
        <p:blipFill>
          <a:blip r:embed="rId2"/>
          <a:stretch>
            <a:fillRect/>
          </a:stretch>
        </p:blipFill>
        <p:spPr>
          <a:xfrm>
            <a:off x="895546" y="1196975"/>
            <a:ext cx="10242328" cy="5540645"/>
          </a:xfrm>
        </p:spPr>
      </p:pic>
    </p:spTree>
    <p:extLst>
      <p:ext uri="{BB962C8B-B14F-4D97-AF65-F5344CB8AC3E}">
        <p14:creationId xmlns:p14="http://schemas.microsoft.com/office/powerpoint/2010/main" val="1816114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A6E40-422F-5865-5A5E-B28DB62811BC}"/>
              </a:ext>
            </a:extLst>
          </p:cNvPr>
          <p:cNvSpPr>
            <a:spLocks noGrp="1"/>
          </p:cNvSpPr>
          <p:nvPr>
            <p:ph idx="1"/>
          </p:nvPr>
        </p:nvSpPr>
        <p:spPr>
          <a:xfrm>
            <a:off x="685800" y="519113"/>
            <a:ext cx="10131425" cy="6032500"/>
          </a:xfrm>
        </p:spPr>
        <p:txBody>
          <a:bodyPr/>
          <a:lstStyle/>
          <a:p>
            <a:pPr algn="just"/>
            <a:r>
              <a:rPr lang="en-US" dirty="0"/>
              <a:t>The </a:t>
            </a:r>
            <a:r>
              <a:rPr lang="en-US" b="1" dirty="0"/>
              <a:t>Bank Loan Analysis Dashboard</a:t>
            </a:r>
            <a:r>
              <a:rPr lang="en-US" dirty="0"/>
              <a:t> in the Excel visual provides a detailed snapshot of loan distribution, performance, and client segmentation across various dimensions. At the top, the high-level metrics indicate a </a:t>
            </a:r>
            <a:r>
              <a:rPr lang="en-US" b="1" dirty="0"/>
              <a:t>total funded amount of ₹732.70K</a:t>
            </a:r>
            <a:r>
              <a:rPr lang="en-US" dirty="0"/>
              <a:t>, with </a:t>
            </a:r>
            <a:r>
              <a:rPr lang="en-US" b="1" dirty="0"/>
              <a:t>65,535 total accounts</a:t>
            </a:r>
            <a:r>
              <a:rPr lang="en-US" dirty="0"/>
              <a:t> and a </a:t>
            </a:r>
            <a:r>
              <a:rPr lang="en-US" b="1" dirty="0"/>
              <a:t>total loan disbursed of ₹750.97K</a:t>
            </a:r>
            <a:r>
              <a:rPr lang="en-US" dirty="0"/>
              <a:t>. The </a:t>
            </a:r>
            <a:r>
              <a:rPr lang="en-US" b="1" dirty="0"/>
              <a:t>total collection stands at ₹808.30K</a:t>
            </a:r>
            <a:r>
              <a:rPr lang="en-US" dirty="0"/>
              <a:t>, exceeding the total loan, suggesting effective recovery. The </a:t>
            </a:r>
            <a:r>
              <a:rPr lang="en-US" b="1" dirty="0"/>
              <a:t>average interest rate is 12.03%</a:t>
            </a:r>
            <a:r>
              <a:rPr lang="en-US" dirty="0"/>
              <a:t>, and there are </a:t>
            </a:r>
            <a:r>
              <a:rPr lang="en-US" b="1" dirty="0"/>
              <a:t>7,106 delinquent accounts</a:t>
            </a:r>
            <a:r>
              <a:rPr lang="en-US" dirty="0"/>
              <a:t>, which signals a need for focused recovery efforts.</a:t>
            </a:r>
          </a:p>
          <a:p>
            <a:pPr algn="just"/>
            <a:r>
              <a:rPr lang="en-US" dirty="0"/>
              <a:t>The </a:t>
            </a:r>
            <a:r>
              <a:rPr lang="en-US" b="1" dirty="0"/>
              <a:t>state-wise loan distribution</a:t>
            </a:r>
            <a:r>
              <a:rPr lang="en-US" dirty="0"/>
              <a:t> chart shows the highest funding in </a:t>
            </a:r>
            <a:r>
              <a:rPr lang="en-US" b="1" dirty="0"/>
              <a:t>UTTARAKHAND (126.19K)</a:t>
            </a:r>
            <a:r>
              <a:rPr lang="en-US" dirty="0"/>
              <a:t> and </a:t>
            </a:r>
            <a:r>
              <a:rPr lang="en-US" b="1" dirty="0"/>
              <a:t>ODISHA (106.45K)</a:t>
            </a:r>
            <a:r>
              <a:rPr lang="en-US" dirty="0"/>
              <a:t>, followed by </a:t>
            </a:r>
            <a:r>
              <a:rPr lang="en-US" b="1" dirty="0"/>
              <a:t>HARYANA</a:t>
            </a:r>
            <a:r>
              <a:rPr lang="en-US" dirty="0"/>
              <a:t> and </a:t>
            </a:r>
            <a:r>
              <a:rPr lang="en-US" b="1" dirty="0"/>
              <a:t>RAJASTHAN</a:t>
            </a:r>
            <a:r>
              <a:rPr lang="en-US" dirty="0"/>
              <a:t>, while states like </a:t>
            </a:r>
            <a:r>
              <a:rPr lang="en-US" b="1" dirty="0"/>
              <a:t>TRIPURA</a:t>
            </a:r>
            <a:r>
              <a:rPr lang="en-US" dirty="0"/>
              <a:t> and </a:t>
            </a:r>
            <a:r>
              <a:rPr lang="en-US" b="1" dirty="0"/>
              <a:t>JAMMU &amp; KASHMIR</a:t>
            </a:r>
            <a:r>
              <a:rPr lang="en-US" dirty="0"/>
              <a:t> show minimal disbursements. In terms of </a:t>
            </a:r>
            <a:r>
              <a:rPr lang="en-US" b="1" dirty="0"/>
              <a:t>loan status</a:t>
            </a:r>
            <a:r>
              <a:rPr lang="en-US" dirty="0"/>
              <a:t>, the majority of loans are still </a:t>
            </a:r>
            <a:r>
              <a:rPr lang="en-US" b="1" dirty="0"/>
              <a:t>active (30,351)</a:t>
            </a:r>
            <a:r>
              <a:rPr lang="en-US" dirty="0"/>
              <a:t>, with a substantial number </a:t>
            </a:r>
            <a:r>
              <a:rPr lang="en-US" b="1" dirty="0"/>
              <a:t>fully paid or canceled</a:t>
            </a:r>
            <a:r>
              <a:rPr lang="en-US" dirty="0"/>
              <a:t>, and a smaller number </a:t>
            </a:r>
            <a:r>
              <a:rPr lang="en-US" b="1" dirty="0"/>
              <a:t>written off (85)</a:t>
            </a:r>
            <a:r>
              <a:rPr lang="en-US" dirty="0"/>
              <a:t> or </a:t>
            </a:r>
            <a:r>
              <a:rPr lang="en-US" b="1" dirty="0"/>
              <a:t>transferred (2,776)</a:t>
            </a:r>
            <a:r>
              <a:rPr lang="en-US" dirty="0"/>
              <a:t>. The </a:t>
            </a:r>
            <a:r>
              <a:rPr lang="en-US" b="1" dirty="0"/>
              <a:t>delinquency rate</a:t>
            </a:r>
            <a:r>
              <a:rPr lang="en-US" dirty="0"/>
              <a:t> is highest for </a:t>
            </a:r>
            <a:r>
              <a:rPr lang="en-US" b="1" dirty="0"/>
              <a:t>active loans (55.47%)</a:t>
            </a:r>
            <a:r>
              <a:rPr lang="en-US" dirty="0"/>
              <a:t>, pointing to a key area for intervention.</a:t>
            </a:r>
          </a:p>
          <a:p>
            <a:pPr algn="just"/>
            <a:r>
              <a:rPr lang="en-US" dirty="0"/>
              <a:t>In terms of </a:t>
            </a:r>
            <a:r>
              <a:rPr lang="en-US" b="1" dirty="0"/>
              <a:t>verification status</a:t>
            </a:r>
            <a:r>
              <a:rPr lang="en-US" dirty="0"/>
              <a:t>, the highest total payments (₹814.90K) come from </a:t>
            </a:r>
            <a:r>
              <a:rPr lang="en-US" b="1" dirty="0"/>
              <a:t>verified loans</a:t>
            </a:r>
            <a:r>
              <a:rPr lang="en-US" dirty="0"/>
              <a:t>, especially </a:t>
            </a:r>
            <a:r>
              <a:rPr lang="en-US" b="1" dirty="0"/>
              <a:t>source verified (₹219.89K)</a:t>
            </a:r>
            <a:r>
              <a:rPr lang="en-US" dirty="0"/>
              <a:t> and </a:t>
            </a:r>
            <a:r>
              <a:rPr lang="en-US" b="1" dirty="0"/>
              <a:t>not verified (₹153.54K)</a:t>
            </a:r>
            <a:r>
              <a:rPr lang="en-US" dirty="0"/>
              <a:t>, showing a preference or stronger performance from verified sources. Lastly, </a:t>
            </a:r>
            <a:r>
              <a:rPr lang="en-US" b="1" dirty="0"/>
              <a:t>branch-wise performance</a:t>
            </a:r>
            <a:r>
              <a:rPr lang="en-US" dirty="0"/>
              <a:t> shows </a:t>
            </a:r>
            <a:r>
              <a:rPr lang="en-US" b="1" dirty="0"/>
              <a:t>Mathura</a:t>
            </a:r>
            <a:r>
              <a:rPr lang="en-US" dirty="0"/>
              <a:t> as the top-performing branch in terms of collection (26.49K), followed by </a:t>
            </a:r>
            <a:r>
              <a:rPr lang="en-US" b="1" dirty="0" err="1"/>
              <a:t>Fatehgarh</a:t>
            </a:r>
            <a:r>
              <a:rPr lang="en-US" b="1" dirty="0"/>
              <a:t> Sahib</a:t>
            </a:r>
            <a:r>
              <a:rPr lang="en-US" dirty="0"/>
              <a:t>, </a:t>
            </a:r>
            <a:r>
              <a:rPr lang="en-US" b="1" dirty="0"/>
              <a:t>Haridwar</a:t>
            </a:r>
            <a:r>
              <a:rPr lang="en-US" dirty="0"/>
              <a:t>, and </a:t>
            </a:r>
            <a:r>
              <a:rPr lang="en-US" b="1" dirty="0"/>
              <a:t>Sangrur</a:t>
            </a:r>
            <a:r>
              <a:rPr lang="en-US" dirty="0"/>
              <a:t>, indicating regional strengths in loan recovery and management.</a:t>
            </a:r>
            <a:endParaRPr lang="en-IN" dirty="0"/>
          </a:p>
        </p:txBody>
      </p:sp>
    </p:spTree>
    <p:extLst>
      <p:ext uri="{BB962C8B-B14F-4D97-AF65-F5344CB8AC3E}">
        <p14:creationId xmlns:p14="http://schemas.microsoft.com/office/powerpoint/2010/main" val="180545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9D29-EDC8-8878-5BAD-72C0750CED3D}"/>
              </a:ext>
            </a:extLst>
          </p:cNvPr>
          <p:cNvSpPr>
            <a:spLocks noGrp="1"/>
          </p:cNvSpPr>
          <p:nvPr>
            <p:ph type="title"/>
          </p:nvPr>
        </p:nvSpPr>
        <p:spPr>
          <a:xfrm>
            <a:off x="685801" y="806245"/>
            <a:ext cx="10131425" cy="747252"/>
          </a:xfrm>
        </p:spPr>
        <p:txBody>
          <a:bodyPr>
            <a:normAutofit/>
          </a:bodyPr>
          <a:lstStyle/>
          <a:p>
            <a:r>
              <a:rPr lang="en-US" sz="2800" dirty="0"/>
              <a:t>Presented by	</a:t>
            </a:r>
            <a:endParaRPr lang="en-IN" sz="2800" dirty="0"/>
          </a:p>
        </p:txBody>
      </p:sp>
      <p:sp>
        <p:nvSpPr>
          <p:cNvPr id="3" name="Content Placeholder 2">
            <a:extLst>
              <a:ext uri="{FF2B5EF4-FFF2-40B4-BE49-F238E27FC236}">
                <a16:creationId xmlns:a16="http://schemas.microsoft.com/office/drawing/2014/main" id="{75DA539D-628D-EEFC-2935-5B1F68EBECD3}"/>
              </a:ext>
            </a:extLst>
          </p:cNvPr>
          <p:cNvSpPr>
            <a:spLocks noGrp="1"/>
          </p:cNvSpPr>
          <p:nvPr>
            <p:ph idx="1"/>
          </p:nvPr>
        </p:nvSpPr>
        <p:spPr>
          <a:xfrm>
            <a:off x="2780072" y="1735394"/>
            <a:ext cx="10131425" cy="4316361"/>
          </a:xfrm>
        </p:spPr>
        <p:txBody>
          <a:bodyPr>
            <a:normAutofit/>
          </a:bodyPr>
          <a:lstStyle/>
          <a:p>
            <a:pPr>
              <a:buFont typeface="Wingdings" panose="05000000000000000000" pitchFamily="2" charset="2"/>
              <a:buChar char="Ø"/>
            </a:pPr>
            <a:r>
              <a:rPr lang="en-US" sz="2000" dirty="0"/>
              <a:t>Farheen </a:t>
            </a:r>
          </a:p>
          <a:p>
            <a:pPr>
              <a:buFont typeface="Wingdings" panose="05000000000000000000" pitchFamily="2" charset="2"/>
              <a:buChar char="Ø"/>
            </a:pPr>
            <a:r>
              <a:rPr lang="en-US" sz="2000" dirty="0" err="1"/>
              <a:t>Anishmita</a:t>
            </a:r>
            <a:endParaRPr lang="en-US" sz="2000" dirty="0"/>
          </a:p>
          <a:p>
            <a:pPr>
              <a:buFont typeface="Wingdings" panose="05000000000000000000" pitchFamily="2" charset="2"/>
              <a:buChar char="Ø"/>
            </a:pPr>
            <a:r>
              <a:rPr lang="en-US" sz="2000" dirty="0"/>
              <a:t>Mobin</a:t>
            </a:r>
          </a:p>
          <a:p>
            <a:pPr>
              <a:buFont typeface="Wingdings" panose="05000000000000000000" pitchFamily="2" charset="2"/>
              <a:buChar char="Ø"/>
            </a:pPr>
            <a:r>
              <a:rPr lang="en-US" sz="2000" dirty="0"/>
              <a:t>Srujana </a:t>
            </a:r>
          </a:p>
          <a:p>
            <a:pPr>
              <a:buFont typeface="Wingdings" panose="05000000000000000000" pitchFamily="2" charset="2"/>
              <a:buChar char="Ø"/>
            </a:pPr>
            <a:r>
              <a:rPr lang="en-US" sz="2000" dirty="0"/>
              <a:t>Vishal</a:t>
            </a:r>
          </a:p>
          <a:p>
            <a:pPr>
              <a:buFont typeface="Wingdings" panose="05000000000000000000" pitchFamily="2" charset="2"/>
              <a:buChar char="Ø"/>
            </a:pPr>
            <a:r>
              <a:rPr lang="en-US" sz="2000" dirty="0"/>
              <a:t>Sahil</a:t>
            </a:r>
          </a:p>
          <a:p>
            <a:pPr>
              <a:buFont typeface="Wingdings" panose="05000000000000000000" pitchFamily="2" charset="2"/>
              <a:buChar char="Ø"/>
            </a:pPr>
            <a:r>
              <a:rPr lang="en-US" sz="2000" dirty="0"/>
              <a:t>Naveen </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2304691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8221-43BD-D14D-2F40-44BB2102F3AA}"/>
              </a:ext>
            </a:extLst>
          </p:cNvPr>
          <p:cNvSpPr>
            <a:spLocks noGrp="1"/>
          </p:cNvSpPr>
          <p:nvPr>
            <p:ph type="title"/>
          </p:nvPr>
        </p:nvSpPr>
        <p:spPr>
          <a:xfrm>
            <a:off x="685801" y="609601"/>
            <a:ext cx="10131425" cy="457200"/>
          </a:xfrm>
        </p:spPr>
        <p:txBody>
          <a:bodyPr>
            <a:normAutofit fontScale="90000"/>
          </a:bodyPr>
          <a:lstStyle/>
          <a:p>
            <a:r>
              <a:rPr lang="en-US" dirty="0"/>
              <a:t>DEBIT AND CREDIT DASHBOARD (EXCEL)</a:t>
            </a:r>
            <a:endParaRPr lang="en-IN" dirty="0"/>
          </a:p>
        </p:txBody>
      </p:sp>
      <p:pic>
        <p:nvPicPr>
          <p:cNvPr id="5" name="Content Placeholder 4">
            <a:extLst>
              <a:ext uri="{FF2B5EF4-FFF2-40B4-BE49-F238E27FC236}">
                <a16:creationId xmlns:a16="http://schemas.microsoft.com/office/drawing/2014/main" id="{AF332442-50F9-7EAC-4C82-EFE8EDCB3E61}"/>
              </a:ext>
            </a:extLst>
          </p:cNvPr>
          <p:cNvPicPr>
            <a:picLocks noGrp="1" noChangeAspect="1"/>
          </p:cNvPicPr>
          <p:nvPr>
            <p:ph idx="1"/>
          </p:nvPr>
        </p:nvPicPr>
        <p:blipFill>
          <a:blip r:embed="rId2"/>
          <a:stretch>
            <a:fillRect/>
          </a:stretch>
        </p:blipFill>
        <p:spPr>
          <a:xfrm>
            <a:off x="814420" y="1159497"/>
            <a:ext cx="10002806" cy="5548566"/>
          </a:xfrm>
        </p:spPr>
      </p:pic>
    </p:spTree>
    <p:extLst>
      <p:ext uri="{BB962C8B-B14F-4D97-AF65-F5344CB8AC3E}">
        <p14:creationId xmlns:p14="http://schemas.microsoft.com/office/powerpoint/2010/main" val="9413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7B71-07EA-5DD1-8CEC-19D9930FB983}"/>
              </a:ext>
            </a:extLst>
          </p:cNvPr>
          <p:cNvSpPr>
            <a:spLocks noGrp="1"/>
          </p:cNvSpPr>
          <p:nvPr>
            <p:ph type="title"/>
          </p:nvPr>
        </p:nvSpPr>
        <p:spPr>
          <a:xfrm>
            <a:off x="685801" y="609601"/>
            <a:ext cx="10131425" cy="457199"/>
          </a:xfrm>
        </p:spPr>
        <p:txBody>
          <a:bodyPr>
            <a:normAutofit fontScale="90000"/>
          </a:bodyPr>
          <a:lstStyle/>
          <a:p>
            <a:r>
              <a:rPr lang="en-IN" dirty="0"/>
              <a:t>Bank loan analysis ( Tableau)</a:t>
            </a:r>
          </a:p>
        </p:txBody>
      </p:sp>
      <p:pic>
        <p:nvPicPr>
          <p:cNvPr id="5" name="Content Placeholder 4">
            <a:extLst>
              <a:ext uri="{FF2B5EF4-FFF2-40B4-BE49-F238E27FC236}">
                <a16:creationId xmlns:a16="http://schemas.microsoft.com/office/drawing/2014/main" id="{A504442D-FB60-0B61-DDE7-E4657FE5409C}"/>
              </a:ext>
            </a:extLst>
          </p:cNvPr>
          <p:cNvPicPr>
            <a:picLocks noGrp="1" noChangeAspect="1"/>
          </p:cNvPicPr>
          <p:nvPr>
            <p:ph idx="1"/>
          </p:nvPr>
        </p:nvPicPr>
        <p:blipFill>
          <a:blip r:embed="rId2"/>
          <a:stretch>
            <a:fillRect/>
          </a:stretch>
        </p:blipFill>
        <p:spPr>
          <a:xfrm>
            <a:off x="926751" y="1073030"/>
            <a:ext cx="10319425" cy="5716190"/>
          </a:xfrm>
        </p:spPr>
      </p:pic>
    </p:spTree>
    <p:extLst>
      <p:ext uri="{BB962C8B-B14F-4D97-AF65-F5344CB8AC3E}">
        <p14:creationId xmlns:p14="http://schemas.microsoft.com/office/powerpoint/2010/main" val="43125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18FE56-E5C8-3E06-51B2-0002D08486E6}"/>
              </a:ext>
            </a:extLst>
          </p:cNvPr>
          <p:cNvSpPr>
            <a:spLocks noGrp="1"/>
          </p:cNvSpPr>
          <p:nvPr>
            <p:ph idx="1"/>
          </p:nvPr>
        </p:nvSpPr>
        <p:spPr>
          <a:xfrm>
            <a:off x="685800" y="735013"/>
            <a:ext cx="10131425" cy="5713412"/>
          </a:xfrm>
        </p:spPr>
        <p:txBody>
          <a:bodyPr/>
          <a:lstStyle/>
          <a:p>
            <a:pPr algn="just"/>
            <a:r>
              <a:rPr lang="en-US" sz="2000" dirty="0"/>
              <a:t>The </a:t>
            </a:r>
            <a:r>
              <a:rPr lang="en-US" sz="2000" b="1" dirty="0"/>
              <a:t>Bank Loan Analytics Dashboard</a:t>
            </a:r>
            <a:r>
              <a:rPr lang="en-US" sz="2000" dirty="0"/>
              <a:t> provides a comprehensive overview of various metrics related to loan performance and client behavior. At the top of the dashboard, we see key financial metrics, including a total funded amount of ₹434.81 million, total loan amount of ₹445.60 million, and total payment of ₹482.70 million, indicating that repayments have slightly exceeded the original loan disbursal. There are 39,717 clients, and the total late fee recovered is ₹54,134.88. The average interest rate stands at 12.02%, providing insight into the general lending conditions.</a:t>
            </a:r>
          </a:p>
          <a:p>
            <a:pPr algn="just"/>
            <a:r>
              <a:rPr lang="en-US" sz="2000" dirty="0"/>
              <a:t>Dashboard illustrates that the majority of the loans, amounting to ₹202.24 million, are verified, while non-verified loans account for ₹142.50 million. This implies a stronger focus or preference towards verified loans, which may carry less risk. Overall, the dashboard offers valuable insights into loan performance, regional trends, and borrower behavior, supporting data-driven decision-making in banking operations.</a:t>
            </a:r>
            <a:endParaRPr lang="en-IN" sz="2000" dirty="0"/>
          </a:p>
        </p:txBody>
      </p:sp>
    </p:spTree>
    <p:extLst>
      <p:ext uri="{BB962C8B-B14F-4D97-AF65-F5344CB8AC3E}">
        <p14:creationId xmlns:p14="http://schemas.microsoft.com/office/powerpoint/2010/main" val="3022036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D7F3-1E19-3EFD-D4C5-6090C25AFD79}"/>
              </a:ext>
            </a:extLst>
          </p:cNvPr>
          <p:cNvSpPr>
            <a:spLocks noGrp="1"/>
          </p:cNvSpPr>
          <p:nvPr>
            <p:ph type="title"/>
          </p:nvPr>
        </p:nvSpPr>
        <p:spPr>
          <a:xfrm>
            <a:off x="685801" y="609601"/>
            <a:ext cx="10131425" cy="457200"/>
          </a:xfrm>
        </p:spPr>
        <p:txBody>
          <a:bodyPr>
            <a:normAutofit fontScale="90000"/>
          </a:bodyPr>
          <a:lstStyle/>
          <a:p>
            <a:r>
              <a:rPr lang="en-US" dirty="0"/>
              <a:t>Bank loan analysis (Tableau)</a:t>
            </a:r>
            <a:endParaRPr lang="en-IN" dirty="0"/>
          </a:p>
        </p:txBody>
      </p:sp>
      <p:pic>
        <p:nvPicPr>
          <p:cNvPr id="5" name="Content Placeholder 4">
            <a:extLst>
              <a:ext uri="{FF2B5EF4-FFF2-40B4-BE49-F238E27FC236}">
                <a16:creationId xmlns:a16="http://schemas.microsoft.com/office/drawing/2014/main" id="{4E048DC8-B288-5345-D57E-362312E5394A}"/>
              </a:ext>
            </a:extLst>
          </p:cNvPr>
          <p:cNvPicPr>
            <a:picLocks noGrp="1" noChangeAspect="1"/>
          </p:cNvPicPr>
          <p:nvPr>
            <p:ph idx="1"/>
          </p:nvPr>
        </p:nvPicPr>
        <p:blipFill>
          <a:blip r:embed="rId2"/>
          <a:stretch>
            <a:fillRect/>
          </a:stretch>
        </p:blipFill>
        <p:spPr>
          <a:xfrm>
            <a:off x="1035728" y="1094753"/>
            <a:ext cx="10003060" cy="5648787"/>
          </a:xfrm>
        </p:spPr>
      </p:pic>
    </p:spTree>
    <p:extLst>
      <p:ext uri="{BB962C8B-B14F-4D97-AF65-F5344CB8AC3E}">
        <p14:creationId xmlns:p14="http://schemas.microsoft.com/office/powerpoint/2010/main" val="428537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986F-8E68-5166-A033-06C01E4C1B61}"/>
              </a:ext>
            </a:extLst>
          </p:cNvPr>
          <p:cNvSpPr>
            <a:spLocks noGrp="1"/>
          </p:cNvSpPr>
          <p:nvPr>
            <p:ph type="title"/>
          </p:nvPr>
        </p:nvSpPr>
        <p:spPr>
          <a:xfrm>
            <a:off x="685801" y="609601"/>
            <a:ext cx="10131425" cy="457200"/>
          </a:xfrm>
        </p:spPr>
        <p:txBody>
          <a:bodyPr>
            <a:normAutofit fontScale="90000"/>
          </a:bodyPr>
          <a:lstStyle/>
          <a:p>
            <a:r>
              <a:rPr lang="en-US" dirty="0"/>
              <a:t>Bank debit and credit analysis (Tableau)</a:t>
            </a:r>
            <a:endParaRPr lang="en-IN" dirty="0"/>
          </a:p>
        </p:txBody>
      </p:sp>
      <p:pic>
        <p:nvPicPr>
          <p:cNvPr id="5" name="Content Placeholder 4">
            <a:extLst>
              <a:ext uri="{FF2B5EF4-FFF2-40B4-BE49-F238E27FC236}">
                <a16:creationId xmlns:a16="http://schemas.microsoft.com/office/drawing/2014/main" id="{D7BFF820-8012-DC07-E4A2-D164E534226E}"/>
              </a:ext>
            </a:extLst>
          </p:cNvPr>
          <p:cNvPicPr>
            <a:picLocks noGrp="1" noChangeAspect="1"/>
          </p:cNvPicPr>
          <p:nvPr>
            <p:ph idx="1"/>
          </p:nvPr>
        </p:nvPicPr>
        <p:blipFill>
          <a:blip r:embed="rId2"/>
          <a:stretch>
            <a:fillRect/>
          </a:stretch>
        </p:blipFill>
        <p:spPr>
          <a:xfrm>
            <a:off x="965509" y="1101090"/>
            <a:ext cx="9950729" cy="5635812"/>
          </a:xfrm>
        </p:spPr>
      </p:pic>
    </p:spTree>
    <p:extLst>
      <p:ext uri="{BB962C8B-B14F-4D97-AF65-F5344CB8AC3E}">
        <p14:creationId xmlns:p14="http://schemas.microsoft.com/office/powerpoint/2010/main" val="1565677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DF728-D213-7B55-48B8-8E0893276DFB}"/>
              </a:ext>
            </a:extLst>
          </p:cNvPr>
          <p:cNvSpPr>
            <a:spLocks noGrp="1"/>
          </p:cNvSpPr>
          <p:nvPr>
            <p:ph idx="1"/>
          </p:nvPr>
        </p:nvSpPr>
        <p:spPr>
          <a:xfrm>
            <a:off x="685801" y="518475"/>
            <a:ext cx="10131425" cy="5938886"/>
          </a:xfrm>
        </p:spPr>
        <p:txBody>
          <a:bodyPr/>
          <a:lstStyle/>
          <a:p>
            <a:pPr algn="just"/>
            <a:r>
              <a:rPr lang="en-US" dirty="0"/>
              <a:t>The </a:t>
            </a:r>
            <a:r>
              <a:rPr lang="en-US" b="1" dirty="0"/>
              <a:t>Bank Debit and Credit Dashboard</a:t>
            </a:r>
            <a:r>
              <a:rPr lang="en-US" dirty="0"/>
              <a:t> presents a comprehensive overview of banking transactions, customer behavior, and branch performance. At the top, the dashboard highlights key performance indicators: the </a:t>
            </a:r>
            <a:r>
              <a:rPr lang="en-US" b="1" dirty="0"/>
              <a:t>Account Activity Ratio is 10</a:t>
            </a:r>
            <a:r>
              <a:rPr lang="en-US" dirty="0"/>
              <a:t>, with a </a:t>
            </a:r>
            <a:r>
              <a:rPr lang="en-US" b="1" dirty="0"/>
              <a:t>total transaction amount of ₹254.89 million</a:t>
            </a:r>
            <a:r>
              <a:rPr lang="en-US" dirty="0"/>
              <a:t>, a </a:t>
            </a:r>
            <a:r>
              <a:rPr lang="en-US" b="1" dirty="0"/>
              <a:t>total balance of ₹526.08 million</a:t>
            </a:r>
            <a:r>
              <a:rPr lang="en-US" dirty="0"/>
              <a:t>, and nearly equal </a:t>
            </a:r>
            <a:r>
              <a:rPr lang="en-US" b="1" dirty="0"/>
              <a:t>credit (₹127.60 million)</a:t>
            </a:r>
            <a:r>
              <a:rPr lang="en-US" dirty="0"/>
              <a:t> and </a:t>
            </a:r>
            <a:r>
              <a:rPr lang="en-US" b="1" dirty="0"/>
              <a:t>debit (₹127.29 million)</a:t>
            </a:r>
            <a:r>
              <a:rPr lang="en-US" dirty="0"/>
              <a:t> flows, resulting in a </a:t>
            </a:r>
            <a:r>
              <a:rPr lang="en-US" b="1" dirty="0"/>
              <a:t>net flow of ₹318,117</a:t>
            </a:r>
            <a:r>
              <a:rPr lang="en-US" dirty="0"/>
              <a:t>. A total of </a:t>
            </a:r>
            <a:r>
              <a:rPr lang="en-US" b="1" dirty="0"/>
              <a:t>100,000 transactions</a:t>
            </a:r>
            <a:r>
              <a:rPr lang="en-US" dirty="0"/>
              <a:t> have been made by an equal number of customers, indicating widespread account activity. </a:t>
            </a:r>
          </a:p>
          <a:p>
            <a:pPr algn="just"/>
            <a:r>
              <a:rPr lang="en-US" dirty="0"/>
              <a:t>Monthly transaction trends are fairly stable throughout 2024, maintaining between 8,500 and 9,500 transactions per month from January to October. However, a sharp decline is observed in November, plummeting to just </a:t>
            </a:r>
            <a:r>
              <a:rPr lang="en-US" b="1" dirty="0"/>
              <a:t>305 transactions</a:t>
            </a:r>
            <a:r>
              <a:rPr lang="en-US" dirty="0"/>
              <a:t>, possibly due to a data reporting cutoff or operational disruption.</a:t>
            </a:r>
          </a:p>
          <a:p>
            <a:pPr algn="just"/>
            <a:r>
              <a:rPr lang="en-US" dirty="0"/>
              <a:t>Among banks, </a:t>
            </a:r>
            <a:r>
              <a:rPr lang="en-US" b="1" dirty="0"/>
              <a:t>Punjab National Bank</a:t>
            </a:r>
            <a:r>
              <a:rPr lang="en-US" dirty="0"/>
              <a:t> shows the most negative net flow (</a:t>
            </a:r>
            <a:r>
              <a:rPr lang="en-US" b="1" dirty="0"/>
              <a:t>-₹897,174</a:t>
            </a:r>
            <a:r>
              <a:rPr lang="en-US" dirty="0"/>
              <a:t>), suggesting more debits than credits, whereas banks like </a:t>
            </a:r>
            <a:r>
              <a:rPr lang="en-US" b="1" dirty="0"/>
              <a:t>SBI (₹374,157)</a:t>
            </a:r>
            <a:r>
              <a:rPr lang="en-US" dirty="0"/>
              <a:t> and </a:t>
            </a:r>
            <a:r>
              <a:rPr lang="en-US" b="1" dirty="0"/>
              <a:t>Kotak Mahindra (₹329,827)</a:t>
            </a:r>
            <a:r>
              <a:rPr lang="en-US" dirty="0"/>
              <a:t> lead in positive net flow. This indicates varying customer engagement and financial inflows across institutions.</a:t>
            </a:r>
          </a:p>
          <a:p>
            <a:pPr algn="just"/>
            <a:r>
              <a:rPr lang="en-US" dirty="0"/>
              <a:t>Overall, this dashboard efficiently conveys transactional trends, customer segmentation, and operational strengths across different banks and branches, supporting data-driven decision-making in customer engagement and resource allocation.</a:t>
            </a:r>
          </a:p>
          <a:p>
            <a:endParaRPr lang="en-IN" dirty="0"/>
          </a:p>
        </p:txBody>
      </p:sp>
    </p:spTree>
    <p:extLst>
      <p:ext uri="{BB962C8B-B14F-4D97-AF65-F5344CB8AC3E}">
        <p14:creationId xmlns:p14="http://schemas.microsoft.com/office/powerpoint/2010/main" val="1626660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A2DC-ACF1-5177-1B69-99B7A2EE9FFF}"/>
              </a:ext>
            </a:extLst>
          </p:cNvPr>
          <p:cNvSpPr>
            <a:spLocks noGrp="1"/>
          </p:cNvSpPr>
          <p:nvPr>
            <p:ph type="title"/>
          </p:nvPr>
        </p:nvSpPr>
        <p:spPr>
          <a:xfrm>
            <a:off x="685801" y="609601"/>
            <a:ext cx="10131425" cy="457199"/>
          </a:xfrm>
        </p:spPr>
        <p:txBody>
          <a:bodyPr>
            <a:normAutofit fontScale="90000"/>
          </a:bodyPr>
          <a:lstStyle/>
          <a:p>
            <a:r>
              <a:rPr lang="en-US" dirty="0"/>
              <a:t>SQL QUERIES OF BANK LOAN ANALYSIS</a:t>
            </a:r>
            <a:endParaRPr lang="en-IN" dirty="0"/>
          </a:p>
        </p:txBody>
      </p:sp>
      <p:pic>
        <p:nvPicPr>
          <p:cNvPr id="5" name="Content Placeholder 4">
            <a:extLst>
              <a:ext uri="{FF2B5EF4-FFF2-40B4-BE49-F238E27FC236}">
                <a16:creationId xmlns:a16="http://schemas.microsoft.com/office/drawing/2014/main" id="{4686A64E-617D-4DC4-3CB7-FD848CB3CD5C}"/>
              </a:ext>
            </a:extLst>
          </p:cNvPr>
          <p:cNvPicPr>
            <a:picLocks noGrp="1" noChangeAspect="1"/>
          </p:cNvPicPr>
          <p:nvPr>
            <p:ph idx="1"/>
          </p:nvPr>
        </p:nvPicPr>
        <p:blipFill>
          <a:blip r:embed="rId2"/>
          <a:stretch>
            <a:fillRect/>
          </a:stretch>
        </p:blipFill>
        <p:spPr>
          <a:xfrm>
            <a:off x="685800" y="1237500"/>
            <a:ext cx="10131425" cy="5189449"/>
          </a:xfrm>
        </p:spPr>
      </p:pic>
    </p:spTree>
    <p:extLst>
      <p:ext uri="{BB962C8B-B14F-4D97-AF65-F5344CB8AC3E}">
        <p14:creationId xmlns:p14="http://schemas.microsoft.com/office/powerpoint/2010/main" val="3992865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9539597-1653-0EA5-F9C7-9A43A24FD64F}"/>
              </a:ext>
            </a:extLst>
          </p:cNvPr>
          <p:cNvSpPr>
            <a:spLocks noGrp="1"/>
          </p:cNvSpPr>
          <p:nvPr>
            <p:ph idx="1"/>
          </p:nvPr>
        </p:nvSpPr>
        <p:spPr>
          <a:xfrm>
            <a:off x="685801" y="669303"/>
            <a:ext cx="10131425" cy="5825765"/>
          </a:xfrm>
        </p:spPr>
        <p:txBody>
          <a:bodyPr/>
          <a:lstStyle/>
          <a:p>
            <a:pPr algn="just"/>
            <a:r>
              <a:rPr lang="en-US" dirty="0"/>
              <a:t>The SQL queries shown in the above image are part of a banking data analysis project aimed at extracting key financial insights using aggregate functions. The first query calculates the total, average, minimum, and maximum loan amounts across the dataset, offering a clear overview of the scale and distribution of loans issued. The second query focuses on interest rates, calculating the average interest rate for each loan term, which is useful for comparing the financial impact of different loan durations. The third query shifts focus to geographic trends by summing up the total payments received from customers in each state, allowing analysts to assess regional repayment behavior and overall performance. Together, these queries provide a foundational analysis of loan metrics, interest costs, and payment distributions across various dimensions of the banking dataset.</a:t>
            </a:r>
            <a:endParaRPr lang="en-IN" dirty="0"/>
          </a:p>
        </p:txBody>
      </p:sp>
    </p:spTree>
    <p:extLst>
      <p:ext uri="{BB962C8B-B14F-4D97-AF65-F5344CB8AC3E}">
        <p14:creationId xmlns:p14="http://schemas.microsoft.com/office/powerpoint/2010/main" val="3263778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450B-2CED-C392-6142-166B7B838FC1}"/>
              </a:ext>
            </a:extLst>
          </p:cNvPr>
          <p:cNvSpPr>
            <a:spLocks noGrp="1"/>
          </p:cNvSpPr>
          <p:nvPr>
            <p:ph type="title"/>
          </p:nvPr>
        </p:nvSpPr>
        <p:spPr>
          <a:xfrm>
            <a:off x="685801" y="609601"/>
            <a:ext cx="10131425" cy="457200"/>
          </a:xfrm>
        </p:spPr>
        <p:txBody>
          <a:bodyPr>
            <a:normAutofit fontScale="90000"/>
          </a:bodyPr>
          <a:lstStyle/>
          <a:p>
            <a:r>
              <a:rPr lang="en-US" dirty="0"/>
              <a:t>SQL QUERIES OF DEBIT AND CREDIT ANALYSIS</a:t>
            </a:r>
            <a:endParaRPr lang="en-IN" dirty="0"/>
          </a:p>
        </p:txBody>
      </p:sp>
      <p:pic>
        <p:nvPicPr>
          <p:cNvPr id="5" name="Content Placeholder 4">
            <a:extLst>
              <a:ext uri="{FF2B5EF4-FFF2-40B4-BE49-F238E27FC236}">
                <a16:creationId xmlns:a16="http://schemas.microsoft.com/office/drawing/2014/main" id="{8E27834D-24B2-AB5E-B57E-2320628BEA70}"/>
              </a:ext>
            </a:extLst>
          </p:cNvPr>
          <p:cNvPicPr>
            <a:picLocks noGrp="1" noChangeAspect="1"/>
          </p:cNvPicPr>
          <p:nvPr>
            <p:ph idx="1"/>
          </p:nvPr>
        </p:nvPicPr>
        <p:blipFill>
          <a:blip r:embed="rId2"/>
          <a:stretch>
            <a:fillRect/>
          </a:stretch>
        </p:blipFill>
        <p:spPr>
          <a:xfrm>
            <a:off x="438711" y="1326892"/>
            <a:ext cx="10996001" cy="5300151"/>
          </a:xfrm>
        </p:spPr>
      </p:pic>
    </p:spTree>
    <p:extLst>
      <p:ext uri="{BB962C8B-B14F-4D97-AF65-F5344CB8AC3E}">
        <p14:creationId xmlns:p14="http://schemas.microsoft.com/office/powerpoint/2010/main" val="169369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A9E2-4BCB-60F7-817F-8BEDEDA81A87}"/>
              </a:ext>
            </a:extLst>
          </p:cNvPr>
          <p:cNvSpPr>
            <a:spLocks noGrp="1"/>
          </p:cNvSpPr>
          <p:nvPr>
            <p:ph type="title"/>
          </p:nvPr>
        </p:nvSpPr>
        <p:spPr/>
        <p:txBody>
          <a:bodyPr/>
          <a:lstStyle/>
          <a:p>
            <a:r>
              <a:rPr lang="en-US" dirty="0"/>
              <a:t>                                   conclusion</a:t>
            </a:r>
            <a:endParaRPr lang="en-IN" dirty="0"/>
          </a:p>
        </p:txBody>
      </p:sp>
      <p:sp>
        <p:nvSpPr>
          <p:cNvPr id="3" name="Content Placeholder 2">
            <a:extLst>
              <a:ext uri="{FF2B5EF4-FFF2-40B4-BE49-F238E27FC236}">
                <a16:creationId xmlns:a16="http://schemas.microsoft.com/office/drawing/2014/main" id="{FCD9E1C0-9792-CA07-F0EE-A9F0B16F3A66}"/>
              </a:ext>
            </a:extLst>
          </p:cNvPr>
          <p:cNvSpPr>
            <a:spLocks noGrp="1"/>
          </p:cNvSpPr>
          <p:nvPr>
            <p:ph idx="1"/>
          </p:nvPr>
        </p:nvSpPr>
        <p:spPr/>
        <p:txBody>
          <a:bodyPr/>
          <a:lstStyle/>
          <a:p>
            <a:pPr algn="just"/>
            <a:r>
              <a:rPr lang="en-US" dirty="0"/>
              <a:t>The bank analytics project has enabled data-driven  insights to support smarter and faster decision making in key areas such as customer segmentation, risk assessment ,and operational efficiency were significantly improved ,Our analytics models and dashboards provided actionable intelligence  for both strategic and day to day operations . Ultimately  the integration of these analytics empowers institutions to make informed decisions , driving efficiency and profitability. This project serves as a  foundation for future initiatives in predictive analytics, automation and enhanced customer experience.</a:t>
            </a:r>
            <a:endParaRPr lang="en-IN" dirty="0"/>
          </a:p>
          <a:p>
            <a:endParaRPr lang="en-IN" dirty="0"/>
          </a:p>
        </p:txBody>
      </p:sp>
    </p:spTree>
    <p:extLst>
      <p:ext uri="{BB962C8B-B14F-4D97-AF65-F5344CB8AC3E}">
        <p14:creationId xmlns:p14="http://schemas.microsoft.com/office/powerpoint/2010/main" val="94409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CF2F-8FB7-F5C2-5E24-34FAD1594F6F}"/>
              </a:ext>
            </a:extLst>
          </p:cNvPr>
          <p:cNvSpPr>
            <a:spLocks noGrp="1"/>
          </p:cNvSpPr>
          <p:nvPr>
            <p:ph type="title"/>
          </p:nvPr>
        </p:nvSpPr>
        <p:spPr>
          <a:xfrm>
            <a:off x="685801" y="707923"/>
            <a:ext cx="10131425" cy="855406"/>
          </a:xfrm>
        </p:spPr>
        <p:txBody>
          <a:bodyPr>
            <a:normAutofit/>
          </a:bodyPr>
          <a:lstStyle/>
          <a:p>
            <a:r>
              <a:rPr lang="en-US" dirty="0"/>
              <a:t>Agenda</a:t>
            </a:r>
            <a:endParaRPr lang="en-IN" dirty="0"/>
          </a:p>
        </p:txBody>
      </p:sp>
      <p:sp>
        <p:nvSpPr>
          <p:cNvPr id="3" name="Content Placeholder 2">
            <a:extLst>
              <a:ext uri="{FF2B5EF4-FFF2-40B4-BE49-F238E27FC236}">
                <a16:creationId xmlns:a16="http://schemas.microsoft.com/office/drawing/2014/main" id="{A9178CD5-B34B-DD4A-BDC8-E0CC61D0AAA2}"/>
              </a:ext>
            </a:extLst>
          </p:cNvPr>
          <p:cNvSpPr>
            <a:spLocks noGrp="1"/>
          </p:cNvSpPr>
          <p:nvPr>
            <p:ph idx="1"/>
          </p:nvPr>
        </p:nvSpPr>
        <p:spPr>
          <a:xfrm>
            <a:off x="685801" y="1563329"/>
            <a:ext cx="10131425" cy="4227871"/>
          </a:xfrm>
        </p:spPr>
        <p:txBody>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DATA OVERVIEW</a:t>
            </a:r>
          </a:p>
          <a:p>
            <a:pPr>
              <a:buFont typeface="Wingdings" panose="05000000000000000000" pitchFamily="2" charset="2"/>
              <a:buChar char="Ø"/>
            </a:pPr>
            <a:r>
              <a:rPr lang="en-US" dirty="0"/>
              <a:t>OBJECTIVES: KPIS</a:t>
            </a:r>
          </a:p>
          <a:p>
            <a:pPr>
              <a:buFont typeface="Wingdings" panose="05000000000000000000" pitchFamily="2" charset="2"/>
              <a:buChar char="Ø"/>
            </a:pPr>
            <a:r>
              <a:rPr lang="en-US" dirty="0"/>
              <a:t>PROCESS</a:t>
            </a:r>
          </a:p>
          <a:p>
            <a:pPr>
              <a:buFont typeface="Wingdings" panose="05000000000000000000" pitchFamily="2" charset="2"/>
              <a:buChar char="Ø"/>
            </a:pPr>
            <a:r>
              <a:rPr lang="en-US" dirty="0"/>
              <a:t>ANALYSIS</a:t>
            </a:r>
          </a:p>
          <a:p>
            <a:pPr>
              <a:buFont typeface="Wingdings" panose="05000000000000000000" pitchFamily="2" charset="2"/>
              <a:buChar char="Ø"/>
            </a:pPr>
            <a:r>
              <a:rPr lang="en-US" dirty="0"/>
              <a:t>RECOMMENDATIONS AND INSIGHTS</a:t>
            </a:r>
          </a:p>
          <a:p>
            <a:pPr>
              <a:buFont typeface="Wingdings" panose="05000000000000000000" pitchFamily="2" charset="2"/>
              <a:buChar char="Ø"/>
            </a:pPr>
            <a:r>
              <a:rPr lang="en-US" dirty="0"/>
              <a:t>CONCLUSION</a:t>
            </a:r>
          </a:p>
          <a:p>
            <a:pPr>
              <a:buFont typeface="Wingdings" panose="05000000000000000000" pitchFamily="2" charset="2"/>
              <a:buChar char="Ø"/>
            </a:pPr>
            <a:r>
              <a:rPr lang="en-US" dirty="0"/>
              <a:t>DASHBOARD</a:t>
            </a:r>
            <a:endParaRPr lang="en-IN" dirty="0"/>
          </a:p>
        </p:txBody>
      </p:sp>
    </p:spTree>
    <p:extLst>
      <p:ext uri="{BB962C8B-B14F-4D97-AF65-F5344CB8AC3E}">
        <p14:creationId xmlns:p14="http://schemas.microsoft.com/office/powerpoint/2010/main" val="4068778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2999C7-00A6-C301-5E6C-B7231843DD96}"/>
              </a:ext>
            </a:extLst>
          </p:cNvPr>
          <p:cNvSpPr>
            <a:spLocks noGrp="1"/>
          </p:cNvSpPr>
          <p:nvPr>
            <p:ph idx="1"/>
          </p:nvPr>
        </p:nvSpPr>
        <p:spPr>
          <a:xfrm>
            <a:off x="685801" y="810705"/>
            <a:ext cx="10131425" cy="5505254"/>
          </a:xfrm>
        </p:spPr>
        <p:txBody>
          <a:bodyPr>
            <a:normAutofit/>
          </a:bodyPr>
          <a:lstStyle/>
          <a:p>
            <a:pPr marL="0" indent="0">
              <a:buNone/>
            </a:pPr>
            <a:r>
              <a:rPr lang="en-US" sz="6600" b="1" dirty="0">
                <a:latin typeface="Algerian" panose="04020705040A02060702" pitchFamily="82" charset="0"/>
              </a:rPr>
              <a:t>              THANK YOU </a:t>
            </a:r>
            <a:endParaRPr lang="en-IN" sz="6600" b="1" dirty="0">
              <a:latin typeface="Algerian" panose="04020705040A02060702" pitchFamily="82" charset="0"/>
            </a:endParaRPr>
          </a:p>
        </p:txBody>
      </p:sp>
    </p:spTree>
    <p:extLst>
      <p:ext uri="{BB962C8B-B14F-4D97-AF65-F5344CB8AC3E}">
        <p14:creationId xmlns:p14="http://schemas.microsoft.com/office/powerpoint/2010/main" val="61110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A7A2-6CB1-18D1-AFD9-0CAD2E13F28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D52F80E-59CA-1CF7-D714-2D4C702A168A}"/>
              </a:ext>
            </a:extLst>
          </p:cNvPr>
          <p:cNvSpPr>
            <a:spLocks noGrp="1"/>
          </p:cNvSpPr>
          <p:nvPr>
            <p:ph idx="1"/>
          </p:nvPr>
        </p:nvSpPr>
        <p:spPr>
          <a:xfrm>
            <a:off x="803788" y="1337733"/>
            <a:ext cx="10131425" cy="3649133"/>
          </a:xfrm>
        </p:spPr>
        <p:txBody>
          <a:bodyPr/>
          <a:lstStyle/>
          <a:p>
            <a:pPr>
              <a:buFont typeface="Wingdings" panose="05000000000000000000" pitchFamily="2" charset="2"/>
              <a:buChar char="Ø"/>
            </a:pPr>
            <a:r>
              <a:rPr lang="en-US" dirty="0"/>
              <a:t>Our presentation today will walk through a detailed examination of bank loan ,credit and debit analysis of the data. Tracks financial flows with a total transaction volume of 258.89m.</a:t>
            </a:r>
            <a:endParaRPr lang="en-IN" dirty="0"/>
          </a:p>
          <a:p>
            <a:pPr>
              <a:buFont typeface="Wingdings" panose="05000000000000000000" pitchFamily="2" charset="2"/>
              <a:buChar char="Ø"/>
            </a:pPr>
            <a:r>
              <a:rPr lang="en-IN" dirty="0"/>
              <a:t>We believe that the data- driven insights are instrumental in making informed decisions ,reducing risk management.</a:t>
            </a:r>
          </a:p>
          <a:p>
            <a:pPr>
              <a:buFont typeface="Wingdings" panose="05000000000000000000" pitchFamily="2" charset="2"/>
              <a:buChar char="Ø"/>
            </a:pPr>
            <a:r>
              <a:rPr lang="en-IN" dirty="0"/>
              <a:t>The loan funnel highlights inefficiencies ,making this tool essential for assessing portfolio health, minimizing risks and refining lending strategies of the banking sector.</a:t>
            </a:r>
            <a:endParaRPr lang="en-US" dirty="0"/>
          </a:p>
        </p:txBody>
      </p:sp>
    </p:spTree>
    <p:extLst>
      <p:ext uri="{BB962C8B-B14F-4D97-AF65-F5344CB8AC3E}">
        <p14:creationId xmlns:p14="http://schemas.microsoft.com/office/powerpoint/2010/main" val="319038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66F5-FA79-2B46-2A13-380B2E9FB49D}"/>
              </a:ext>
            </a:extLst>
          </p:cNvPr>
          <p:cNvSpPr>
            <a:spLocks noGrp="1"/>
          </p:cNvSpPr>
          <p:nvPr>
            <p:ph type="title"/>
          </p:nvPr>
        </p:nvSpPr>
        <p:spPr>
          <a:xfrm>
            <a:off x="685801" y="609600"/>
            <a:ext cx="10131425" cy="865239"/>
          </a:xfrm>
        </p:spPr>
        <p:txBody>
          <a:bodyPr/>
          <a:lstStyle/>
          <a:p>
            <a:r>
              <a:rPr lang="en-US" dirty="0"/>
              <a:t>Data overview</a:t>
            </a:r>
            <a:endParaRPr lang="en-IN" dirty="0"/>
          </a:p>
        </p:txBody>
      </p:sp>
      <p:sp>
        <p:nvSpPr>
          <p:cNvPr id="3" name="Content Placeholder 2">
            <a:extLst>
              <a:ext uri="{FF2B5EF4-FFF2-40B4-BE49-F238E27FC236}">
                <a16:creationId xmlns:a16="http://schemas.microsoft.com/office/drawing/2014/main" id="{36CC61E8-0652-3ECE-A4EB-5446BEB03C7C}"/>
              </a:ext>
            </a:extLst>
          </p:cNvPr>
          <p:cNvSpPr>
            <a:spLocks noGrp="1"/>
          </p:cNvSpPr>
          <p:nvPr>
            <p:ph idx="1"/>
          </p:nvPr>
        </p:nvSpPr>
        <p:spPr>
          <a:xfrm>
            <a:off x="285136" y="1366685"/>
            <a:ext cx="6007510" cy="4881716"/>
          </a:xfrm>
        </p:spPr>
        <p:txBody>
          <a:bodyPr>
            <a:normAutofit/>
          </a:bodyPr>
          <a:lstStyle/>
          <a:p>
            <a:pPr>
              <a:buFont typeface="Wingdings" panose="05000000000000000000" pitchFamily="2" charset="2"/>
              <a:buChar char="Ø"/>
            </a:pPr>
            <a:r>
              <a:rPr lang="en-US" dirty="0"/>
              <a:t>As per the data  number of Bank customers ,We are using  different types of categories and KPI’s to analyze the data  and find out the verified and non verified customer based on the year and interest . We believe that data –driven  insight and actionable recommendations for stakeholders in the financial industry.</a:t>
            </a:r>
          </a:p>
          <a:p>
            <a:pPr>
              <a:buFont typeface="Wingdings" panose="05000000000000000000" pitchFamily="2" charset="2"/>
              <a:buChar char="Ø"/>
            </a:pPr>
            <a:r>
              <a:rPr lang="en-US" dirty="0"/>
              <a:t>How payment mode is effected in loan section.</a:t>
            </a:r>
          </a:p>
          <a:p>
            <a:pPr>
              <a:buFont typeface="Wingdings" panose="05000000000000000000" pitchFamily="2" charset="2"/>
              <a:buChar char="Ø"/>
            </a:pPr>
            <a:r>
              <a:rPr lang="en-US" dirty="0"/>
              <a:t>Customer data : Name ,age, location ,account type.</a:t>
            </a:r>
          </a:p>
          <a:p>
            <a:pPr>
              <a:buFont typeface="Wingdings" panose="05000000000000000000" pitchFamily="2" charset="2"/>
              <a:buChar char="Ø"/>
            </a:pPr>
            <a:r>
              <a:rPr lang="en-US" dirty="0"/>
              <a:t>Transaction Data : Deposits , withdrawals, card usage </a:t>
            </a:r>
          </a:p>
          <a:p>
            <a:pPr>
              <a:buFont typeface="Wingdings" panose="05000000000000000000" pitchFamily="2" charset="2"/>
              <a:buChar char="Ø"/>
            </a:pPr>
            <a:r>
              <a:rPr lang="en-US" dirty="0"/>
              <a:t>Loan Data: Applications ,approvals ,repayments, credit scores</a:t>
            </a:r>
          </a:p>
          <a:p>
            <a:pPr>
              <a:buFont typeface="Wingdings" panose="05000000000000000000" pitchFamily="2" charset="2"/>
              <a:buChar char="Ø"/>
            </a:pPr>
            <a:r>
              <a:rPr lang="en-US" dirty="0"/>
              <a:t>Channel Data : Usage of ATM’s mobile apps ,websites , and branches.</a:t>
            </a:r>
            <a:endParaRPr lang="en-IN" dirty="0"/>
          </a:p>
        </p:txBody>
      </p:sp>
      <p:pic>
        <p:nvPicPr>
          <p:cNvPr id="2050" name="Picture 2" descr="Looming NPA crisis: Unsecured loans threaten India's private banks | Policy  Circle">
            <a:extLst>
              <a:ext uri="{FF2B5EF4-FFF2-40B4-BE49-F238E27FC236}">
                <a16:creationId xmlns:a16="http://schemas.microsoft.com/office/drawing/2014/main" id="{4D883884-E204-7B30-F86B-C9D4422C7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646" y="1730477"/>
            <a:ext cx="5467043" cy="364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0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115B-F833-80C5-3DE0-FEF05FC6C6CF}"/>
              </a:ext>
            </a:extLst>
          </p:cNvPr>
          <p:cNvSpPr>
            <a:spLocks noGrp="1"/>
          </p:cNvSpPr>
          <p:nvPr>
            <p:ph type="title"/>
          </p:nvPr>
        </p:nvSpPr>
        <p:spPr>
          <a:xfrm>
            <a:off x="439994" y="-245807"/>
            <a:ext cx="10131425" cy="1456267"/>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6ABCBCEE-03DF-7820-CC89-7F708D58B7CF}"/>
              </a:ext>
            </a:extLst>
          </p:cNvPr>
          <p:cNvSpPr>
            <a:spLocks noGrp="1"/>
          </p:cNvSpPr>
          <p:nvPr>
            <p:ph idx="1"/>
          </p:nvPr>
        </p:nvSpPr>
        <p:spPr>
          <a:xfrm>
            <a:off x="334298" y="1210460"/>
            <a:ext cx="11562734" cy="5278830"/>
          </a:xfrm>
        </p:spPr>
        <p:txBody>
          <a:bodyPr>
            <a:normAutofit lnSpcReduction="10000"/>
          </a:bodyPr>
          <a:lstStyle/>
          <a:p>
            <a:pPr>
              <a:buFont typeface="Wingdings" panose="05000000000000000000" pitchFamily="2" charset="2"/>
              <a:buChar char="Ø"/>
            </a:pPr>
            <a:r>
              <a:rPr lang="en-US" dirty="0"/>
              <a:t>Bank loan Analysis Dashboard</a:t>
            </a:r>
          </a:p>
          <a:p>
            <a:pPr>
              <a:buFont typeface="Wingdings" panose="05000000000000000000" pitchFamily="2" charset="2"/>
              <a:buChar char="§"/>
            </a:pPr>
            <a:r>
              <a:rPr lang="en-IN" dirty="0"/>
              <a:t>The objective of this dashboard is to provide a comprehensive view of loan performance and customer behaviour. By visualizing this data, banks can</a:t>
            </a:r>
          </a:p>
          <a:p>
            <a:pPr>
              <a:buFont typeface="Wingdings" panose="05000000000000000000" pitchFamily="2" charset="2"/>
              <a:buChar char="§"/>
            </a:pPr>
            <a:r>
              <a:rPr lang="en-IN" dirty="0"/>
              <a:t>Improve loan approval and collection strategies</a:t>
            </a:r>
          </a:p>
          <a:p>
            <a:pPr>
              <a:buFont typeface="Wingdings" panose="05000000000000000000" pitchFamily="2" charset="2"/>
              <a:buChar char="§"/>
            </a:pPr>
            <a:r>
              <a:rPr lang="en-IN" dirty="0"/>
              <a:t>Support data-driven lending decisions </a:t>
            </a:r>
          </a:p>
          <a:p>
            <a:pPr>
              <a:buFont typeface="Wingdings" panose="05000000000000000000" pitchFamily="2" charset="2"/>
              <a:buChar char="§"/>
            </a:pPr>
            <a:r>
              <a:rPr lang="en-IN" dirty="0"/>
              <a:t>Identify high risk customers and default patterns</a:t>
            </a:r>
          </a:p>
          <a:p>
            <a:pPr>
              <a:buFont typeface="Wingdings" panose="05000000000000000000" pitchFamily="2" charset="2"/>
              <a:buChar char="§"/>
            </a:pPr>
            <a:r>
              <a:rPr lang="en-IN" dirty="0"/>
              <a:t>Enhance overall financial risk management  </a:t>
            </a:r>
          </a:p>
          <a:p>
            <a:pPr>
              <a:buFont typeface="Wingdings" panose="05000000000000000000" pitchFamily="2" charset="2"/>
              <a:buChar char="Ø"/>
            </a:pPr>
            <a:r>
              <a:rPr lang="en-IN" dirty="0"/>
              <a:t>Credit and Debit analysis Dashboard </a:t>
            </a:r>
          </a:p>
          <a:p>
            <a:pPr marL="0" indent="0">
              <a:buNone/>
            </a:pPr>
            <a:r>
              <a:rPr lang="en-IN" dirty="0"/>
              <a:t>It helps  banks and analysts monitor account activity ,detect unusual behaviour and improve financial decision making</a:t>
            </a:r>
          </a:p>
          <a:p>
            <a:pPr>
              <a:buFont typeface="Wingdings" panose="05000000000000000000" pitchFamily="2" charset="2"/>
              <a:buChar char="§"/>
            </a:pPr>
            <a:r>
              <a:rPr lang="en-IN" dirty="0"/>
              <a:t>Detect anomalies or suspicious transactions </a:t>
            </a:r>
          </a:p>
          <a:p>
            <a:pPr>
              <a:buFont typeface="Wingdings" panose="05000000000000000000" pitchFamily="2" charset="2"/>
              <a:buChar char="§"/>
            </a:pPr>
            <a:r>
              <a:rPr lang="en-IN" dirty="0"/>
              <a:t>Support personalized banking services</a:t>
            </a:r>
          </a:p>
          <a:p>
            <a:pPr>
              <a:buFont typeface="Wingdings" panose="05000000000000000000" pitchFamily="2" charset="2"/>
              <a:buChar char="§"/>
            </a:pPr>
            <a:r>
              <a:rPr lang="en-IN" dirty="0"/>
              <a:t>Track credit and debit transaction volumes and trades</a:t>
            </a:r>
          </a:p>
          <a:p>
            <a:pPr>
              <a:buFont typeface="Wingdings" panose="05000000000000000000" pitchFamily="2" charset="2"/>
              <a:buChar char="§"/>
            </a:pPr>
            <a:r>
              <a:rPr lang="en-IN" dirty="0"/>
              <a:t>Improve operational efficiency and financial planning </a:t>
            </a:r>
          </a:p>
          <a:p>
            <a:pPr marL="0" indent="0">
              <a:buNone/>
            </a:pPr>
            <a:r>
              <a:rPr lang="en-IN" dirty="0"/>
              <a:t>                        </a:t>
            </a:r>
          </a:p>
        </p:txBody>
      </p:sp>
    </p:spTree>
    <p:extLst>
      <p:ext uri="{BB962C8B-B14F-4D97-AF65-F5344CB8AC3E}">
        <p14:creationId xmlns:p14="http://schemas.microsoft.com/office/powerpoint/2010/main" val="182774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FDAF-BD54-29A1-24FE-253735E1F07E}"/>
              </a:ext>
            </a:extLst>
          </p:cNvPr>
          <p:cNvSpPr>
            <a:spLocks noGrp="1"/>
          </p:cNvSpPr>
          <p:nvPr>
            <p:ph type="title"/>
          </p:nvPr>
        </p:nvSpPr>
        <p:spPr>
          <a:xfrm>
            <a:off x="685801" y="521110"/>
            <a:ext cx="10131425" cy="442452"/>
          </a:xfrm>
        </p:spPr>
        <p:txBody>
          <a:bodyPr>
            <a:normAutofit fontScale="90000"/>
          </a:bodyPr>
          <a:lstStyle/>
          <a:p>
            <a:r>
              <a:rPr lang="en-US" dirty="0"/>
              <a:t>Process</a:t>
            </a:r>
            <a:br>
              <a:rPr lang="en-US" dirty="0"/>
            </a:br>
            <a:endParaRPr lang="en-IN" dirty="0"/>
          </a:p>
        </p:txBody>
      </p:sp>
      <p:sp>
        <p:nvSpPr>
          <p:cNvPr id="3" name="Content Placeholder 2">
            <a:extLst>
              <a:ext uri="{FF2B5EF4-FFF2-40B4-BE49-F238E27FC236}">
                <a16:creationId xmlns:a16="http://schemas.microsoft.com/office/drawing/2014/main" id="{D7BABA1E-B60E-CA7E-2882-84EA126819A9}"/>
              </a:ext>
            </a:extLst>
          </p:cNvPr>
          <p:cNvSpPr>
            <a:spLocks noGrp="1"/>
          </p:cNvSpPr>
          <p:nvPr>
            <p:ph idx="1"/>
          </p:nvPr>
        </p:nvSpPr>
        <p:spPr>
          <a:xfrm>
            <a:off x="685801" y="1130711"/>
            <a:ext cx="10621296" cy="2762864"/>
          </a:xfrm>
        </p:spPr>
        <p:txBody>
          <a:bodyPr>
            <a:normAutofit fontScale="92500" lnSpcReduction="20000"/>
          </a:bodyPr>
          <a:lstStyle/>
          <a:p>
            <a:pPr>
              <a:buFont typeface="Wingdings" panose="05000000000000000000" pitchFamily="2" charset="2"/>
              <a:buChar char="Ø"/>
            </a:pPr>
            <a:r>
              <a:rPr lang="en-US" dirty="0"/>
              <a:t>Data cleaning &amp; preparation :Removed duplicates ,fix missing and incorrect entries ,and standardize formats and ensured consistency across datasets.</a:t>
            </a:r>
          </a:p>
          <a:p>
            <a:pPr>
              <a:buFont typeface="Wingdings" panose="05000000000000000000" pitchFamily="2" charset="2"/>
              <a:buChar char="Ø"/>
            </a:pPr>
            <a:r>
              <a:rPr lang="en-US" dirty="0"/>
              <a:t>Data Extraction: Retrieved data from core banking systems ,customer databases and </a:t>
            </a:r>
            <a:r>
              <a:rPr lang="en-US" dirty="0" err="1"/>
              <a:t>thirdparty</a:t>
            </a:r>
            <a:r>
              <a:rPr lang="en-US" dirty="0"/>
              <a:t> sources.</a:t>
            </a:r>
          </a:p>
          <a:p>
            <a:pPr>
              <a:buFont typeface="Wingdings" panose="05000000000000000000" pitchFamily="2" charset="2"/>
              <a:buChar char="Ø"/>
            </a:pPr>
            <a:r>
              <a:rPr lang="en-US" dirty="0"/>
              <a:t>Dashboard  Creation: Designed interactive dashboards using power BI/Tableau to visualize KPI’s and share insights with stakeholders.</a:t>
            </a:r>
          </a:p>
          <a:p>
            <a:pPr>
              <a:buFont typeface="Wingdings" panose="05000000000000000000" pitchFamily="2" charset="2"/>
              <a:buChar char="Ø"/>
            </a:pPr>
            <a:r>
              <a:rPr lang="en-US" dirty="0"/>
              <a:t>SQL Queries for Aggregation : SQL was used to extract , join, and aggregate </a:t>
            </a:r>
            <a:r>
              <a:rPr lang="en-US" dirty="0" err="1"/>
              <a:t>revelant</a:t>
            </a:r>
            <a:r>
              <a:rPr lang="en-US" dirty="0"/>
              <a:t> data points from multiple tables for efficient data processing.</a:t>
            </a:r>
          </a:p>
          <a:p>
            <a:pPr>
              <a:buFont typeface="Wingdings" panose="05000000000000000000" pitchFamily="2" charset="2"/>
              <a:buChar char="Ø"/>
            </a:pPr>
            <a:r>
              <a:rPr lang="en-US" dirty="0"/>
              <a:t>Delivered actionable insights to support decision – making in credit scoring ,making strategy , and operational efficiency.</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pic>
        <p:nvPicPr>
          <p:cNvPr id="1026" name="Picture 2" descr="62+ Thousand Data Analytics Banner Royalty-Free Images, Stock Photos &amp;  Pictures | Shutterstock">
            <a:extLst>
              <a:ext uri="{FF2B5EF4-FFF2-40B4-BE49-F238E27FC236}">
                <a16:creationId xmlns:a16="http://schemas.microsoft.com/office/drawing/2014/main" id="{0CD67E63-4E2B-FFF8-38BA-13EFEE3F0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274" y="3429000"/>
            <a:ext cx="57150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01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318C-F836-7695-F96C-6CFC1707DF38}"/>
              </a:ext>
            </a:extLst>
          </p:cNvPr>
          <p:cNvSpPr>
            <a:spLocks noGrp="1"/>
          </p:cNvSpPr>
          <p:nvPr>
            <p:ph type="title"/>
          </p:nvPr>
        </p:nvSpPr>
        <p:spPr>
          <a:xfrm>
            <a:off x="4493342" y="142568"/>
            <a:ext cx="6323884" cy="653845"/>
          </a:xfrm>
        </p:spPr>
        <p:txBody>
          <a:bodyPr>
            <a:normAutofit/>
          </a:bodyPr>
          <a:lstStyle/>
          <a:p>
            <a:r>
              <a:rPr lang="en-US" dirty="0"/>
              <a:t>CHARTS</a:t>
            </a:r>
            <a:endParaRPr lang="en-IN" dirty="0"/>
          </a:p>
        </p:txBody>
      </p:sp>
      <p:sp>
        <p:nvSpPr>
          <p:cNvPr id="4" name="Content Placeholder 3">
            <a:extLst>
              <a:ext uri="{FF2B5EF4-FFF2-40B4-BE49-F238E27FC236}">
                <a16:creationId xmlns:a16="http://schemas.microsoft.com/office/drawing/2014/main" id="{3D871E2A-FA62-F032-D595-E5840D36CE8C}"/>
              </a:ext>
            </a:extLst>
          </p:cNvPr>
          <p:cNvSpPr>
            <a:spLocks noGrp="1"/>
          </p:cNvSpPr>
          <p:nvPr>
            <p:ph sz="half" idx="2"/>
          </p:nvPr>
        </p:nvSpPr>
        <p:spPr>
          <a:xfrm>
            <a:off x="5840361" y="2987232"/>
            <a:ext cx="6096000" cy="3443066"/>
          </a:xfrm>
        </p:spPr>
        <p:txBody>
          <a:bodyPr>
            <a:normAutofit fontScale="85000" lnSpcReduction="20000"/>
          </a:bodyPr>
          <a:lstStyle/>
          <a:p>
            <a:pPr algn="just">
              <a:lnSpc>
                <a:spcPct val="115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"Loan Amount by Disbursement Date (Years)." It illustrates the total loan amount disbursed by a bank over several fiscal years (FY). The x-axis represents the disbursement years (FY 2017, FY 2018, FY 2019, and FY 2020), and the y-axis represents the sum of the loan amounts in millions (M).</a:t>
            </a:r>
          </a:p>
          <a:p>
            <a:pPr algn="just">
              <a:lnSpc>
                <a:spcPct val="115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Here's a breakdown of the loan amounts disbursed in each fiscal year:</a:t>
            </a:r>
          </a:p>
          <a:p>
            <a:pPr lvl="0" algn="just">
              <a:lnSpc>
                <a:spcPct val="115000"/>
              </a:lnSpc>
              <a:spcAft>
                <a:spcPts val="800"/>
              </a:spcAft>
              <a:buSzPts val="1000"/>
              <a:buFont typeface="Wingdings" panose="05000000000000000000" pitchFamily="2" charset="2"/>
              <a:buChar char="Ø"/>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FY 2019:</a:t>
            </a:r>
            <a:r>
              <a:rPr lang="en-IN" sz="1800" dirty="0">
                <a:effectLst/>
                <a:latin typeface="Calibri" panose="020F0502020204030204" pitchFamily="34" charset="0"/>
                <a:ea typeface="Calibri" panose="020F0502020204030204" pitchFamily="34" charset="0"/>
                <a:cs typeface="Times New Roman" panose="02020603050405020304" pitchFamily="18" charset="0"/>
              </a:rPr>
              <a:t> 427M</a:t>
            </a:r>
          </a:p>
          <a:p>
            <a:pPr lvl="0" algn="just">
              <a:lnSpc>
                <a:spcPct val="115000"/>
              </a:lnSpc>
              <a:spcAft>
                <a:spcPts val="800"/>
              </a:spcAft>
              <a:buSzPts val="1000"/>
              <a:buFont typeface="Wingdings" panose="05000000000000000000" pitchFamily="2" charset="2"/>
              <a:buChar char="Ø"/>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FY 2018:</a:t>
            </a:r>
            <a:r>
              <a:rPr lang="en-IN" sz="1800" dirty="0">
                <a:effectLst/>
                <a:latin typeface="Calibri" panose="020F0502020204030204" pitchFamily="34" charset="0"/>
                <a:ea typeface="Calibri" panose="020F0502020204030204" pitchFamily="34" charset="0"/>
                <a:cs typeface="Times New Roman" panose="02020603050405020304" pitchFamily="18" charset="0"/>
              </a:rPr>
              <a:t> 229M</a:t>
            </a:r>
          </a:p>
          <a:p>
            <a:pPr lvl="0" algn="just">
              <a:lnSpc>
                <a:spcPct val="115000"/>
              </a:lnSpc>
              <a:spcAft>
                <a:spcPts val="800"/>
              </a:spcAft>
              <a:buSzPts val="1000"/>
              <a:buFont typeface="Wingdings" panose="05000000000000000000" pitchFamily="2" charset="2"/>
              <a:buChar char="Ø"/>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FY 2020:</a:t>
            </a:r>
            <a:r>
              <a:rPr lang="en-IN" sz="1800" dirty="0">
                <a:effectLst/>
                <a:latin typeface="Calibri" panose="020F0502020204030204" pitchFamily="34" charset="0"/>
                <a:ea typeface="Calibri" panose="020F0502020204030204" pitchFamily="34" charset="0"/>
                <a:cs typeface="Times New Roman" panose="02020603050405020304" pitchFamily="18" charset="0"/>
              </a:rPr>
              <a:t> 64M</a:t>
            </a:r>
          </a:p>
          <a:p>
            <a:pPr lvl="0" algn="just">
              <a:lnSpc>
                <a:spcPct val="115000"/>
              </a:lnSpc>
              <a:spcAft>
                <a:spcPts val="800"/>
              </a:spcAft>
              <a:buSzPts val="1000"/>
              <a:buFont typeface="Wingdings" panose="05000000000000000000" pitchFamily="2" charset="2"/>
              <a:buChar char="Ø"/>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FY 2017:</a:t>
            </a:r>
            <a:r>
              <a:rPr lang="en-IN" sz="1800" dirty="0">
                <a:effectLst/>
                <a:latin typeface="Calibri" panose="020F0502020204030204" pitchFamily="34" charset="0"/>
                <a:ea typeface="Calibri" panose="020F0502020204030204" pitchFamily="34" charset="0"/>
                <a:cs typeface="Times New Roman" panose="02020603050405020304" pitchFamily="18" charset="0"/>
              </a:rPr>
              <a:t> 37M</a:t>
            </a:r>
          </a:p>
          <a:p>
            <a:endParaRPr lang="en-IN" dirty="0"/>
          </a:p>
        </p:txBody>
      </p:sp>
      <p:sp>
        <p:nvSpPr>
          <p:cNvPr id="9" name="Content Placeholder 8">
            <a:extLst>
              <a:ext uri="{FF2B5EF4-FFF2-40B4-BE49-F238E27FC236}">
                <a16:creationId xmlns:a16="http://schemas.microsoft.com/office/drawing/2014/main" id="{30450873-D646-F658-2D81-B2D343728E70}"/>
              </a:ext>
            </a:extLst>
          </p:cNvPr>
          <p:cNvSpPr>
            <a:spLocks noGrp="1"/>
          </p:cNvSpPr>
          <p:nvPr>
            <p:ph sz="half" idx="1"/>
          </p:nvPr>
        </p:nvSpPr>
        <p:spPr>
          <a:xfrm>
            <a:off x="255639" y="3156156"/>
            <a:ext cx="5142271" cy="3559276"/>
          </a:xfrm>
        </p:spPr>
        <p:txBody>
          <a:bodyPr>
            <a:normAutofit fontScale="85000" lnSpcReduction="20000"/>
          </a:bodyPr>
          <a:lstStyle/>
          <a:p>
            <a:pPr marL="457200" algn="just">
              <a:lnSpc>
                <a:spcPct val="115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"Total Payment by Home Ownership" It illustrates the distribution of total payments made by borrowers, categorized by their home ownership status. The chart displays both the percentage and the absolute value (in millions) for each category.</a:t>
            </a:r>
          </a:p>
          <a:p>
            <a:pPr marL="457200" algn="just">
              <a:lnSpc>
                <a:spcPct val="115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key categories and their corresponding payment proportions are:</a:t>
            </a:r>
          </a:p>
          <a:p>
            <a:pPr lvl="0" algn="just">
              <a:lnSpc>
                <a:spcPct val="115000"/>
              </a:lnSpc>
              <a:buSzPts val="1000"/>
              <a:buFont typeface="Wingdings" panose="05000000000000000000" pitchFamily="2" charset="2"/>
              <a:buChar char="Ø"/>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MORTGAGE: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243.28M (50.4%)</a:t>
            </a:r>
          </a:p>
          <a:p>
            <a:pPr lvl="0" algn="just">
              <a:lnSpc>
                <a:spcPct val="115000"/>
              </a:lnSpc>
              <a:buSzPts val="1000"/>
              <a:buFont typeface="Wingdings" panose="05000000000000000000" pitchFamily="2" charset="2"/>
              <a:buChar char="Ø"/>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204.84M (42.44%)</a:t>
            </a:r>
          </a:p>
          <a:p>
            <a:pPr lvl="0" algn="just">
              <a:lnSpc>
                <a:spcPct val="115000"/>
              </a:lnSpc>
              <a:buSzPts val="1000"/>
              <a:buFont typeface="Wingdings" panose="05000000000000000000" pitchFamily="2" charset="2"/>
              <a:buChar char="Ø"/>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OWN:</a:t>
            </a:r>
            <a:r>
              <a:rPr lang="en-IN" sz="1800" dirty="0">
                <a:effectLst/>
                <a:latin typeface="Calibri" panose="020F0502020204030204" pitchFamily="34" charset="0"/>
                <a:ea typeface="Calibri" panose="020F0502020204030204" pitchFamily="34" charset="0"/>
                <a:cs typeface="Times New Roman" panose="02020603050405020304" pitchFamily="18" charset="0"/>
              </a:rPr>
              <a:t> 33.54M (6.95%)</a:t>
            </a:r>
          </a:p>
          <a:p>
            <a:pPr lvl="0" algn="just">
              <a:lnSpc>
                <a:spcPct val="115000"/>
              </a:lnSpc>
              <a:spcAft>
                <a:spcPts val="800"/>
              </a:spcAft>
              <a:buSzPts val="1000"/>
              <a:buFont typeface="Wingdings" panose="05000000000000000000" pitchFamily="2" charset="2"/>
              <a:buChar char="Ø"/>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OTHER: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 specific value or percentage shown, implying a very small fraction)</a:t>
            </a:r>
          </a:p>
          <a:p>
            <a:endParaRPr lang="en-IN" dirty="0"/>
          </a:p>
        </p:txBody>
      </p:sp>
      <p:pic>
        <p:nvPicPr>
          <p:cNvPr id="10" name="Picture 9">
            <a:extLst>
              <a:ext uri="{FF2B5EF4-FFF2-40B4-BE49-F238E27FC236}">
                <a16:creationId xmlns:a16="http://schemas.microsoft.com/office/drawing/2014/main" id="{AD448309-07AD-8D07-335E-4EE7CDDB14B4}"/>
              </a:ext>
            </a:extLst>
          </p:cNvPr>
          <p:cNvPicPr>
            <a:picLocks noChangeAspect="1"/>
          </p:cNvPicPr>
          <p:nvPr/>
        </p:nvPicPr>
        <p:blipFill>
          <a:blip r:embed="rId2"/>
          <a:stretch>
            <a:fillRect/>
          </a:stretch>
        </p:blipFill>
        <p:spPr>
          <a:xfrm>
            <a:off x="953729" y="796413"/>
            <a:ext cx="3608439" cy="2190818"/>
          </a:xfrm>
          <a:prstGeom prst="rect">
            <a:avLst/>
          </a:prstGeom>
        </p:spPr>
      </p:pic>
      <p:pic>
        <p:nvPicPr>
          <p:cNvPr id="11" name="Picture 10">
            <a:extLst>
              <a:ext uri="{FF2B5EF4-FFF2-40B4-BE49-F238E27FC236}">
                <a16:creationId xmlns:a16="http://schemas.microsoft.com/office/drawing/2014/main" id="{7D322DF8-3667-2BAA-6B2D-4793835BF36D}"/>
              </a:ext>
            </a:extLst>
          </p:cNvPr>
          <p:cNvPicPr>
            <a:picLocks noChangeAspect="1"/>
          </p:cNvPicPr>
          <p:nvPr/>
        </p:nvPicPr>
        <p:blipFill>
          <a:blip r:embed="rId3"/>
          <a:stretch>
            <a:fillRect/>
          </a:stretch>
        </p:blipFill>
        <p:spPr>
          <a:xfrm>
            <a:off x="6096001" y="796413"/>
            <a:ext cx="4721226" cy="2132371"/>
          </a:xfrm>
          <a:prstGeom prst="rect">
            <a:avLst/>
          </a:prstGeom>
        </p:spPr>
      </p:pic>
    </p:spTree>
    <p:extLst>
      <p:ext uri="{BB962C8B-B14F-4D97-AF65-F5344CB8AC3E}">
        <p14:creationId xmlns:p14="http://schemas.microsoft.com/office/powerpoint/2010/main" val="243456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8EB4E-3BC1-5BFE-4F75-E12C840E7298}"/>
              </a:ext>
            </a:extLst>
          </p:cNvPr>
          <p:cNvSpPr txBox="1"/>
          <p:nvPr/>
        </p:nvSpPr>
        <p:spPr>
          <a:xfrm>
            <a:off x="648930" y="442452"/>
            <a:ext cx="3588774" cy="646331"/>
          </a:xfrm>
          <a:prstGeom prst="rect">
            <a:avLst/>
          </a:prstGeom>
          <a:noFill/>
        </p:spPr>
        <p:txBody>
          <a:bodyPr wrap="square" rtlCol="0">
            <a:spAutoFit/>
          </a:bodyPr>
          <a:lstStyle/>
          <a:p>
            <a:r>
              <a:rPr lang="en-US" sz="3600" dirty="0"/>
              <a:t>ANALYSIS</a:t>
            </a:r>
            <a:endParaRPr lang="en-IN" sz="3600" dirty="0"/>
          </a:p>
        </p:txBody>
      </p:sp>
      <p:pic>
        <p:nvPicPr>
          <p:cNvPr id="3" name="Content Placeholder 8">
            <a:extLst>
              <a:ext uri="{FF2B5EF4-FFF2-40B4-BE49-F238E27FC236}">
                <a16:creationId xmlns:a16="http://schemas.microsoft.com/office/drawing/2014/main" id="{23326FC5-1854-7B9E-3B1D-EC818AA1BA7B}"/>
              </a:ext>
            </a:extLst>
          </p:cNvPr>
          <p:cNvPicPr>
            <a:picLocks noGrp="1" noChangeAspect="1"/>
          </p:cNvPicPr>
          <p:nvPr/>
        </p:nvPicPr>
        <p:blipFill>
          <a:blip r:embed="rId2"/>
          <a:stretch>
            <a:fillRect/>
          </a:stretch>
        </p:blipFill>
        <p:spPr>
          <a:xfrm>
            <a:off x="272614" y="2119488"/>
            <a:ext cx="4859825" cy="2953957"/>
          </a:xfrm>
          <a:prstGeom prst="rect">
            <a:avLst/>
          </a:prstGeom>
        </p:spPr>
      </p:pic>
      <p:sp>
        <p:nvSpPr>
          <p:cNvPr id="11" name="Rectangle 7">
            <a:extLst>
              <a:ext uri="{FF2B5EF4-FFF2-40B4-BE49-F238E27FC236}">
                <a16:creationId xmlns:a16="http://schemas.microsoft.com/office/drawing/2014/main" id="{A8EC91E3-4423-8915-9F55-F16F2EFBA5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Competitive Landscape:</a:t>
            </a:r>
            <a:r>
              <a:rPr kumimoji="0" lang="en-US" altLang="en-US" sz="1800" b="0" i="0" u="none" strike="noStrike" cap="none" normalizeH="0" baseline="0">
                <a:ln>
                  <a:noFill/>
                </a:ln>
                <a:solidFill>
                  <a:schemeClr val="tx1"/>
                </a:solidFill>
                <a:effectLst/>
                <a:latin typeface="Arial" panose="020B0604020202020204" pitchFamily="34" charset="0"/>
              </a:rPr>
              <a:t> Transaction volumes are competitive, with </a:t>
            </a:r>
            <a:r>
              <a:rPr kumimoji="0" lang="en-US" altLang="en-US" sz="1800" b="1" i="0" u="none" strike="noStrike" cap="none" normalizeH="0" baseline="0">
                <a:ln>
                  <a:noFill/>
                </a:ln>
                <a:solidFill>
                  <a:schemeClr val="tx1"/>
                </a:solidFill>
                <a:effectLst/>
                <a:latin typeface="Arial" panose="020B0604020202020204" pitchFamily="34" charset="0"/>
              </a:rPr>
              <a:t>Kotak Mahindra leading</a:t>
            </a:r>
            <a:r>
              <a:rPr kumimoji="0" lang="en-US" altLang="en-US" sz="1800" b="0" i="0" u="none" strike="noStrike" cap="none" normalizeH="0" baseline="0">
                <a:ln>
                  <a:noFill/>
                </a:ln>
                <a:solidFill>
                  <a:schemeClr val="tx1"/>
                </a:solidFill>
                <a:effectLst/>
                <a:latin typeface="Arial" panose="020B0604020202020204" pitchFamily="34" charset="0"/>
              </a:rPr>
              <a:t> the pack.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D98389FD-F44C-AFEA-6350-2638A7035A3E}"/>
              </a:ext>
            </a:extLst>
          </p:cNvPr>
          <p:cNvSpPr txBox="1"/>
          <p:nvPr/>
        </p:nvSpPr>
        <p:spPr>
          <a:xfrm>
            <a:off x="5358581" y="934065"/>
            <a:ext cx="6282813" cy="5355312"/>
          </a:xfrm>
          <a:prstGeom prst="rect">
            <a:avLst/>
          </a:prstGeom>
          <a:noFill/>
        </p:spPr>
        <p:txBody>
          <a:bodyPr wrap="square" rtlCol="0">
            <a:spAutoFit/>
          </a:bodyPr>
          <a:lstStyle/>
          <a:p>
            <a:pPr marL="285750" indent="-285750">
              <a:buFont typeface="Wingdings" panose="05000000000000000000" pitchFamily="2" charset="2"/>
              <a:buChar char="Ø"/>
            </a:pPr>
            <a:r>
              <a:rPr lang="en-US" dirty="0"/>
              <a:t>The bank shows </a:t>
            </a:r>
            <a:r>
              <a:rPr lang="en-US" b="1" dirty="0"/>
              <a:t>strong financial health</a:t>
            </a:r>
            <a:r>
              <a:rPr lang="en-US" dirty="0"/>
              <a:t> with a positive net flow ($318.12K) indicating healthy liquidity and substantial customer deposits ($526.08M total account balance).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Transaction activity is high</a:t>
            </a:r>
            <a:r>
              <a:rPr lang="en-US" dirty="0"/>
              <a:t> (100.00K volume, 10x account activity ratio), suggesting active customer engagement and stable operations due to balanced debit ($127.29M) and credit ($127.60M) transactions.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latin typeface="Google Sans"/>
              </a:rPr>
              <a:t>Competitive Landscape: Transaction volumes are competitive, with Kotak Mahindra leading the pack.</a:t>
            </a:r>
          </a:p>
          <a:p>
            <a:endParaRPr lang="en-US" dirty="0">
              <a:latin typeface="Google Sans"/>
            </a:endParaRPr>
          </a:p>
          <a:p>
            <a:pPr marL="285750" indent="-285750">
              <a:buFont typeface="Wingdings" panose="05000000000000000000" pitchFamily="2" charset="2"/>
              <a:buChar char="Ø"/>
            </a:pPr>
            <a:r>
              <a:rPr lang="en-US" dirty="0">
                <a:latin typeface="Google Sans"/>
              </a:rPr>
              <a:t>Transaction Methods: Credit cards show a slight preference, but overall, Bank Transfer, Debit Card, and Credit Card usage is evenly distributed.</a:t>
            </a:r>
          </a:p>
          <a:p>
            <a:pPr marL="285750" indent="-285750">
              <a:buFont typeface="Wingdings" panose="05000000000000000000" pitchFamily="2" charset="2"/>
              <a:buChar char="Ø"/>
            </a:pPr>
            <a:endParaRPr lang="en-US" dirty="0">
              <a:latin typeface="Google Sans"/>
            </a:endParaRPr>
          </a:p>
          <a:p>
            <a:pPr marL="285750" indent="-285750">
              <a:buFont typeface="Wingdings" panose="05000000000000000000" pitchFamily="2" charset="2"/>
              <a:buChar char="Ø"/>
            </a:pPr>
            <a:r>
              <a:rPr lang="en-US" dirty="0">
                <a:latin typeface="Google Sans"/>
              </a:rPr>
              <a:t>Quarterly Trend: A noticeable drop in transaction amounts in Q4 requires immediate investigation to understand the cause.</a:t>
            </a:r>
          </a:p>
          <a:p>
            <a:endParaRPr lang="en-IN" dirty="0"/>
          </a:p>
        </p:txBody>
      </p:sp>
    </p:spTree>
    <p:extLst>
      <p:ext uri="{BB962C8B-B14F-4D97-AF65-F5344CB8AC3E}">
        <p14:creationId xmlns:p14="http://schemas.microsoft.com/office/powerpoint/2010/main" val="552796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391</TotalTime>
  <Words>2463</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Calibri</vt:lpstr>
      <vt:lpstr>Calibri Light</vt:lpstr>
      <vt:lpstr>Google Sans</vt:lpstr>
      <vt:lpstr>Symbol</vt:lpstr>
      <vt:lpstr>Wingdings</vt:lpstr>
      <vt:lpstr>Celestial</vt:lpstr>
      <vt:lpstr>Bank analytics</vt:lpstr>
      <vt:lpstr>Presented by </vt:lpstr>
      <vt:lpstr>Agenda</vt:lpstr>
      <vt:lpstr>INTRODUCTION</vt:lpstr>
      <vt:lpstr>Data overview</vt:lpstr>
      <vt:lpstr>OBJECTIVES</vt:lpstr>
      <vt:lpstr>Process </vt:lpstr>
      <vt:lpstr>CHARTS</vt:lpstr>
      <vt:lpstr>PowerPoint Presentation</vt:lpstr>
      <vt:lpstr>PowerPoint Presentation</vt:lpstr>
      <vt:lpstr>      </vt:lpstr>
      <vt:lpstr>Recommendations</vt:lpstr>
      <vt:lpstr>Insights</vt:lpstr>
      <vt:lpstr> Bank loan analysis (power Bi)</vt:lpstr>
      <vt:lpstr>DEBIT AND CREDIT ANALYSIS (POWER BI)</vt:lpstr>
      <vt:lpstr>DECOMPOSITION TREE (POWER BI)</vt:lpstr>
      <vt:lpstr>PowerPoint Presentation</vt:lpstr>
      <vt:lpstr>Bank Loan Analysis (Excel)</vt:lpstr>
      <vt:lpstr>PowerPoint Presentation</vt:lpstr>
      <vt:lpstr>DEBIT AND CREDIT DASHBOARD (EXCEL)</vt:lpstr>
      <vt:lpstr>Bank loan analysis ( Tableau)</vt:lpstr>
      <vt:lpstr>PowerPoint Presentation</vt:lpstr>
      <vt:lpstr>Bank loan analysis (Tableau)</vt:lpstr>
      <vt:lpstr>Bank debit and credit analysis (Tableau)</vt:lpstr>
      <vt:lpstr>PowerPoint Presentation</vt:lpstr>
      <vt:lpstr>SQL QUERIES OF BANK LOAN ANALYSIS</vt:lpstr>
      <vt:lpstr>PowerPoint Presentation</vt:lpstr>
      <vt:lpstr>SQL QUERIES OF DEBIT AND CREDIT ANALYSIS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srujana chinnam</dc:creator>
  <cp:lastModifiedBy>Naveen Naganuri</cp:lastModifiedBy>
  <cp:revision>4</cp:revision>
  <dcterms:created xsi:type="dcterms:W3CDTF">2025-05-21T06:30:25Z</dcterms:created>
  <dcterms:modified xsi:type="dcterms:W3CDTF">2025-05-23T04:08:38Z</dcterms:modified>
</cp:coreProperties>
</file>