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2" r:id="rId17"/>
    <p:sldId id="267" r:id="rId18"/>
    <p:sldId id="268" r:id="rId19"/>
    <p:sldId id="265" r:id="rId20"/>
    <p:sldId id="266" r:id="rId21"/>
    <p:sldId id="269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28"/>
  </p:normalViewPr>
  <p:slideViewPr>
    <p:cSldViewPr snapToGrid="0" snapToObjects="1">
      <p:cViewPr varScale="1">
        <p:scale>
          <a:sx n="64" d="100"/>
          <a:sy n="64" d="100"/>
        </p:scale>
        <p:origin x="-964" y="-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46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9171E-3D5B-6146-A559-49CFB552882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06634-5657-F446-92DD-507134D35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8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779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3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0122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00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9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4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7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2363" y="1570211"/>
            <a:ext cx="6816436" cy="3363012"/>
          </a:xfrm>
        </p:spPr>
        <p:txBody>
          <a:bodyPr/>
          <a:lstStyle/>
          <a:p>
            <a:r>
              <a:rPr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High Cloud Airlines Project</a:t>
            </a:r>
            <a:r>
              <a:rPr lang="en-US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 – 6</a:t>
            </a:r>
            <a:br>
              <a:rPr lang="en-IN" sz="40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rgbClr val="FFFFF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sz="4000" b="1" dirty="0">
              <a:solidFill>
                <a:srgbClr val="FFFFFF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4" y="516835"/>
            <a:ext cx="6738730" cy="5724939"/>
          </a:xfrm>
        </p:spPr>
        <p:txBody>
          <a:bodyPr>
            <a:noAutofit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KPI Name: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Load Factor Occupied – Weekday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Weekend</a:t>
            </a:r>
          </a:p>
          <a:p>
            <a:pPr marL="0" indent="0">
              <a:buNone/>
            </a:pP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latin typeface="Times New Roman" pitchFamily="18" charset="0"/>
                <a:cs typeface="Times New Roman" pitchFamily="18" charset="0"/>
              </a:rPr>
            </a:b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Measures the percentage of available seats filled by passengers,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separately for weekdays (Mon–Fri) and weekends (Sat–Sun)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Why It Matters: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Helps distinguish between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leisure travel trends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Informs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route planning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pricing strategies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marketing campaigns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Contribution: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Used DAYOFWEEK() or WEEKDAY() to classify each flight as weekday or weekend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Grouped the data and applied SUM() on booked and available seats</a:t>
            </a: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Insight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from SQL Analysis: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"Weekdays account for 71.18% of the load factor, suggesting that most passengers fly Monday through Friday.</a:t>
            </a:r>
            <a:br>
              <a:rPr lang="en-GB" sz="1600" i="1" dirty="0">
                <a:latin typeface="Times New Roman" pitchFamily="18" charset="0"/>
                <a:cs typeface="Times New Roman" pitchFamily="18" charset="0"/>
              </a:rPr>
            </a:b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This points to a strong business </a:t>
            </a:r>
            <a:r>
              <a:rPr lang="en-GB" sz="1600" i="1" dirty="0" err="1" smtClean="0">
                <a:latin typeface="Times New Roman" pitchFamily="18" charset="0"/>
                <a:cs typeface="Times New Roman" pitchFamily="18" charset="0"/>
              </a:rPr>
              <a:t>travaler</a:t>
            </a:r>
            <a:r>
              <a:rPr lang="en-GB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base — an opportunity to create weekday-focused promotions or flexible business travel packages."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sz="16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0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526774"/>
            <a:ext cx="6897756" cy="5760904"/>
          </a:xfrm>
        </p:spPr>
        <p:txBody>
          <a:bodyPr>
            <a:normAutofit fontScale="92500" lnSpcReduction="10000"/>
          </a:bodyPr>
          <a:lstStyle/>
          <a:p>
            <a:r>
              <a:rPr lang="en-GB" sz="1900" b="1" dirty="0">
                <a:latin typeface="Times New Roman" pitchFamily="18" charset="0"/>
                <a:cs typeface="Times New Roman" pitchFamily="18" charset="0"/>
              </a:rPr>
              <a:t>KPI Name: Top 10 Airlines Based on Load </a:t>
            </a: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Factor</a:t>
            </a:r>
          </a:p>
          <a:p>
            <a:pPr marL="0" indent="0">
              <a:buNone/>
            </a:pPr>
            <a:endParaRPr lang="en-GB" sz="19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load factors often correlate with </a:t>
            </a:r>
            <a:r>
              <a:rPr lang="en-GB" sz="1700" b="1" dirty="0">
                <a:latin typeface="Times New Roman" pitchFamily="18" charset="0"/>
                <a:cs typeface="Times New Roman" pitchFamily="18" charset="0"/>
              </a:rPr>
              <a:t>better revenue and operational </a:t>
            </a:r>
            <a:r>
              <a:rPr lang="en-GB" sz="1700" b="1" dirty="0" smtClean="0">
                <a:latin typeface="Times New Roman" pitchFamily="18" charset="0"/>
                <a:cs typeface="Times New Roman" pitchFamily="18" charset="0"/>
              </a:rPr>
              <a:t>efficiency</a:t>
            </a:r>
            <a:endParaRPr lang="en-GB" sz="17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Identifies </a:t>
            </a:r>
            <a:r>
              <a:rPr lang="en-GB" sz="1700" b="1" dirty="0">
                <a:latin typeface="Times New Roman" pitchFamily="18" charset="0"/>
                <a:cs typeface="Times New Roman" pitchFamily="18" charset="0"/>
              </a:rPr>
              <a:t>top-performing carriers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 and highlights </a:t>
            </a:r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underperformers</a:t>
            </a:r>
          </a:p>
          <a:p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influence decisions on </a:t>
            </a:r>
            <a:r>
              <a:rPr lang="en-GB" sz="1700" b="1" dirty="0">
                <a:latin typeface="Times New Roman" pitchFamily="18" charset="0"/>
                <a:cs typeface="Times New Roman" pitchFamily="18" charset="0"/>
              </a:rPr>
              <a:t>partnerships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1700" b="1" dirty="0">
                <a:latin typeface="Times New Roman" pitchFamily="18" charset="0"/>
                <a:cs typeface="Times New Roman" pitchFamily="18" charset="0"/>
              </a:rPr>
              <a:t>route expansion</a:t>
            </a:r>
            <a:r>
              <a:rPr lang="en-GB" sz="1700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GB" sz="1700" b="1" dirty="0">
                <a:latin typeface="Times New Roman" pitchFamily="18" charset="0"/>
                <a:cs typeface="Times New Roman" pitchFamily="18" charset="0"/>
              </a:rPr>
              <a:t>capacity reallocation</a:t>
            </a:r>
            <a:endParaRPr lang="en-GB" sz="17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700" b="1" dirty="0">
                <a:latin typeface="Times New Roman" pitchFamily="18" charset="0"/>
                <a:cs typeface="Times New Roman" pitchFamily="18" charset="0"/>
              </a:rPr>
              <a:t>SQL Contribution:</a:t>
            </a:r>
            <a:endParaRPr lang="en-GB" sz="1700" dirty="0">
              <a:latin typeface="Times New Roman" pitchFamily="18" charset="0"/>
              <a:cs typeface="Times New Roman" pitchFamily="18" charset="0"/>
            </a:endParaRPr>
          </a:p>
          <a:p>
            <a:pPr marL="685800" lvl="1">
              <a:buFont typeface="Wingdings" pitchFamily="2" charset="2"/>
              <a:buChar char="Ø"/>
            </a:pP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GB" sz="1500" dirty="0">
                <a:latin typeface="Times New Roman" pitchFamily="18" charset="0"/>
                <a:cs typeface="Times New Roman" pitchFamily="18" charset="0"/>
              </a:rPr>
              <a:t>GROUP BY </a:t>
            </a:r>
            <a:r>
              <a:rPr lang="en-GB" sz="1500" dirty="0" err="1">
                <a:latin typeface="Times New Roman" pitchFamily="18" charset="0"/>
                <a:cs typeface="Times New Roman" pitchFamily="18" charset="0"/>
              </a:rPr>
              <a:t>carrier_name</a:t>
            </a:r>
            <a:r>
              <a:rPr lang="en-GB" sz="1500" dirty="0">
                <a:latin typeface="Times New Roman" pitchFamily="18" charset="0"/>
                <a:cs typeface="Times New Roman" pitchFamily="18" charset="0"/>
              </a:rPr>
              <a:t> to calculate totals for each airline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GB" sz="1500" dirty="0">
                <a:latin typeface="Times New Roman" pitchFamily="18" charset="0"/>
                <a:cs typeface="Times New Roman" pitchFamily="18" charset="0"/>
              </a:rPr>
              <a:t>Applied SUM() to get total </a:t>
            </a:r>
            <a:r>
              <a:rPr lang="en-GB" sz="1500" b="1" dirty="0">
                <a:latin typeface="Times New Roman" pitchFamily="18" charset="0"/>
                <a:cs typeface="Times New Roman" pitchFamily="18" charset="0"/>
              </a:rPr>
              <a:t>booked</a:t>
            </a:r>
            <a:r>
              <a:rPr lang="en-GB" sz="15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1500" b="1" dirty="0"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GB" sz="1500" dirty="0">
                <a:latin typeface="Times New Roman" pitchFamily="18" charset="0"/>
                <a:cs typeface="Times New Roman" pitchFamily="18" charset="0"/>
              </a:rPr>
              <a:t> seats per </a:t>
            </a:r>
            <a:r>
              <a:rPr lang="en-GB" sz="1500" dirty="0" smtClean="0">
                <a:latin typeface="Times New Roman" pitchFamily="18" charset="0"/>
                <a:cs typeface="Times New Roman" pitchFamily="18" charset="0"/>
              </a:rPr>
              <a:t>carrier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GB" sz="1500" b="1" dirty="0">
                <a:latin typeface="Times New Roman" pitchFamily="18" charset="0"/>
                <a:cs typeface="Times New Roman" pitchFamily="18" charset="0"/>
              </a:rPr>
              <a:t>Ordered results</a:t>
            </a:r>
            <a:r>
              <a:rPr lang="en-GB" sz="1500" dirty="0">
                <a:latin typeface="Times New Roman" pitchFamily="18" charset="0"/>
                <a:cs typeface="Times New Roman" pitchFamily="18" charset="0"/>
              </a:rPr>
              <a:t> by load factor in descending order using ORDER BY</a:t>
            </a:r>
          </a:p>
          <a:p>
            <a:pPr marL="685800" lvl="1">
              <a:buFont typeface="Wingdings" pitchFamily="2" charset="2"/>
              <a:buChar char="Ø"/>
            </a:pPr>
            <a:r>
              <a:rPr lang="en-GB" sz="1500" dirty="0">
                <a:latin typeface="Times New Roman" pitchFamily="18" charset="0"/>
                <a:cs typeface="Times New Roman" pitchFamily="18" charset="0"/>
              </a:rPr>
              <a:t>Applied </a:t>
            </a:r>
            <a:r>
              <a:rPr lang="en-GB" sz="1500" b="1" dirty="0">
                <a:latin typeface="Times New Roman" pitchFamily="18" charset="0"/>
                <a:cs typeface="Times New Roman" pitchFamily="18" charset="0"/>
              </a:rPr>
              <a:t>LIMIT 10</a:t>
            </a:r>
            <a:r>
              <a:rPr lang="en-GB" sz="1500" dirty="0">
                <a:latin typeface="Times New Roman" pitchFamily="18" charset="0"/>
                <a:cs typeface="Times New Roman" pitchFamily="18" charset="0"/>
              </a:rPr>
              <a:t> to return only the </a:t>
            </a:r>
            <a:r>
              <a:rPr lang="en-GB" sz="1500" b="1" dirty="0">
                <a:latin typeface="Times New Roman" pitchFamily="18" charset="0"/>
                <a:cs typeface="Times New Roman" pitchFamily="18" charset="0"/>
              </a:rPr>
              <a:t>top 10 highest-performing </a:t>
            </a:r>
            <a:r>
              <a:rPr lang="en-GB" sz="1500" b="1" dirty="0" smtClean="0">
                <a:latin typeface="Times New Roman" pitchFamily="18" charset="0"/>
                <a:cs typeface="Times New Roman" pitchFamily="18" charset="0"/>
              </a:rPr>
              <a:t>carriers</a:t>
            </a:r>
            <a:endParaRPr lang="en-GB" sz="15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700" b="1" dirty="0" smtClean="0">
                <a:latin typeface="Times New Roman" pitchFamily="18" charset="0"/>
                <a:cs typeface="Times New Roman" pitchFamily="18" charset="0"/>
              </a:rPr>
              <a:t>Insight </a:t>
            </a:r>
            <a:r>
              <a:rPr lang="en-GB" sz="1700" b="1" dirty="0">
                <a:latin typeface="Times New Roman" pitchFamily="18" charset="0"/>
                <a:cs typeface="Times New Roman" pitchFamily="18" charset="0"/>
              </a:rPr>
              <a:t>from SQL Analysis:</a:t>
            </a:r>
            <a:endParaRPr lang="en-GB" sz="17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1700" i="1" dirty="0">
                <a:latin typeface="Times New Roman" pitchFamily="18" charset="0"/>
                <a:cs typeface="Times New Roman" pitchFamily="18" charset="0"/>
              </a:rPr>
              <a:t>"Delta Air Lines Inc. leads with a load factor of 19.60%, followed by Southwest Airlines at 18.92%.</a:t>
            </a:r>
            <a:br>
              <a:rPr lang="en-GB" sz="1700" i="1" dirty="0">
                <a:latin typeface="Times New Roman" pitchFamily="18" charset="0"/>
                <a:cs typeface="Times New Roman" pitchFamily="18" charset="0"/>
              </a:rPr>
            </a:br>
            <a:r>
              <a:rPr lang="en-GB" sz="1700" i="1" dirty="0">
                <a:latin typeface="Times New Roman" pitchFamily="18" charset="0"/>
                <a:cs typeface="Times New Roman" pitchFamily="18" charset="0"/>
              </a:rPr>
              <a:t>Lower-performing carriers like Allegiant Air and Atlantic Southeast Airlines may need to re-evaluate route strategies or marketing efforts</a:t>
            </a:r>
            <a:r>
              <a:rPr lang="en-GB" sz="1700" i="1" dirty="0" smtClean="0">
                <a:latin typeface="Times New Roman" pitchFamily="18" charset="0"/>
                <a:cs typeface="Times New Roman" pitchFamily="18" charset="0"/>
              </a:rPr>
              <a:t>."</a:t>
            </a:r>
            <a:r>
              <a:rPr lang="en-IN" sz="17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IN" sz="1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marketing 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or operational </a:t>
            </a:r>
            <a:r>
              <a:rPr lang="en-IN" sz="16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strategi</a:t>
            </a:r>
            <a:endParaRPr lang="en-IN" sz="1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767" y="496957"/>
            <a:ext cx="7990114" cy="5893904"/>
          </a:xfrm>
        </p:spPr>
        <p:txBody>
          <a:bodyPr>
            <a:normAutofit fontScale="92500" lnSpcReduction="20000"/>
          </a:bodyPr>
          <a:lstStyle/>
          <a:p>
            <a:r>
              <a:rPr lang="en-GB" sz="1900" b="1" dirty="0">
                <a:latin typeface="Times New Roman" pitchFamily="18" charset="0"/>
                <a:cs typeface="Times New Roman" pitchFamily="18" charset="0"/>
              </a:rPr>
              <a:t>KPI Name: Top 10 Carriers by Passenger </a:t>
            </a: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Preference</a:t>
            </a:r>
          </a:p>
          <a:p>
            <a:pPr marL="0" indent="0">
              <a:buNone/>
            </a:pPr>
            <a:endParaRPr lang="en-GB" sz="19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Ranks airlines based on the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total number of passengers carried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 Preference may be driven by factors such as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pricing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service quality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on-time performance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route network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Why It Matters: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Reflects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brand loyalty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customer satisfaction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Highlights airlines with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strong market presence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Helps guide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partnerships, promotions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service improvements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SQL Contribution: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Used GROUP BY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carrier_name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to calculate total passengers per airline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Applied SUM(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passenger_count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(or equivalent) to count passenger volume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Ordered the result using ORDER BY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total_passengers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DESC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Applied LIMIT 10 to extract the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top 10 preferred carriers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Insight from SQL Analysis: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i="1" dirty="0">
                <a:latin typeface="Times New Roman" pitchFamily="18" charset="0"/>
                <a:cs typeface="Times New Roman" pitchFamily="18" charset="0"/>
              </a:rPr>
              <a:t>"Delta Air Lines Inc. leads with 8,271 passengers, followed by Southwest Airlines Co. with 8,019.</a:t>
            </a:r>
            <a:br>
              <a:rPr lang="en-GB" i="1" dirty="0">
                <a:latin typeface="Times New Roman" pitchFamily="18" charset="0"/>
                <a:cs typeface="Times New Roman" pitchFamily="18" charset="0"/>
              </a:rPr>
            </a:br>
            <a:r>
              <a:rPr lang="en-GB" i="1" dirty="0">
                <a:latin typeface="Times New Roman" pitchFamily="18" charset="0"/>
                <a:cs typeface="Times New Roman" pitchFamily="18" charset="0"/>
              </a:rPr>
              <a:t>These airlines also rank high in load factor, indicating they are both </a:t>
            </a:r>
            <a:r>
              <a:rPr lang="en-GB" b="1" i="1" dirty="0">
                <a:latin typeface="Times New Roman" pitchFamily="18" charset="0"/>
                <a:cs typeface="Times New Roman" pitchFamily="18" charset="0"/>
              </a:rPr>
              <a:t>popular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b="1" i="1" dirty="0">
                <a:latin typeface="Times New Roman" pitchFamily="18" charset="0"/>
                <a:cs typeface="Times New Roman" pitchFamily="18" charset="0"/>
              </a:rPr>
              <a:t>operationally efficient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."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99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337930"/>
            <a:ext cx="7126356" cy="6115679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KPI Name: Top Routes Based on Number of Flights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Operated</a:t>
            </a:r>
          </a:p>
          <a:p>
            <a:pPr marL="0" indent="0">
              <a:buNone/>
            </a:pP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Ranks the most frequently flown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city pairs (origin–destination)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based on the total number of flights between them.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Why It Matters: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Identifies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high-demand routes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that may require more capacity or enhanced service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Informs decisions on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fleet allocation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frequency adjustments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pricing strategies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May highlight routes with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congestion risks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or operational bottlenecks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SQL Contribution: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Combined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origin and destination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columns to form unique route pairs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Used GROUP BY to count total flights per route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Ordered results by number of flights in descending order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Applied LIMIT 10 to return only the busiest routes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Insight from SQL Analysis: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i="1" dirty="0">
                <a:latin typeface="Times New Roman" pitchFamily="18" charset="0"/>
                <a:cs typeface="Times New Roman" pitchFamily="18" charset="0"/>
              </a:rPr>
              <a:t>"The route from Chicago, IL to Detroit, MI had the highest frequency with 95 flights, followed by Washington, DC to New York, NY with 88. These high-traffic routes present opportunities for </a:t>
            </a:r>
            <a:r>
              <a:rPr lang="en-GB" i="1" dirty="0" err="1">
                <a:latin typeface="Times New Roman" pitchFamily="18" charset="0"/>
                <a:cs typeface="Times New Roman" pitchFamily="18" charset="0"/>
              </a:rPr>
              <a:t>upscaling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 operations or optimizing fares for higher profitability."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9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516835"/>
            <a:ext cx="8003540" cy="5983356"/>
          </a:xfrm>
        </p:spPr>
        <p:txBody>
          <a:bodyPr>
            <a:normAutofit fontScale="92500" lnSpcReduction="20000"/>
          </a:bodyPr>
          <a:lstStyle/>
          <a:p>
            <a:r>
              <a:rPr lang="en-GB" sz="1900" b="1" dirty="0">
                <a:latin typeface="Times New Roman" pitchFamily="18" charset="0"/>
                <a:cs typeface="Times New Roman" pitchFamily="18" charset="0"/>
              </a:rPr>
              <a:t>KPI Name: Top 5 Destination Countries Based on Number of </a:t>
            </a: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Flights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Ranks the most popular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destination countries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by the total number of flights operated to those countries.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Why It Matters: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Highlights the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geographical focus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of an airline's operations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Provides insights into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international expansion opportunities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Helps guide decisions on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market investments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fleet planning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partnerships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for underserved or high-demand regions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SQL Contribution: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Extracted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destination country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from the flight data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Used GROUP BY to aggregate the number of flights per country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Ordered results by the total number of flights in descending order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Applied LIMIT 5 to return only the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top 5 destination countries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Insight from SQL Analysis: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i="1" dirty="0">
                <a:latin typeface="Times New Roman" pitchFamily="18" charset="0"/>
                <a:cs typeface="Times New Roman" pitchFamily="18" charset="0"/>
              </a:rPr>
              <a:t>"The United States dominates with 103,713 flights, followed by Mexico and Canada with much fewer flights.</a:t>
            </a:r>
            <a:br>
              <a:rPr lang="en-GB" i="1" dirty="0">
                <a:latin typeface="Times New Roman" pitchFamily="18" charset="0"/>
                <a:cs typeface="Times New Roman" pitchFamily="18" charset="0"/>
              </a:rPr>
            </a:br>
            <a:r>
              <a:rPr lang="en-GB" i="1" dirty="0">
                <a:latin typeface="Times New Roman" pitchFamily="18" charset="0"/>
                <a:cs typeface="Times New Roman" pitchFamily="18" charset="0"/>
              </a:rPr>
              <a:t>This suggests a </a:t>
            </a:r>
            <a:r>
              <a:rPr lang="en-GB" b="1" i="1" dirty="0">
                <a:latin typeface="Times New Roman" pitchFamily="18" charset="0"/>
                <a:cs typeface="Times New Roman" pitchFamily="18" charset="0"/>
              </a:rPr>
              <a:t>strong domestic focus</a:t>
            </a:r>
            <a:r>
              <a:rPr lang="en-GB" i="1" dirty="0">
                <a:latin typeface="Times New Roman" pitchFamily="18" charset="0"/>
                <a:cs typeface="Times New Roman" pitchFamily="18" charset="0"/>
              </a:rPr>
              <a:t> and limited international expansion, offering potential opportunities for growth in other markets</a:t>
            </a:r>
            <a:r>
              <a:rPr lang="en-GB" i="1" dirty="0" smtClean="0">
                <a:latin typeface="Times New Roman" pitchFamily="18" charset="0"/>
                <a:cs typeface="Times New Roman" pitchFamily="18" charset="0"/>
              </a:rPr>
              <a:t>."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417444"/>
            <a:ext cx="7116418" cy="6036166"/>
          </a:xfrm>
        </p:spPr>
        <p:txBody>
          <a:bodyPr>
            <a:normAutofit fontScale="85000" lnSpcReduction="20000"/>
          </a:bodyPr>
          <a:lstStyle/>
          <a:p>
            <a:r>
              <a:rPr lang="en-GB" sz="2100" b="1" dirty="0">
                <a:latin typeface="Times New Roman" pitchFamily="18" charset="0"/>
                <a:cs typeface="Times New Roman" pitchFamily="18" charset="0"/>
              </a:rPr>
              <a:t>KPI Name:</a:t>
            </a:r>
            <a:r>
              <a:rPr lang="en-GB" sz="2100" dirty="0">
                <a:latin typeface="Times New Roman" pitchFamily="18" charset="0"/>
                <a:cs typeface="Times New Roman" pitchFamily="18" charset="0"/>
              </a:rPr>
              <a:t> Top 10 Carrier Names Based on Passenger Preferences (</a:t>
            </a:r>
            <a:r>
              <a:rPr lang="en-GB" sz="2100" dirty="0" err="1">
                <a:latin typeface="Times New Roman" pitchFamily="18" charset="0"/>
                <a:cs typeface="Times New Roman" pitchFamily="18" charset="0"/>
              </a:rPr>
              <a:t>Treemap</a:t>
            </a:r>
            <a:r>
              <a:rPr lang="en-GB" sz="21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b="1" dirty="0" err="1">
                <a:latin typeface="Times New Roman" pitchFamily="18" charset="0"/>
                <a:cs typeface="Times New Roman" pitchFamily="18" charset="0"/>
              </a:rPr>
              <a:t>treemap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 visualization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that represents the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percentage of passengers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preferring each airline, with each airline’s "block" size proportional to their share of the total passenger market.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Why It Matters: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Provides a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visual representation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market share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of each carrier, making it easier to compare airlines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Helps airlines gauge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brand strength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consumer preference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Can be used to benchmark against competitors and identify areas for improvement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SQL Contribution: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Calculated total passengers for each carrier (SUM(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passenger_count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Calculated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market share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as a percentage of total passengers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Ordered the carriers by passenger count and applied LIMIT 10 to show the top 10 carriers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Insight from SQL Analysis: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i="1" dirty="0">
                <a:latin typeface="Times New Roman" pitchFamily="18" charset="0"/>
                <a:cs typeface="Times New Roman" pitchFamily="18" charset="0"/>
              </a:rPr>
              <a:t>"Delta Air Lines Inc. leads with 17% of the market share, followed by Southwest Airlines Co. with 16%.</a:t>
            </a:r>
            <a:br>
              <a:rPr lang="en-GB" i="1" dirty="0">
                <a:latin typeface="Times New Roman" pitchFamily="18" charset="0"/>
                <a:cs typeface="Times New Roman" pitchFamily="18" charset="0"/>
              </a:rPr>
            </a:br>
            <a:r>
              <a:rPr lang="en-GB" i="1" dirty="0">
                <a:latin typeface="Times New Roman" pitchFamily="18" charset="0"/>
                <a:cs typeface="Times New Roman" pitchFamily="18" charset="0"/>
              </a:rPr>
              <a:t>This supports our earlier finding that these airlines have strong customer loyalty and operational efficiency."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67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033806"/>
            <a:ext cx="6347713" cy="1320800"/>
          </a:xfrm>
        </p:spPr>
        <p:txBody>
          <a:bodyPr>
            <a:normAutofit/>
          </a:bodyPr>
          <a:lstStyle/>
          <a:p>
            <a:r>
              <a:rPr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9" y="1928191"/>
            <a:ext cx="7871791" cy="438852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Yearly &amp; Quarterly Trends: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 factor percentage shows consistent growth from 2008 to 2013, peaking at 17.42% in 2011.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Quarter 3 consistently has the highest load factor (26.31%), indicating higher demand during this period.</a:t>
            </a:r>
          </a:p>
          <a:p>
            <a:pPr marL="530352" lvl="1" indent="0">
              <a:buNone/>
            </a:pPr>
            <a:endParaRPr sz="1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Monthly Load Factor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July and August have the highest load factor percentages (9.05% and 9.01% respectively), implying peak travel periods during summer months.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January and February are the lowest, which could suggest opportunities for boosting demand during these months through promotions or marketing strategies.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99" y="1305611"/>
            <a:ext cx="7200900" cy="4030717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Carrier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Delta Air Lines Inc. leads in load factor percentage (19.60%) and passenger preference.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Southwest Airlines Co. and US Airways Inc. are also major players in both load factor and passenger preferences.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Airlines like Allegiant Air and Atlantic Southeast Airlines have relatively lower load factors, indicating potential areas for optimization.</a:t>
            </a:r>
          </a:p>
          <a:p>
            <a:pPr marL="530352" lvl="1" indent="0">
              <a:buNone/>
            </a:pPr>
            <a:endParaRPr lang="en-IN" sz="1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Routes and Flights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busiest route is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Chicago, IL – Detroit, MI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followed by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Washington, DC – New York, NY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highlighting significant traffic on these city pairs.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16 routes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account for a majority of the traffic, with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Chicago-Detroit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topping the chart at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95 flights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18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44" y="1192489"/>
            <a:ext cx="7200900" cy="4030717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Passenger Preference and Distance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Delta Air Lines Inc. dominates both in terms of load factor and passenger preference, capturing 17% of the passenger preference market.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Shorter flights (distance group 1) dominate the number of flights, with 58,047 flights being in this group. This is followed by medium-distance flights (group 2) at 28,131 flights.</a:t>
            </a:r>
          </a:p>
          <a:p>
            <a:pPr marL="530352" lvl="1" indent="0">
              <a:buNone/>
            </a:pPr>
            <a:endParaRPr lang="en-IN" sz="18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Weekend vs Weekday Occupancy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Weekdays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have a significantly higher occupancy rate at 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71%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compared to weekends (</a:t>
            </a:r>
            <a:r>
              <a:rPr lang="en-IN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29%</a:t>
            </a:r>
            <a:r>
              <a:rPr lang="en-IN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 This suggests that business travel may be contributing heavily to weekday traffic, while weekend travel is more leisure-based.</a:t>
            </a:r>
          </a:p>
        </p:txBody>
      </p:sp>
    </p:spTree>
    <p:extLst>
      <p:ext uri="{BB962C8B-B14F-4D97-AF65-F5344CB8AC3E}">
        <p14:creationId xmlns:p14="http://schemas.microsoft.com/office/powerpoint/2010/main" val="319712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79104"/>
            <a:ext cx="6347714" cy="4262259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rgbClr val="FFFFFF"/>
                </a:solidFill>
              </a:rPr>
              <a:t>Promotional Strategies: Targeted campaigns and </a:t>
            </a:r>
            <a:r>
              <a:rPr lang="en-IN" sz="1600" u="sng" dirty="0">
                <a:solidFill>
                  <a:srgbClr val="FFFFFF"/>
                </a:solidFill>
              </a:rPr>
              <a:t>promotions during off-peak months</a:t>
            </a:r>
            <a:r>
              <a:rPr lang="en-IN" sz="1600" dirty="0">
                <a:solidFill>
                  <a:srgbClr val="FFFFFF"/>
                </a:solidFill>
              </a:rPr>
              <a:t>, especially January and February, to boost demand during these periods.</a:t>
            </a:r>
          </a:p>
          <a:p>
            <a:r>
              <a:rPr lang="en-IN" sz="1600" dirty="0">
                <a:solidFill>
                  <a:srgbClr val="FFFFFF"/>
                </a:solidFill>
              </a:rPr>
              <a:t>Optimize Short-Haul Operations: Short-haul flights dominate the network; </a:t>
            </a:r>
            <a:r>
              <a:rPr lang="en-IN" sz="1600" u="sng" dirty="0">
                <a:solidFill>
                  <a:srgbClr val="FFFFFF"/>
                </a:solidFill>
              </a:rPr>
              <a:t>optimizing flight operations and load factor</a:t>
            </a:r>
            <a:r>
              <a:rPr lang="en-IN" sz="1600" dirty="0">
                <a:solidFill>
                  <a:srgbClr val="FFFFFF"/>
                </a:solidFill>
              </a:rPr>
              <a:t> for these routes can yield significant improvements in overall performance.</a:t>
            </a:r>
          </a:p>
          <a:p>
            <a:r>
              <a:rPr lang="en-IN" sz="1600" dirty="0">
                <a:solidFill>
                  <a:srgbClr val="FFFFFF"/>
                </a:solidFill>
              </a:rPr>
              <a:t>Improve Underperforming Airlines: Airlines with lower load factors, such as Allegiant Air and Atlantic Southeast Airlines, may need to revise their operational strategies and consider </a:t>
            </a:r>
            <a:r>
              <a:rPr lang="en-IN" sz="1600" u="sng" dirty="0">
                <a:solidFill>
                  <a:srgbClr val="FFFFFF"/>
                </a:solidFill>
              </a:rPr>
              <a:t>pricing or service adjustments</a:t>
            </a:r>
            <a:r>
              <a:rPr lang="en-IN" sz="1600" dirty="0">
                <a:solidFill>
                  <a:srgbClr val="FFFFFF"/>
                </a:solidFill>
              </a:rPr>
              <a:t> to improve performance.</a:t>
            </a:r>
          </a:p>
          <a:p>
            <a:r>
              <a:rPr lang="en-IN" sz="1600" dirty="0">
                <a:solidFill>
                  <a:srgbClr val="FFFFFF"/>
                </a:solidFill>
              </a:rPr>
              <a:t>Focus on Business Travel: With a significantly higher weekday load factor, airlines should </a:t>
            </a:r>
            <a:r>
              <a:rPr lang="en-IN" sz="1600" u="sng" dirty="0">
                <a:solidFill>
                  <a:srgbClr val="FFFFFF"/>
                </a:solidFill>
              </a:rPr>
              <a:t>explore business travel packages</a:t>
            </a:r>
            <a:r>
              <a:rPr lang="en-IN" sz="1600" dirty="0">
                <a:solidFill>
                  <a:srgbClr val="FFFFFF"/>
                </a:solidFill>
              </a:rPr>
              <a:t> or </a:t>
            </a:r>
            <a:r>
              <a:rPr lang="en-IN" sz="1600" u="sng" dirty="0">
                <a:solidFill>
                  <a:srgbClr val="FFFFFF"/>
                </a:solidFill>
              </a:rPr>
              <a:t>loyalty programs</a:t>
            </a:r>
            <a:r>
              <a:rPr lang="en-IN" sz="1600" dirty="0">
                <a:solidFill>
                  <a:srgbClr val="FFFFFF"/>
                </a:solidFill>
              </a:rPr>
              <a:t> aimed at weekday passengers.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30188"/>
            <a:ext cx="6347714" cy="4311175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 Insights</a:t>
            </a:r>
          </a:p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Overview</a:t>
            </a:r>
          </a:p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Analytics Approach</a:t>
            </a:r>
          </a:p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Recommendations</a:t>
            </a:r>
          </a:p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pic>
        <p:nvPicPr>
          <p:cNvPr id="1026" name="Picture 2" descr="C:\Program Files (x86)\Microsoft Office\MEDIA\CAGCAT10\j029323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89" y="1801905"/>
            <a:ext cx="3245924" cy="302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139" y="1789044"/>
            <a:ext cx="6490174" cy="425232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Summary of Insights: The analysis highlights peak performance periods, top-performing airlines, and key routes. It also identifies opportunities to boost load factors in off-peak months and underperforming airlines.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Increased demand in Q3 and summer months: Highest load factor during Q3, particularly in July and August. Strategies focused on: maintaining this peak performance &amp; exploring campaigns for off-peak.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 airlines driving performance: Delta Air Lines and Southwest Airlines are consistently performing well in terms of load factors and passenger preference</a:t>
            </a:r>
            <a:r>
              <a:rPr lang="en-IN" sz="1600" dirty="0">
                <a:solidFill>
                  <a:srgbClr val="FFFFFF"/>
                </a:solidFill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79104"/>
            <a:ext cx="6347714" cy="426225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 routes dominate air traffic: Chicago-Detroit and Washington-New York are the busiest routes. Any changes in these routes can significantly impact overall network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Short-haul flights dominate: A large number of flights fall into shorter distance groups, which suggests that a focus on optimizing short-haul operations can yield significant results.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Weekday focus for optimization: With 71% of load factor being on weekdays, airlines should consider targeted offers or improved services for weekday </a:t>
            </a:r>
            <a:r>
              <a:rPr lang="en-IN" sz="18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travelers</a:t>
            </a:r>
            <a:r>
              <a:rPr lang="en-I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, likely consisting of business passengers.</a:t>
            </a:r>
          </a:p>
        </p:txBody>
      </p:sp>
    </p:spTree>
    <p:extLst>
      <p:ext uri="{BB962C8B-B14F-4D97-AF65-F5344CB8AC3E}">
        <p14:creationId xmlns:p14="http://schemas.microsoft.com/office/powerpoint/2010/main" val="997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58" y="2322129"/>
            <a:ext cx="7200900" cy="14859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4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FFFFFF"/>
                </a:solidFill>
                <a:latin typeface="Times New Roman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75108"/>
            <a:ext cx="6347714" cy="3880773"/>
          </a:xfrm>
        </p:spPr>
        <p:txBody>
          <a:bodyPr/>
          <a:lstStyle/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Optimize airline performance</a:t>
            </a:r>
          </a:p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Improve route utilization</a:t>
            </a:r>
          </a:p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Enhance operational decisions</a:t>
            </a:r>
            <a:endParaRPr lang="en-US"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 aim is to provide data-driven insights to improve route utilization, flight occupancy, and passenger satisfaction.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57082"/>
            <a:ext cx="6347714" cy="4284281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Identify load factor trends</a:t>
            </a:r>
          </a:p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Analyze top routes and airlines</a:t>
            </a:r>
          </a:p>
          <a:p>
            <a:r>
              <a:rPr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Improve off-peak and underperforming segments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5" y="528918"/>
            <a:ext cx="6455288" cy="1401482"/>
          </a:xfrm>
        </p:spPr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1712259"/>
            <a:ext cx="7727576" cy="2828364"/>
          </a:xfrm>
        </p:spPr>
        <p:txBody>
          <a:bodyPr>
            <a:normAutofit lnSpcReduction="10000"/>
          </a:bodyPr>
          <a:lstStyle/>
          <a:p>
            <a:r>
              <a:rPr sz="2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 from 2008 to 2013</a:t>
            </a:r>
          </a:p>
          <a:p>
            <a:r>
              <a:rPr sz="2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207 airlines analyzed</a:t>
            </a:r>
          </a:p>
          <a:p>
            <a:r>
              <a:rPr sz="2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1.1 million passengers</a:t>
            </a:r>
          </a:p>
          <a:p>
            <a:r>
              <a:rPr lang="en-IN" sz="26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Key Metrics: Yearly, quarterly, and monthly load factors, airline performance, route traffic, and passenger preferences are </a:t>
            </a:r>
            <a:r>
              <a:rPr lang="en-IN" sz="2600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analyzed</a:t>
            </a:r>
            <a:r>
              <a:rPr lang="en-IN" sz="1800" dirty="0">
                <a:solidFill>
                  <a:srgbClr val="FFFFFF"/>
                </a:solidFill>
              </a:rPr>
              <a:t>.</a:t>
            </a:r>
            <a:endParaRPr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604682"/>
            <a:ext cx="6509078" cy="4436681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 analysis focuses on year-wise, quarter-wise, and month-wise load factor trends to identify peak performance periods.</a:t>
            </a:r>
          </a:p>
          <a:p>
            <a:r>
              <a:rPr lang="en-I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Looked at top airlines by load factor and passenger preferences, and examine the busiest routes based on the number of flights.</a:t>
            </a:r>
          </a:p>
          <a:p>
            <a:r>
              <a:rPr lang="en-I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Visualizations used extensively to track performance KPIs and provide actionable insights.</a:t>
            </a:r>
            <a:endParaRPr sz="24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3" y="412376"/>
            <a:ext cx="8014447" cy="157971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(KPI) featured</a:t>
            </a:r>
            <a:endParaRPr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8" y="1326776"/>
            <a:ext cx="6840069" cy="4984377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KPI Name: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Year-wise Load Factor Percentage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Factor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i="1" dirty="0">
                <a:latin typeface="Times New Roman" pitchFamily="18" charset="0"/>
                <a:cs typeface="Times New Roman" pitchFamily="18" charset="0"/>
              </a:rPr>
              <a:t>(In this case: Booked Seats / Total Available Seats per Year)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Why It Matters: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Indicates overall seat utilization across the fleet.</a:t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Rising load factor = better operational efficiency and higher revenue potential.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SQL Contribution: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dirty="0">
                <a:latin typeface="Times New Roman" pitchFamily="18" charset="0"/>
                <a:cs typeface="Times New Roman" pitchFamily="18" charset="0"/>
              </a:rPr>
            </a:br>
            <a:r>
              <a:rPr lang="en-GB" dirty="0">
                <a:latin typeface="Times New Roman" pitchFamily="18" charset="0"/>
                <a:cs typeface="Times New Roman" pitchFamily="18" charset="0"/>
              </a:rPr>
              <a:t>Used GROUP BY year and SUM() to calculate booked and available seats per year.</a:t>
            </a:r>
          </a:p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Insight from SQL Analysis: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i="1" dirty="0">
                <a:latin typeface="Times New Roman" pitchFamily="18" charset="0"/>
                <a:cs typeface="Times New Roman" pitchFamily="18" charset="0"/>
              </a:rPr>
              <a:t>"Load factor increased steadily from 2008 to 2011, peaking in 2011. This trend reflects growing passenger demand and/or improved operational efficiency."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3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457200"/>
            <a:ext cx="7305261" cy="5715000"/>
          </a:xfrm>
        </p:spPr>
        <p:txBody>
          <a:bodyPr>
            <a:normAutofit fontScale="70000" lnSpcReduction="20000"/>
          </a:bodyPr>
          <a:lstStyle/>
          <a:p>
            <a:r>
              <a:rPr lang="en-GB" sz="2900" b="1" dirty="0">
                <a:latin typeface="Times New Roman" pitchFamily="18" charset="0"/>
                <a:cs typeface="Times New Roman" pitchFamily="18" charset="0"/>
              </a:rPr>
              <a:t>KPI Name:</a:t>
            </a:r>
            <a:r>
              <a:rPr lang="en-GB" sz="2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900" b="1" dirty="0">
                <a:latin typeface="Times New Roman" pitchFamily="18" charset="0"/>
                <a:cs typeface="Times New Roman" pitchFamily="18" charset="0"/>
              </a:rPr>
              <a:t>Quarter-wise Load Factor </a:t>
            </a:r>
            <a:r>
              <a:rPr lang="en-GB" sz="2900" b="1" dirty="0" smtClean="0">
                <a:latin typeface="Times New Roman" pitchFamily="18" charset="0"/>
                <a:cs typeface="Times New Roman" pitchFamily="18" charset="0"/>
              </a:rPr>
              <a:t>Percentage</a:t>
            </a:r>
          </a:p>
          <a:p>
            <a:endParaRPr lang="en-GB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600" dirty="0">
                <a:latin typeface="Times New Roman" pitchFamily="18" charset="0"/>
                <a:cs typeface="Times New Roman" pitchFamily="18" charset="0"/>
              </a:rPr>
            </a:b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Measures the percentage of available seats filled with passengers across each </a:t>
            </a: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quarter of the year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GB" sz="2600" dirty="0">
                <a:latin typeface="Times New Roman" pitchFamily="18" charset="0"/>
                <a:cs typeface="Times New Roman" pitchFamily="18" charset="0"/>
              </a:rPr>
            </a:br>
            <a:r>
              <a:rPr lang="en-GB" sz="2600" i="1" dirty="0">
                <a:latin typeface="Times New Roman" pitchFamily="18" charset="0"/>
                <a:cs typeface="Times New Roman" pitchFamily="18" charset="0"/>
              </a:rPr>
              <a:t>(Load Factor = Booked Seats / Available Seats × 100 for each quarter)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Why It Matters: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2600" dirty="0">
                <a:latin typeface="Times New Roman" pitchFamily="18" charset="0"/>
                <a:cs typeface="Times New Roman" pitchFamily="18" charset="0"/>
              </a:rPr>
            </a:b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Reveals </a:t>
            </a: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seasonal demand patterns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 — helping identify peak vs. low-demand travel periods.</a:t>
            </a:r>
            <a:br>
              <a:rPr lang="en-GB" sz="2600" dirty="0">
                <a:latin typeface="Times New Roman" pitchFamily="18" charset="0"/>
                <a:cs typeface="Times New Roman" pitchFamily="18" charset="0"/>
              </a:rPr>
            </a:b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Enables strategic decisions like adjusting </a:t>
            </a: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pricing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marketing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flight schedules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 based on demand.</a:t>
            </a:r>
          </a:p>
          <a:p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SQL Contribution: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Used GROUP BY on a </a:t>
            </a: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derived quarter column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 (from flight date)</a:t>
            </a:r>
          </a:p>
          <a:p>
            <a:pPr lvl="1"/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Applied SUM() to calculate total booked vs. available seats per quarter</a:t>
            </a:r>
          </a:p>
          <a:p>
            <a:r>
              <a:rPr lang="en-GB" sz="2600" b="1" dirty="0" smtClean="0">
                <a:latin typeface="Times New Roman" pitchFamily="18" charset="0"/>
                <a:cs typeface="Times New Roman" pitchFamily="18" charset="0"/>
              </a:rPr>
              <a:t>Insight </a:t>
            </a:r>
            <a:r>
              <a:rPr lang="en-GB" sz="2600" b="1" dirty="0">
                <a:latin typeface="Times New Roman" pitchFamily="18" charset="0"/>
                <a:cs typeface="Times New Roman" pitchFamily="18" charset="0"/>
              </a:rPr>
              <a:t>from SQL Analysis: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2600" i="1" dirty="0">
                <a:latin typeface="Times New Roman" pitchFamily="18" charset="0"/>
                <a:cs typeface="Times New Roman" pitchFamily="18" charset="0"/>
              </a:rPr>
              <a:t>"Q3 (July–September) consistently shows the highest load factor (26.31%), suggesting strong demand during summer.</a:t>
            </a:r>
            <a:br>
              <a:rPr lang="en-GB" sz="2600" i="1" dirty="0">
                <a:latin typeface="Times New Roman" pitchFamily="18" charset="0"/>
                <a:cs typeface="Times New Roman" pitchFamily="18" charset="0"/>
              </a:rPr>
            </a:br>
            <a:r>
              <a:rPr lang="en-GB" sz="2600" i="1" dirty="0">
                <a:latin typeface="Times New Roman" pitchFamily="18" charset="0"/>
                <a:cs typeface="Times New Roman" pitchFamily="18" charset="0"/>
              </a:rPr>
              <a:t>Q1 and Q4 had lower occupancy, </a:t>
            </a:r>
            <a:r>
              <a:rPr lang="en-GB" sz="2600" i="1" dirty="0" err="1">
                <a:latin typeface="Times New Roman" pitchFamily="18" charset="0"/>
                <a:cs typeface="Times New Roman" pitchFamily="18" charset="0"/>
              </a:rPr>
              <a:t>signaling</a:t>
            </a:r>
            <a:r>
              <a:rPr lang="en-GB" sz="2600" i="1" dirty="0">
                <a:latin typeface="Times New Roman" pitchFamily="18" charset="0"/>
                <a:cs typeface="Times New Roman" pitchFamily="18" charset="0"/>
              </a:rPr>
              <a:t> potential areas for targeted promotions or route adjustments."</a:t>
            </a:r>
            <a:endParaRPr lang="en-GB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8573040-745B-A645-B874-54D58CB9A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96" y="406849"/>
            <a:ext cx="7711818" cy="5934316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KPI Name: Month-wise Load Factor 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Percentage</a:t>
            </a:r>
          </a:p>
          <a:p>
            <a:pPr marL="0" indent="0">
              <a:buNone/>
            </a:pPr>
            <a:endParaRPr lang="en-GB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Definition: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sz="1600" dirty="0">
                <a:latin typeface="Times New Roman" pitchFamily="18" charset="0"/>
                <a:cs typeface="Times New Roman" pitchFamily="18" charset="0"/>
              </a:rPr>
            </a:b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The percentage of available seats filled with passengers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each month</a:t>
            </a: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of the year.</a:t>
            </a:r>
            <a:br>
              <a:rPr lang="en-GB" sz="1600" dirty="0">
                <a:latin typeface="Times New Roman" pitchFamily="18" charset="0"/>
                <a:cs typeface="Times New Roman" pitchFamily="18" charset="0"/>
              </a:rPr>
            </a:b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(Calculated as: Booked Seats / Available Seats × 100 for each month)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Why It Matters: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Helps identify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monthly demand trends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capacity planning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pricing strategy adjustments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Useful for finding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off-peak months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that could benefit from promotions or seasonal campaigns</a:t>
            </a:r>
          </a:p>
          <a:p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SQL Contribution: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Used MONTH(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flight_date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) to extract month from the flight schedule</a:t>
            </a:r>
          </a:p>
          <a:p>
            <a:pPr lvl="1"/>
            <a:r>
              <a:rPr lang="en-GB" dirty="0">
                <a:latin typeface="Times New Roman" pitchFamily="18" charset="0"/>
                <a:cs typeface="Times New Roman" pitchFamily="18" charset="0"/>
              </a:rPr>
              <a:t>Grouped results by month, with SUM() of booked and available seats</a:t>
            </a: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Insight </a:t>
            </a:r>
            <a:r>
              <a:rPr lang="en-GB" sz="1600" b="1" dirty="0">
                <a:latin typeface="Times New Roman" pitchFamily="18" charset="0"/>
                <a:cs typeface="Times New Roman" pitchFamily="18" charset="0"/>
              </a:rPr>
              <a:t>from SQL Analysis: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"July and August show the highest load factors (9.05% and 9.01%), confirming peak summer travel demand.</a:t>
            </a:r>
            <a:br>
              <a:rPr lang="en-GB" sz="1600" i="1" dirty="0">
                <a:latin typeface="Times New Roman" pitchFamily="18" charset="0"/>
                <a:cs typeface="Times New Roman" pitchFamily="18" charset="0"/>
              </a:rPr>
            </a:br>
            <a:r>
              <a:rPr lang="en-GB" sz="1600" i="1" dirty="0">
                <a:latin typeface="Times New Roman" pitchFamily="18" charset="0"/>
                <a:cs typeface="Times New Roman" pitchFamily="18" charset="0"/>
              </a:rPr>
              <a:t>January and February recorded the lowest values, indicating off-peak months with potential for targeted fare discounts or promotional offers."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6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976</Words>
  <Application>Microsoft Office PowerPoint</Application>
  <PresentationFormat>On-screen Show (4:3)</PresentationFormat>
  <Paragraphs>170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Facet</vt:lpstr>
      <vt:lpstr>High Cloud Airlines Project GROUP – 6  </vt:lpstr>
      <vt:lpstr>Agenda</vt:lpstr>
      <vt:lpstr>Objective</vt:lpstr>
      <vt:lpstr>Problem Statement</vt:lpstr>
      <vt:lpstr>Data Overview</vt:lpstr>
      <vt:lpstr>Analytics Approach</vt:lpstr>
      <vt:lpstr>Key Performance Indicators (KPI) featured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Insights</vt:lpstr>
      <vt:lpstr>PowerPoint Presentation</vt:lpstr>
      <vt:lpstr>PowerPoint Presentation</vt:lpstr>
      <vt:lpstr>Recommendations</vt:lpstr>
      <vt:lpstr>Conclusion</vt:lpstr>
      <vt:lpstr>Conclusion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Cloud Airlines Project Dashboard Insights</dc:title>
  <dc:creator>Administrator</dc:creator>
  <dc:description>generated using python-pptx</dc:description>
  <cp:lastModifiedBy>HP</cp:lastModifiedBy>
  <cp:revision>13</cp:revision>
  <dcterms:created xsi:type="dcterms:W3CDTF">2013-01-27T09:14:16Z</dcterms:created>
  <dcterms:modified xsi:type="dcterms:W3CDTF">2025-04-13T12:12:26Z</dcterms:modified>
</cp:coreProperties>
</file>