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sldIdLst>
    <p:sldId id="256" r:id="rId2"/>
    <p:sldId id="257" r:id="rId3"/>
    <p:sldId id="258" r:id="rId4"/>
    <p:sldId id="260" r:id="rId5"/>
    <p:sldId id="263" r:id="rId6"/>
    <p:sldId id="264" r:id="rId7"/>
    <p:sldId id="265" r:id="rId8"/>
    <p:sldId id="266" r:id="rId9"/>
    <p:sldId id="268" r:id="rId10"/>
    <p:sldId id="269" r:id="rId11"/>
    <p:sldId id="267" r:id="rId12"/>
    <p:sldId id="261" r:id="rId13"/>
    <p:sldId id="262"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A22456C4-A677-4278-A5C1-990BA6F173EA}" type="datetimeFigureOut">
              <a:rPr lang="en-US" smtClean="0"/>
              <a:pPr/>
              <a:t>11/8/2023</a:t>
            </a:fld>
            <a:endParaRPr lang="en-IN"/>
          </a:p>
        </p:txBody>
      </p:sp>
      <p:sp>
        <p:nvSpPr>
          <p:cNvPr id="5" name="Footer Placeholder 4"/>
          <p:cNvSpPr>
            <a:spLocks noGrp="1"/>
          </p:cNvSpPr>
          <p:nvPr>
            <p:ph type="ftr" sz="quarter" idx="11"/>
          </p:nvPr>
        </p:nvSpPr>
        <p:spPr>
          <a:xfrm>
            <a:off x="1921934" y="5054602"/>
            <a:ext cx="4064860" cy="279400"/>
          </a:xfrm>
        </p:spPr>
        <p:txBody>
          <a:bodyPr/>
          <a:lstStyle/>
          <a:p>
            <a:endParaRPr lang="en-IN"/>
          </a:p>
        </p:txBody>
      </p:sp>
      <p:sp>
        <p:nvSpPr>
          <p:cNvPr id="6" name="Slide Number Placeholder 5"/>
          <p:cNvSpPr>
            <a:spLocks noGrp="1"/>
          </p:cNvSpPr>
          <p:nvPr>
            <p:ph type="sldNum" sz="quarter" idx="12"/>
          </p:nvPr>
        </p:nvSpPr>
        <p:spPr>
          <a:xfrm>
            <a:off x="6817317" y="5054602"/>
            <a:ext cx="413483" cy="279400"/>
          </a:xfrm>
        </p:spPr>
        <p:txBody>
          <a:bodyPr/>
          <a:lstStyle/>
          <a:p>
            <a:fld id="{66135AAC-D180-4115-AD79-BA41E2B374A5}" type="slidenum">
              <a:rPr lang="en-IN" smtClean="0"/>
              <a:pPr/>
              <a:t>‹#›</a:t>
            </a:fld>
            <a:endParaRPr lang="en-IN"/>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7460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2456C4-A677-4278-A5C1-990BA6F173EA}" type="datetimeFigureOut">
              <a:rPr lang="en-US" smtClean="0"/>
              <a:pPr/>
              <a:t>11/8/2023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135AAC-D180-4115-AD79-BA41E2B374A5}" type="slidenum">
              <a:rPr lang="en-IN" smtClean="0"/>
              <a:pPr/>
              <a:t>‹#›</a:t>
            </a:fld>
            <a:endParaRPr lang="en-IN"/>
          </a:p>
        </p:txBody>
      </p:sp>
    </p:spTree>
    <p:extLst>
      <p:ext uri="{BB962C8B-B14F-4D97-AF65-F5344CB8AC3E}">
        <p14:creationId xmlns:p14="http://schemas.microsoft.com/office/powerpoint/2010/main" val="1302164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2456C4-A677-4278-A5C1-990BA6F173EA}" type="datetimeFigureOut">
              <a:rPr lang="en-US" smtClean="0"/>
              <a:pPr/>
              <a:t>11/8/2023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35AAC-D180-4115-AD79-BA41E2B374A5}" type="slidenum">
              <a:rPr lang="en-IN" smtClean="0"/>
              <a:pPr/>
              <a:t>‹#›</a:t>
            </a:fld>
            <a:endParaRPr lang="en-IN"/>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3937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2456C4-A677-4278-A5C1-990BA6F173EA}" type="datetimeFigureOut">
              <a:rPr lang="en-US" smtClean="0"/>
              <a:pPr/>
              <a:t>11/8/2023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35AAC-D180-4115-AD79-BA41E2B374A5}" type="slidenum">
              <a:rPr lang="en-IN" smtClean="0"/>
              <a:pPr/>
              <a:t>‹#›</a:t>
            </a:fld>
            <a:endParaRPr lang="en-IN"/>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5285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2456C4-A677-4278-A5C1-990BA6F173EA}" type="datetimeFigureOut">
              <a:rPr lang="en-US" smtClean="0"/>
              <a:pPr/>
              <a:t>11/8/2023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35AAC-D180-4115-AD79-BA41E2B374A5}" type="slidenum">
              <a:rPr lang="en-IN" smtClean="0"/>
              <a:pPr/>
              <a:t>‹#›</a:t>
            </a:fld>
            <a:endParaRPr lang="en-IN"/>
          </a:p>
        </p:txBody>
      </p:sp>
    </p:spTree>
    <p:extLst>
      <p:ext uri="{BB962C8B-B14F-4D97-AF65-F5344CB8AC3E}">
        <p14:creationId xmlns:p14="http://schemas.microsoft.com/office/powerpoint/2010/main" val="1859095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2456C4-A677-4278-A5C1-990BA6F173EA}" type="datetimeFigureOut">
              <a:rPr lang="en-US" smtClean="0"/>
              <a:pPr/>
              <a:t>11/8/2023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35AAC-D180-4115-AD79-BA41E2B374A5}" type="slidenum">
              <a:rPr lang="en-IN" smtClean="0"/>
              <a:pPr/>
              <a:t>‹#›</a:t>
            </a:fld>
            <a:endParaRPr lang="en-IN"/>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5391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2456C4-A677-4278-A5C1-990BA6F173EA}" type="datetimeFigureOut">
              <a:rPr lang="en-US" smtClean="0"/>
              <a:pPr/>
              <a:t>11/8/2023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35AAC-D180-4115-AD79-BA41E2B374A5}" type="slidenum">
              <a:rPr lang="en-IN" smtClean="0"/>
              <a:pPr/>
              <a:t>‹#›</a:t>
            </a:fld>
            <a:endParaRPr lang="en-IN"/>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99753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2456C4-A677-4278-A5C1-990BA6F173EA}" type="datetimeFigureOut">
              <a:rPr lang="en-US" smtClean="0"/>
              <a:pPr/>
              <a:t>11/8/2023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35AAC-D180-4115-AD79-BA41E2B374A5}" type="slidenum">
              <a:rPr lang="en-IN" smtClean="0"/>
              <a:pPr/>
              <a:t>‹#›</a:t>
            </a:fld>
            <a:endParaRPr lang="en-IN"/>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56571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2456C4-A677-4278-A5C1-990BA6F173EA}" type="datetimeFigureOut">
              <a:rPr lang="en-US" smtClean="0"/>
              <a:pPr/>
              <a:t>11/8/2023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35AAC-D180-4115-AD79-BA41E2B374A5}" type="slidenum">
              <a:rPr lang="en-IN" smtClean="0"/>
              <a:pPr/>
              <a:t>‹#›</a:t>
            </a:fld>
            <a:endParaRPr lang="en-IN"/>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0279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2456C4-A677-4278-A5C1-990BA6F173EA}" type="datetimeFigureOut">
              <a:rPr lang="en-US" smtClean="0"/>
              <a:pPr/>
              <a:t>11/8/2023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35AAC-D180-4115-AD79-BA41E2B374A5}" type="slidenum">
              <a:rPr lang="en-IN" smtClean="0"/>
              <a:pPr/>
              <a:t>‹#›</a:t>
            </a:fld>
            <a:endParaRPr lang="en-IN"/>
          </a:p>
        </p:txBody>
      </p:sp>
    </p:spTree>
    <p:extLst>
      <p:ext uri="{BB962C8B-B14F-4D97-AF65-F5344CB8AC3E}">
        <p14:creationId xmlns:p14="http://schemas.microsoft.com/office/powerpoint/2010/main" val="456787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2456C4-A677-4278-A5C1-990BA6F173EA}" type="datetimeFigureOut">
              <a:rPr lang="en-US" smtClean="0"/>
              <a:pPr/>
              <a:t>11/8/2023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135AAC-D180-4115-AD79-BA41E2B374A5}" type="slidenum">
              <a:rPr lang="en-IN" smtClean="0"/>
              <a:pPr/>
              <a:t>‹#›</a:t>
            </a:fld>
            <a:endParaRPr lang="en-IN"/>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2552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2456C4-A677-4278-A5C1-990BA6F173EA}" type="datetimeFigureOut">
              <a:rPr lang="en-US" smtClean="0"/>
              <a:pPr/>
              <a:t>11/8/2023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135AAC-D180-4115-AD79-BA41E2B374A5}" type="slidenum">
              <a:rPr lang="en-IN" smtClean="0"/>
              <a:pPr/>
              <a:t>‹#›</a:t>
            </a:fld>
            <a:endParaRPr lang="en-IN"/>
          </a:p>
        </p:txBody>
      </p:sp>
    </p:spTree>
    <p:extLst>
      <p:ext uri="{BB962C8B-B14F-4D97-AF65-F5344CB8AC3E}">
        <p14:creationId xmlns:p14="http://schemas.microsoft.com/office/powerpoint/2010/main" val="3674866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2456C4-A677-4278-A5C1-990BA6F173EA}" type="datetimeFigureOut">
              <a:rPr lang="en-US" smtClean="0"/>
              <a:pPr/>
              <a:t>11/8/2023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135AAC-D180-4115-AD79-BA41E2B374A5}" type="slidenum">
              <a:rPr lang="en-IN" smtClean="0"/>
              <a:pPr/>
              <a:t>‹#›</a:t>
            </a:fld>
            <a:endParaRPr lang="en-IN"/>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0198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2456C4-A677-4278-A5C1-990BA6F173EA}" type="datetimeFigureOut">
              <a:rPr lang="en-US" smtClean="0"/>
              <a:pPr/>
              <a:t>11/8/2023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135AAC-D180-4115-AD79-BA41E2B374A5}" type="slidenum">
              <a:rPr lang="en-IN" smtClean="0"/>
              <a:pPr/>
              <a:t>‹#›</a:t>
            </a:fld>
            <a:endParaRPr lang="en-IN"/>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4114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2456C4-A677-4278-A5C1-990BA6F173EA}" type="datetimeFigureOut">
              <a:rPr lang="en-US" smtClean="0"/>
              <a:pPr/>
              <a:t>11/8/2023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135AAC-D180-4115-AD79-BA41E2B374A5}" type="slidenum">
              <a:rPr lang="en-IN" smtClean="0"/>
              <a:pPr/>
              <a:t>‹#›</a:t>
            </a:fld>
            <a:endParaRPr lang="en-IN"/>
          </a:p>
        </p:txBody>
      </p:sp>
    </p:spTree>
    <p:extLst>
      <p:ext uri="{BB962C8B-B14F-4D97-AF65-F5344CB8AC3E}">
        <p14:creationId xmlns:p14="http://schemas.microsoft.com/office/powerpoint/2010/main" val="2719450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2456C4-A677-4278-A5C1-990BA6F173EA}" type="datetimeFigureOut">
              <a:rPr lang="en-US" smtClean="0"/>
              <a:pPr/>
              <a:t>11/8/2023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135AAC-D180-4115-AD79-BA41E2B374A5}" type="slidenum">
              <a:rPr lang="en-IN" smtClean="0"/>
              <a:pPr/>
              <a:t>‹#›</a:t>
            </a:fld>
            <a:endParaRPr lang="en-IN"/>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50372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2456C4-A677-4278-A5C1-990BA6F173EA}" type="datetimeFigureOut">
              <a:rPr lang="en-US" smtClean="0"/>
              <a:pPr/>
              <a:t>11/8/2023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135AAC-D180-4115-AD79-BA41E2B374A5}" type="slidenum">
              <a:rPr lang="en-IN" smtClean="0"/>
              <a:pPr/>
              <a:t>‹#›</a:t>
            </a:fld>
            <a:endParaRPr lang="en-IN"/>
          </a:p>
        </p:txBody>
      </p:sp>
    </p:spTree>
    <p:extLst>
      <p:ext uri="{BB962C8B-B14F-4D97-AF65-F5344CB8AC3E}">
        <p14:creationId xmlns:p14="http://schemas.microsoft.com/office/powerpoint/2010/main" val="3846654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22456C4-A677-4278-A5C1-990BA6F173EA}" type="datetimeFigureOut">
              <a:rPr lang="en-US" smtClean="0"/>
              <a:pPr/>
              <a:t>11/8/2023</a:t>
            </a:fld>
            <a:endParaRPr lang="en-IN"/>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6135AAC-D180-4115-AD79-BA41E2B374A5}" type="slidenum">
              <a:rPr lang="en-IN" smtClean="0"/>
              <a:pPr/>
              <a:t>‹#›</a:t>
            </a:fld>
            <a:endParaRPr lang="en-IN"/>
          </a:p>
        </p:txBody>
      </p:sp>
    </p:spTree>
    <p:extLst>
      <p:ext uri="{BB962C8B-B14F-4D97-AF65-F5344CB8AC3E}">
        <p14:creationId xmlns:p14="http://schemas.microsoft.com/office/powerpoint/2010/main" val="369830193"/>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484785"/>
            <a:ext cx="8712968" cy="2376264"/>
          </a:xfrm>
        </p:spPr>
        <p:txBody>
          <a:bodyPr>
            <a:normAutofit/>
          </a:bodyPr>
          <a:lstStyle/>
          <a:p>
            <a:r>
              <a:rPr lang="en-US" sz="2400" b="1" dirty="0">
                <a:solidFill>
                  <a:srgbClr val="C00000"/>
                </a:solidFill>
                <a:latin typeface="Times New Roman" pitchFamily="18" charset="0"/>
                <a:cs typeface="Times New Roman" pitchFamily="18" charset="0"/>
              </a:rPr>
              <a:t>INTERNSHIP</a:t>
            </a:r>
            <a:br>
              <a:rPr lang="en-US" sz="3200" dirty="0">
                <a:solidFill>
                  <a:srgbClr val="C00000"/>
                </a:solidFill>
                <a:latin typeface="Times New Roman" pitchFamily="18" charset="0"/>
                <a:cs typeface="Times New Roman" pitchFamily="18" charset="0"/>
              </a:rPr>
            </a:br>
            <a:r>
              <a:rPr lang="en-US" sz="2400" dirty="0">
                <a:solidFill>
                  <a:srgbClr val="C00000"/>
                </a:solidFill>
                <a:latin typeface="Times New Roman" pitchFamily="18" charset="0"/>
                <a:cs typeface="Times New Roman" pitchFamily="18" charset="0"/>
              </a:rPr>
              <a:t>on</a:t>
            </a:r>
            <a:br>
              <a:rPr lang="en-US" sz="3200" dirty="0">
                <a:solidFill>
                  <a:srgbClr val="C00000"/>
                </a:solidFill>
                <a:latin typeface="Times New Roman" pitchFamily="18" charset="0"/>
                <a:cs typeface="Times New Roman" pitchFamily="18" charset="0"/>
              </a:rPr>
            </a:br>
            <a:r>
              <a:rPr lang="en-US" sz="3200" dirty="0">
                <a:solidFill>
                  <a:srgbClr val="C00000"/>
                </a:solidFill>
                <a:latin typeface="Times New Roman" pitchFamily="18" charset="0"/>
                <a:cs typeface="Times New Roman" pitchFamily="18" charset="0"/>
              </a:rPr>
              <a:t>“</a:t>
            </a:r>
            <a:r>
              <a:rPr lang="en-US" sz="2400" dirty="0">
                <a:solidFill>
                  <a:srgbClr val="C00000"/>
                </a:solidFill>
                <a:latin typeface="Times New Roman" pitchFamily="18" charset="0"/>
                <a:cs typeface="Times New Roman" pitchFamily="18" charset="0"/>
              </a:rPr>
              <a:t>DATA SCIENCE WITH AIML</a:t>
            </a:r>
            <a:r>
              <a:rPr lang="en-US" sz="3200" dirty="0">
                <a:solidFill>
                  <a:srgbClr val="C00000"/>
                </a:solidFill>
                <a:latin typeface="Times New Roman" pitchFamily="18" charset="0"/>
                <a:cs typeface="Times New Roman" pitchFamily="18" charset="0"/>
              </a:rPr>
              <a:t>”</a:t>
            </a:r>
          </a:p>
        </p:txBody>
      </p:sp>
      <p:sp>
        <p:nvSpPr>
          <p:cNvPr id="3" name="Subtitle 2"/>
          <p:cNvSpPr>
            <a:spLocks noGrp="1"/>
          </p:cNvSpPr>
          <p:nvPr>
            <p:ph type="subTitle" idx="1"/>
          </p:nvPr>
        </p:nvSpPr>
        <p:spPr>
          <a:xfrm>
            <a:off x="179512" y="3789040"/>
            <a:ext cx="8784976" cy="2376264"/>
          </a:xfrm>
        </p:spPr>
        <p:txBody>
          <a:bodyPr>
            <a:normAutofit/>
          </a:bodyPr>
          <a:lstStyle/>
          <a:p>
            <a:pPr algn="l"/>
            <a:r>
              <a:rPr lang="en-IN" sz="1600" dirty="0">
                <a:solidFill>
                  <a:schemeClr val="tx2"/>
                </a:solidFill>
              </a:rPr>
              <a:t>                          Name: </a:t>
            </a:r>
            <a:r>
              <a:rPr lang="en-IN" sz="1600" dirty="0">
                <a:solidFill>
                  <a:schemeClr val="tx2"/>
                </a:solidFill>
                <a:latin typeface="Times New Roman" panose="02020603050405020304" pitchFamily="18" charset="0"/>
                <a:cs typeface="Times New Roman" panose="02020603050405020304" pitchFamily="18" charset="0"/>
              </a:rPr>
              <a:t>Naveen N </a:t>
            </a:r>
            <a:r>
              <a:rPr lang="en-IN" sz="1600" dirty="0" err="1">
                <a:solidFill>
                  <a:schemeClr val="tx2"/>
                </a:solidFill>
                <a:latin typeface="Times New Roman" panose="02020603050405020304" pitchFamily="18" charset="0"/>
                <a:cs typeface="Times New Roman" panose="02020603050405020304" pitchFamily="18" charset="0"/>
              </a:rPr>
              <a:t>Naganuri</a:t>
            </a:r>
            <a:r>
              <a:rPr lang="en-IN" sz="1600" dirty="0">
                <a:solidFill>
                  <a:schemeClr val="tx2"/>
                </a:solidFill>
                <a:latin typeface="Times New Roman" panose="02020603050405020304" pitchFamily="18" charset="0"/>
                <a:cs typeface="Times New Roman" panose="02020603050405020304" pitchFamily="18" charset="0"/>
              </a:rPr>
              <a:t>  		           </a:t>
            </a:r>
            <a:r>
              <a:rPr lang="en-IN" sz="1600" dirty="0" err="1">
                <a:solidFill>
                  <a:schemeClr val="tx2"/>
                </a:solidFill>
                <a:latin typeface="Times New Roman" panose="02020603050405020304" pitchFamily="18" charset="0"/>
                <a:cs typeface="Times New Roman" panose="02020603050405020304" pitchFamily="18" charset="0"/>
              </a:rPr>
              <a:t>Dr.</a:t>
            </a:r>
            <a:r>
              <a:rPr lang="en-IN" sz="1600" dirty="0">
                <a:solidFill>
                  <a:schemeClr val="tx2"/>
                </a:solidFill>
                <a:latin typeface="Times New Roman" panose="02020603050405020304" pitchFamily="18" charset="0"/>
                <a:cs typeface="Times New Roman" panose="02020603050405020304" pitchFamily="18" charset="0"/>
              </a:rPr>
              <a:t> </a:t>
            </a:r>
            <a:r>
              <a:rPr lang="en-IN" sz="1600" dirty="0" err="1">
                <a:solidFill>
                  <a:schemeClr val="tx2"/>
                </a:solidFill>
                <a:latin typeface="Times New Roman" panose="02020603050405020304" pitchFamily="18" charset="0"/>
                <a:cs typeface="Times New Roman" panose="02020603050405020304" pitchFamily="18" charset="0"/>
              </a:rPr>
              <a:t>Rajashekhargouda</a:t>
            </a:r>
            <a:r>
              <a:rPr lang="en-IN" sz="1600" dirty="0">
                <a:solidFill>
                  <a:schemeClr val="tx2"/>
                </a:solidFill>
                <a:latin typeface="Times New Roman" panose="02020603050405020304" pitchFamily="18" charset="0"/>
                <a:cs typeface="Times New Roman" panose="02020603050405020304" pitchFamily="18" charset="0"/>
              </a:rPr>
              <a:t> Patil                                                                                                                                        </a:t>
            </a:r>
          </a:p>
          <a:p>
            <a:pPr algn="l"/>
            <a:r>
              <a:rPr lang="en-IN" sz="1600" dirty="0">
                <a:solidFill>
                  <a:schemeClr val="tx2"/>
                </a:solidFill>
                <a:latin typeface="Times New Roman" panose="02020603050405020304" pitchFamily="18" charset="0"/>
                <a:cs typeface="Times New Roman" panose="02020603050405020304" pitchFamily="18" charset="0"/>
              </a:rPr>
              <a:t>                         USN: 2JI20EC072                  		              Internal Guide</a:t>
            </a:r>
          </a:p>
          <a:p>
            <a:pPr algn="l"/>
            <a:r>
              <a:rPr lang="en-IN" sz="1800" dirty="0">
                <a:solidFill>
                  <a:schemeClr val="tx2"/>
                </a:solidFill>
                <a:latin typeface="Times New Roman" panose="02020603050405020304" pitchFamily="18" charset="0"/>
                <a:cs typeface="Times New Roman" panose="02020603050405020304" pitchFamily="18" charset="0"/>
              </a:rPr>
              <a:t>                                                Mr. </a:t>
            </a:r>
            <a:r>
              <a:rPr lang="en-IN" sz="1800" dirty="0" err="1">
                <a:solidFill>
                  <a:schemeClr val="tx2"/>
                </a:solidFill>
                <a:latin typeface="Times New Roman" panose="02020603050405020304" pitchFamily="18" charset="0"/>
                <a:cs typeface="Times New Roman" panose="02020603050405020304" pitchFamily="18" charset="0"/>
              </a:rPr>
              <a:t>Hemesh</a:t>
            </a:r>
            <a:r>
              <a:rPr lang="en-IN" sz="1800" dirty="0">
                <a:solidFill>
                  <a:schemeClr val="tx2"/>
                </a:solidFill>
                <a:latin typeface="Times New Roman" panose="02020603050405020304" pitchFamily="18" charset="0"/>
                <a:cs typeface="Times New Roman" panose="02020603050405020304" pitchFamily="18" charset="0"/>
              </a:rPr>
              <a:t> </a:t>
            </a:r>
            <a:r>
              <a:rPr lang="en-IN" sz="1800" dirty="0" err="1">
                <a:solidFill>
                  <a:schemeClr val="tx2"/>
                </a:solidFill>
                <a:latin typeface="Times New Roman" panose="02020603050405020304" pitchFamily="18" charset="0"/>
                <a:cs typeface="Times New Roman" panose="02020603050405020304" pitchFamily="18" charset="0"/>
              </a:rPr>
              <a:t>Muniraju</a:t>
            </a:r>
            <a:endParaRPr lang="en-IN" sz="1800" dirty="0">
              <a:solidFill>
                <a:schemeClr val="tx2"/>
              </a:solidFill>
              <a:latin typeface="Times New Roman" panose="02020603050405020304" pitchFamily="18" charset="0"/>
              <a:cs typeface="Times New Roman" panose="02020603050405020304" pitchFamily="18" charset="0"/>
            </a:endParaRPr>
          </a:p>
          <a:p>
            <a:pPr algn="l"/>
            <a:r>
              <a:rPr lang="en-IN" sz="1800" dirty="0">
                <a:solidFill>
                  <a:schemeClr val="tx2"/>
                </a:solidFill>
                <a:latin typeface="Times New Roman" panose="02020603050405020304" pitchFamily="18" charset="0"/>
                <a:cs typeface="Times New Roman" panose="02020603050405020304" pitchFamily="18" charset="0"/>
              </a:rPr>
              <a:t>                                                       External Guide</a:t>
            </a:r>
          </a:p>
        </p:txBody>
      </p:sp>
      <p:sp>
        <p:nvSpPr>
          <p:cNvPr id="10242" name="Rectangle 2"/>
          <p:cNvSpPr>
            <a:spLocks noChangeArrowheads="1"/>
          </p:cNvSpPr>
          <p:nvPr/>
        </p:nvSpPr>
        <p:spPr bwMode="auto">
          <a:xfrm>
            <a:off x="251520" y="241383"/>
            <a:ext cx="8712968" cy="7694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15925" algn="l"/>
                <a:tab pos="3159125" algn="ctr"/>
              </a:tabLst>
            </a:pPr>
            <a:r>
              <a:rPr kumimoji="0" lang="en-US" sz="2600" b="1"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2600" b="1" i="0" u="none" strike="noStrike" cap="none" normalizeH="0" baseline="0" dirty="0">
                <a:ln>
                  <a:noFill/>
                </a:ln>
                <a:solidFill>
                  <a:srgbClr val="0070C0"/>
                </a:solidFill>
                <a:effectLst/>
                <a:latin typeface="Arial" pitchFamily="34" charset="0"/>
                <a:ea typeface="Calibri" pitchFamily="34" charset="0"/>
                <a:cs typeface="Times New Roman" pitchFamily="18" charset="0"/>
              </a:rPr>
              <a:t>Jain College of Engineering, </a:t>
            </a:r>
            <a:r>
              <a:rPr kumimoji="0" lang="en-US" sz="2600" b="1" i="0" u="none" strike="noStrike" cap="none" normalizeH="0" baseline="0" dirty="0" err="1">
                <a:ln>
                  <a:noFill/>
                </a:ln>
                <a:solidFill>
                  <a:srgbClr val="0070C0"/>
                </a:solidFill>
                <a:effectLst/>
                <a:latin typeface="Arial" pitchFamily="34" charset="0"/>
                <a:ea typeface="Calibri" pitchFamily="34" charset="0"/>
                <a:cs typeface="Times New Roman" pitchFamily="18" charset="0"/>
              </a:rPr>
              <a:t>Belagavi</a:t>
            </a:r>
            <a:r>
              <a:rPr kumimoji="0" lang="en-US" sz="2600" b="1" i="0" u="none" strike="noStrike" cap="none" normalizeH="0" baseline="0" dirty="0">
                <a:ln>
                  <a:noFill/>
                </a:ln>
                <a:solidFill>
                  <a:srgbClr val="0070C0"/>
                </a:solidFill>
                <a:effectLst/>
                <a:latin typeface="Arial" pitchFamily="34" charset="0"/>
                <a:ea typeface="Calibri" pitchFamily="34" charset="0"/>
                <a:cs typeface="Times New Roman" pitchFamily="18" charset="0"/>
              </a:rPr>
              <a:t>, 590 014</a:t>
            </a:r>
            <a:endParaRPr kumimoji="0" lang="en-US" sz="2600" b="0" i="0" u="none" strike="noStrike" cap="none" normalizeH="0" baseline="0" dirty="0">
              <a:ln>
                <a:noFill/>
              </a:ln>
              <a:solidFill>
                <a:srgbClr val="0070C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15925" algn="l"/>
                <a:tab pos="3159125" algn="ctr"/>
              </a:tabLst>
            </a:pPr>
            <a:endParaRPr kumimoji="0" lang="en-US" sz="1800" b="0" i="0" u="none" strike="noStrike" cap="none" normalizeH="0" baseline="0" dirty="0">
              <a:ln>
                <a:noFill/>
              </a:ln>
              <a:solidFill>
                <a:srgbClr val="0070C0"/>
              </a:solidFill>
              <a:effectLst/>
              <a:latin typeface="Arial" pitchFamily="34" charset="0"/>
              <a:cs typeface="Arial" pitchFamily="34" charset="0"/>
            </a:endParaRPr>
          </a:p>
        </p:txBody>
      </p:sp>
      <p:sp>
        <p:nvSpPr>
          <p:cNvPr id="10243" name="Rectangle 3"/>
          <p:cNvSpPr>
            <a:spLocks noChangeArrowheads="1"/>
          </p:cNvSpPr>
          <p:nvPr/>
        </p:nvSpPr>
        <p:spPr bwMode="auto">
          <a:xfrm>
            <a:off x="1214414" y="712239"/>
            <a:ext cx="7000892"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0070C0"/>
                </a:solidFill>
                <a:effectLst/>
                <a:latin typeface="Arial" pitchFamily="34" charset="0"/>
                <a:ea typeface="Calibri" pitchFamily="34" charset="0"/>
                <a:cs typeface="Times New Roman" pitchFamily="18" charset="0"/>
              </a:rPr>
              <a:t>Department of Electronics and Communication Engineering</a:t>
            </a:r>
            <a:endParaRPr kumimoji="0" lang="en-US" b="0" i="0" u="none" strike="noStrike" cap="none" normalizeH="0" baseline="0" dirty="0">
              <a:ln>
                <a:noFill/>
              </a:ln>
              <a:solidFill>
                <a:srgbClr val="0070C0"/>
              </a:solidFill>
              <a:effectLst/>
              <a:latin typeface="Arial" pitchFamily="34" charset="0"/>
              <a:cs typeface="Arial" pitchFamily="34" charset="0"/>
            </a:endParaRPr>
          </a:p>
        </p:txBody>
      </p:sp>
      <p:pic>
        <p:nvPicPr>
          <p:cNvPr id="7" name="Picture 6"/>
          <p:cNvPicPr/>
          <p:nvPr/>
        </p:nvPicPr>
        <p:blipFill>
          <a:blip r:embed="rId2" cstate="print"/>
          <a:srcRect/>
          <a:stretch>
            <a:fillRect/>
          </a:stretch>
        </p:blipFill>
        <p:spPr bwMode="auto">
          <a:xfrm>
            <a:off x="395536" y="285728"/>
            <a:ext cx="818878" cy="6950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D2EA3-668C-4BE1-BFE5-56EBABB6E8BA}"/>
              </a:ext>
            </a:extLst>
          </p:cNvPr>
          <p:cNvSpPr>
            <a:spLocks noGrp="1"/>
          </p:cNvSpPr>
          <p:nvPr>
            <p:ph type="title"/>
          </p:nvPr>
        </p:nvSpPr>
        <p:spPr/>
        <p:txBody>
          <a:bodyPr>
            <a:normAutofit/>
          </a:bodyPr>
          <a:lstStyle/>
          <a:p>
            <a:r>
              <a:rPr lang="en-US" sz="2800" dirty="0">
                <a:latin typeface="Algerian" panose="04020705040A02060702" pitchFamily="82" charset="0"/>
              </a:rPr>
              <a:t>PROJECT PERFORMED</a:t>
            </a:r>
            <a:endParaRPr lang="en-IN" sz="2800" dirty="0">
              <a:latin typeface="Algerian" panose="04020705040A02060702" pitchFamily="82" charset="0"/>
            </a:endParaRPr>
          </a:p>
        </p:txBody>
      </p:sp>
      <p:sp>
        <p:nvSpPr>
          <p:cNvPr id="3" name="Content Placeholder 2">
            <a:extLst>
              <a:ext uri="{FF2B5EF4-FFF2-40B4-BE49-F238E27FC236}">
                <a16:creationId xmlns:a16="http://schemas.microsoft.com/office/drawing/2014/main" id="{CDD6ACBE-65FD-4BA5-B594-01950BA81FA2}"/>
              </a:ext>
            </a:extLst>
          </p:cNvPr>
          <p:cNvSpPr>
            <a:spLocks noGrp="1"/>
          </p:cNvSpPr>
          <p:nvPr>
            <p:ph idx="1"/>
          </p:nvPr>
        </p:nvSpPr>
        <p:spPr>
          <a:xfrm>
            <a:off x="1176866" y="2490134"/>
            <a:ext cx="6798736" cy="3444997"/>
          </a:xfrm>
        </p:spPr>
        <p:txBody>
          <a:bodyPr/>
          <a:lstStyle/>
          <a:p>
            <a:r>
              <a:rPr lang="en-US" dirty="0"/>
              <a:t>Analysis:</a:t>
            </a:r>
          </a:p>
          <a:p>
            <a:endParaRPr lang="en-IN" dirty="0"/>
          </a:p>
        </p:txBody>
      </p:sp>
      <p:pic>
        <p:nvPicPr>
          <p:cNvPr id="4" name="Picture 3">
            <a:extLst>
              <a:ext uri="{FF2B5EF4-FFF2-40B4-BE49-F238E27FC236}">
                <a16:creationId xmlns:a16="http://schemas.microsoft.com/office/drawing/2014/main" id="{3BAC4B3D-3E45-48C8-8BF8-FF75FCCC00B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107733"/>
            <a:ext cx="5654040" cy="2209800"/>
          </a:xfrm>
          <a:prstGeom prst="rect">
            <a:avLst/>
          </a:prstGeom>
          <a:noFill/>
          <a:ln>
            <a:noFill/>
          </a:ln>
        </p:spPr>
      </p:pic>
    </p:spTree>
    <p:extLst>
      <p:ext uri="{BB962C8B-B14F-4D97-AF65-F5344CB8AC3E}">
        <p14:creationId xmlns:p14="http://schemas.microsoft.com/office/powerpoint/2010/main" val="3825810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5A388-5061-4CD3-917A-08338AE07271}"/>
              </a:ext>
            </a:extLst>
          </p:cNvPr>
          <p:cNvSpPr>
            <a:spLocks noGrp="1"/>
          </p:cNvSpPr>
          <p:nvPr>
            <p:ph type="title"/>
          </p:nvPr>
        </p:nvSpPr>
        <p:spPr/>
        <p:txBody>
          <a:bodyPr>
            <a:normAutofit/>
          </a:bodyPr>
          <a:lstStyle/>
          <a:p>
            <a:r>
              <a:rPr lang="en-US" sz="2800" dirty="0">
                <a:latin typeface="Algerian" panose="04020705040A02060702" pitchFamily="82" charset="0"/>
              </a:rPr>
              <a:t>SKILLS ACQUIRED &amp; TOOLS USED</a:t>
            </a:r>
            <a:endParaRPr lang="en-IN" sz="2800" dirty="0">
              <a:latin typeface="Algerian" panose="04020705040A02060702" pitchFamily="82" charset="0"/>
            </a:endParaRPr>
          </a:p>
        </p:txBody>
      </p:sp>
      <p:sp>
        <p:nvSpPr>
          <p:cNvPr id="3" name="Content Placeholder 2">
            <a:extLst>
              <a:ext uri="{FF2B5EF4-FFF2-40B4-BE49-F238E27FC236}">
                <a16:creationId xmlns:a16="http://schemas.microsoft.com/office/drawing/2014/main" id="{3798FC5D-3B41-43E7-A7CA-33061F05E7DC}"/>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Understanding workplace culture.</a:t>
            </a:r>
          </a:p>
          <a:p>
            <a:r>
              <a:rPr lang="en-US" sz="1800" dirty="0">
                <a:latin typeface="Times New Roman" panose="02020603050405020304" pitchFamily="18" charset="0"/>
                <a:cs typeface="Times New Roman" panose="02020603050405020304" pitchFamily="18" charset="0"/>
              </a:rPr>
              <a:t>Time management </a:t>
            </a:r>
          </a:p>
          <a:p>
            <a:r>
              <a:rPr lang="en-US" sz="1800" dirty="0">
                <a:latin typeface="Times New Roman" panose="02020603050405020304" pitchFamily="18" charset="0"/>
                <a:cs typeface="Times New Roman" panose="02020603050405020304" pitchFamily="18" charset="0"/>
              </a:rPr>
              <a:t>Teamwork and collaboration </a:t>
            </a:r>
          </a:p>
          <a:p>
            <a:pPr marL="0" indent="0">
              <a:buNone/>
            </a:pPr>
            <a:endParaRPr lang="en-US" dirty="0"/>
          </a:p>
          <a:p>
            <a:r>
              <a:rPr lang="en-US" sz="1800" dirty="0">
                <a:latin typeface="Algerian" panose="04020705040A02060702" pitchFamily="82" charset="0"/>
              </a:rPr>
              <a:t>TOOLS USED</a:t>
            </a:r>
            <a:r>
              <a:rPr lang="en-US" dirty="0"/>
              <a:t>: </a:t>
            </a:r>
            <a:r>
              <a:rPr lang="en-US" sz="1800" dirty="0">
                <a:latin typeface="Times New Roman" panose="02020603050405020304" pitchFamily="18" charset="0"/>
                <a:cs typeface="Times New Roman" panose="02020603050405020304" pitchFamily="18" charset="0"/>
              </a:rPr>
              <a:t>Google </a:t>
            </a:r>
            <a:r>
              <a:rPr lang="en-US" sz="1800" dirty="0" err="1">
                <a:latin typeface="Times New Roman" panose="02020603050405020304" pitchFamily="18" charset="0"/>
                <a:cs typeface="Times New Roman" panose="02020603050405020304" pitchFamily="18" charset="0"/>
              </a:rPr>
              <a:t>Colab</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Google </a:t>
            </a:r>
            <a:r>
              <a:rPr lang="en-US" sz="1800" dirty="0" err="1">
                <a:latin typeface="Times New Roman" panose="02020603050405020304" pitchFamily="18" charset="0"/>
                <a:cs typeface="Times New Roman" panose="02020603050405020304" pitchFamily="18" charset="0"/>
              </a:rPr>
              <a:t>Colab</a:t>
            </a:r>
            <a:r>
              <a:rPr lang="en-US" sz="1800" dirty="0">
                <a:latin typeface="Times New Roman" panose="02020603050405020304" pitchFamily="18" charset="0"/>
                <a:cs typeface="Times New Roman" panose="02020603050405020304" pitchFamily="18" charset="0"/>
              </a:rPr>
              <a:t> is the cloud based platform provided by google for running python code in a collaborative and interactive environment. It offers several features.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7281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2F787-1592-46FD-AF72-7422FCF5C25A}"/>
              </a:ext>
            </a:extLst>
          </p:cNvPr>
          <p:cNvSpPr>
            <a:spLocks noGrp="1"/>
          </p:cNvSpPr>
          <p:nvPr>
            <p:ph type="title"/>
          </p:nvPr>
        </p:nvSpPr>
        <p:spPr/>
        <p:txBody>
          <a:bodyPr>
            <a:normAutofit/>
          </a:bodyPr>
          <a:lstStyle/>
          <a:p>
            <a:r>
              <a:rPr lang="en-US" sz="2800" dirty="0">
                <a:latin typeface="Algerian" panose="04020705040A02060702" pitchFamily="82" charset="0"/>
              </a:rPr>
              <a:t>INTERNSHIP IMPACT</a:t>
            </a:r>
            <a:endParaRPr lang="en-IN" sz="2800" dirty="0">
              <a:latin typeface="Algerian" panose="04020705040A02060702" pitchFamily="82" charset="0"/>
            </a:endParaRPr>
          </a:p>
        </p:txBody>
      </p:sp>
      <p:sp>
        <p:nvSpPr>
          <p:cNvPr id="3" name="Content Placeholder 2">
            <a:extLst>
              <a:ext uri="{FF2B5EF4-FFF2-40B4-BE49-F238E27FC236}">
                <a16:creationId xmlns:a16="http://schemas.microsoft.com/office/drawing/2014/main" id="{1D9552E8-A9AD-4F02-9E0C-42B3BB9F7571}"/>
              </a:ext>
            </a:extLst>
          </p:cNvPr>
          <p:cNvSpPr>
            <a:spLocks noGrp="1"/>
          </p:cNvSpPr>
          <p:nvPr>
            <p:ph idx="1"/>
          </p:nvPr>
        </p:nvSpPr>
        <p:spPr/>
        <p:txBody>
          <a:bodyPr>
            <a:normAutofit fontScale="92500"/>
          </a:bodyPr>
          <a:lstStyle/>
          <a:p>
            <a:r>
              <a:rPr lang="en-US" sz="2400" dirty="0">
                <a:latin typeface="Times New Roman" panose="02020603050405020304" pitchFamily="18" charset="0"/>
                <a:cs typeface="Times New Roman" panose="02020603050405020304" pitchFamily="18" charset="0"/>
              </a:rPr>
              <a:t>Communication, teamwork, and time management skills are often honed during internships, it can boost your self – assurance, as you gain real – world experience and demonstrate your capabilities.</a:t>
            </a:r>
          </a:p>
          <a:p>
            <a:r>
              <a:rPr lang="en-US" sz="2400" dirty="0">
                <a:latin typeface="Times New Roman" panose="02020603050405020304" pitchFamily="18" charset="0"/>
                <a:cs typeface="Times New Roman" panose="02020603050405020304" pitchFamily="18" charset="0"/>
              </a:rPr>
              <a:t>We can connect with professionals in the company, potentially leading to job opportunities or mentorship</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Internships allow us to apply classroom knowledge to real – world situations, enhancing your skills and understanding of your field.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6531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56CD0-61E4-4DF6-8A08-D824103CE217}"/>
              </a:ext>
            </a:extLst>
          </p:cNvPr>
          <p:cNvSpPr>
            <a:spLocks noGrp="1"/>
          </p:cNvSpPr>
          <p:nvPr>
            <p:ph type="title"/>
          </p:nvPr>
        </p:nvSpPr>
        <p:spPr/>
        <p:txBody>
          <a:bodyPr>
            <a:normAutofit/>
          </a:bodyPr>
          <a:lstStyle/>
          <a:p>
            <a:r>
              <a:rPr lang="en-US" sz="2800" dirty="0">
                <a:latin typeface="Algerian" panose="04020705040A02060702" pitchFamily="82" charset="0"/>
              </a:rPr>
              <a:t>CONCLUSION</a:t>
            </a:r>
            <a:endParaRPr lang="en-IN" sz="2800" dirty="0">
              <a:latin typeface="Algerian" panose="04020705040A02060702" pitchFamily="82" charset="0"/>
            </a:endParaRPr>
          </a:p>
        </p:txBody>
      </p:sp>
      <p:sp>
        <p:nvSpPr>
          <p:cNvPr id="3" name="Content Placeholder 2">
            <a:extLst>
              <a:ext uri="{FF2B5EF4-FFF2-40B4-BE49-F238E27FC236}">
                <a16:creationId xmlns:a16="http://schemas.microsoft.com/office/drawing/2014/main" id="{3D5DEE83-6431-45BE-9E1D-2ADBC590B4AC}"/>
              </a:ext>
            </a:extLst>
          </p:cNvPr>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rPr>
              <a:t>Concluding my DS/ML internship has been a transformative journey. I've gained </a:t>
            </a:r>
            <a:r>
              <a:rPr lang="en-US" sz="1800" dirty="0">
                <a:latin typeface="Times New Roman" panose="02020603050405020304" pitchFamily="18" charset="0"/>
                <a:ea typeface="Times New Roman" panose="02020603050405020304" pitchFamily="18" charset="0"/>
              </a:rPr>
              <a:t>knowledge</a:t>
            </a:r>
            <a:r>
              <a:rPr lang="en-US" sz="1800" dirty="0">
                <a:effectLst/>
                <a:latin typeface="Times New Roman" panose="02020603050405020304" pitchFamily="18" charset="0"/>
                <a:ea typeface="Times New Roman" panose="02020603050405020304" pitchFamily="18" charset="0"/>
              </a:rPr>
              <a:t> in machine learning algorithms, data analysis, and programming, as well as practical experience in real-world DS applications. Through projects and supportive mentors, I've honed my problem-solving skills and acquired the ability to work collaboratively.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184585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272808" cy="778098"/>
          </a:xfrm>
        </p:spPr>
        <p:txBody>
          <a:bodyPr>
            <a:normAutofit fontScale="90000"/>
          </a:bodyPr>
          <a:lstStyle/>
          <a:p>
            <a:br>
              <a:rPr lang="en-IN" dirty="0"/>
            </a:br>
            <a:r>
              <a:rPr lang="en-IN" sz="2200" b="1" dirty="0">
                <a:latin typeface="Algerian" panose="04020705040A02060702" pitchFamily="82" charset="0"/>
                <a:cs typeface="Times New Roman" pitchFamily="18" charset="0"/>
              </a:rPr>
              <a:t>INDEX</a:t>
            </a:r>
            <a:br>
              <a:rPr lang="en-IN"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179173017"/>
              </p:ext>
            </p:extLst>
          </p:nvPr>
        </p:nvGraphicFramePr>
        <p:xfrm>
          <a:off x="899592" y="1196751"/>
          <a:ext cx="7560840" cy="3591765"/>
        </p:xfrm>
        <a:graphic>
          <a:graphicData uri="http://schemas.openxmlformats.org/drawingml/2006/table">
            <a:tbl>
              <a:tblPr firstRow="1" bandRow="1">
                <a:tableStyleId>{F5AB1C69-6EDB-4FF4-983F-18BD219EF322}</a:tableStyleId>
              </a:tblPr>
              <a:tblGrid>
                <a:gridCol w="915204">
                  <a:extLst>
                    <a:ext uri="{9D8B030D-6E8A-4147-A177-3AD203B41FA5}">
                      <a16:colId xmlns:a16="http://schemas.microsoft.com/office/drawing/2014/main" val="20000"/>
                    </a:ext>
                  </a:extLst>
                </a:gridCol>
                <a:gridCol w="6645636">
                  <a:extLst>
                    <a:ext uri="{9D8B030D-6E8A-4147-A177-3AD203B41FA5}">
                      <a16:colId xmlns:a16="http://schemas.microsoft.com/office/drawing/2014/main" val="20001"/>
                    </a:ext>
                  </a:extLst>
                </a:gridCol>
              </a:tblGrid>
              <a:tr h="567428">
                <a:tc>
                  <a:txBody>
                    <a:bodyPr/>
                    <a:lstStyle/>
                    <a:p>
                      <a:r>
                        <a:rPr lang="en-US" dirty="0"/>
                        <a:t>Sl.</a:t>
                      </a:r>
                      <a:r>
                        <a:rPr lang="en-US" baseline="0" dirty="0"/>
                        <a:t> No.</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t>Topic</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440685">
                <a:tc>
                  <a:txBody>
                    <a:bodyPr/>
                    <a:lstStyle/>
                    <a:p>
                      <a:r>
                        <a:rPr lang="en-US" dirty="0"/>
                        <a:t>1</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t>Objective of the Internship</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439389">
                <a:tc>
                  <a:txBody>
                    <a:bodyPr/>
                    <a:lstStyle/>
                    <a:p>
                      <a:r>
                        <a:rPr lang="en-US" dirty="0"/>
                        <a:t>2</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t>Internship details </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616008">
                <a:tc>
                  <a:txBody>
                    <a:bodyPr/>
                    <a:lstStyle/>
                    <a:p>
                      <a:r>
                        <a:rPr lang="en-US" dirty="0"/>
                        <a:t>3</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t>Work/Task/Project Performed </a:t>
                      </a:r>
                    </a:p>
                    <a:p>
                      <a:r>
                        <a:rPr lang="en-US" dirty="0"/>
                        <a:t>-The Implementation</a:t>
                      </a:r>
                      <a:r>
                        <a:rPr lang="en-US" baseline="0" dirty="0"/>
                        <a:t>/Results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410672">
                <a:tc>
                  <a:txBody>
                    <a:bodyPr/>
                    <a:lstStyle/>
                    <a:p>
                      <a:r>
                        <a:rPr lang="en-US" dirty="0"/>
                        <a:t>4</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t>Skills Acquired/Tools &amp; Techniques learned  </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526083">
                <a:tc>
                  <a:txBody>
                    <a:bodyPr/>
                    <a:lstStyle/>
                    <a:p>
                      <a:r>
                        <a:rPr lang="en-US" dirty="0"/>
                        <a:t>5</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t>Internship impact</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567428">
                <a:tc>
                  <a:txBody>
                    <a:bodyPr/>
                    <a:lstStyle/>
                    <a:p>
                      <a:r>
                        <a:rPr lang="en-US" dirty="0"/>
                        <a:t>6</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t>Conclusion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A8AB0-3F6D-47E4-9412-011A96B7E62E}"/>
              </a:ext>
            </a:extLst>
          </p:cNvPr>
          <p:cNvSpPr>
            <a:spLocks noGrp="1"/>
          </p:cNvSpPr>
          <p:nvPr>
            <p:ph type="title"/>
          </p:nvPr>
        </p:nvSpPr>
        <p:spPr/>
        <p:txBody>
          <a:bodyPr>
            <a:normAutofit/>
          </a:bodyPr>
          <a:lstStyle/>
          <a:p>
            <a:r>
              <a:rPr lang="en-US" sz="2800" dirty="0">
                <a:latin typeface="Algerian" panose="04020705040A02060702" pitchFamily="82" charset="0"/>
              </a:rPr>
              <a:t>OBJECTIVE OF INTERNSHIP</a:t>
            </a:r>
            <a:endParaRPr lang="en-IN" sz="2800" dirty="0">
              <a:latin typeface="Algerian" panose="04020705040A02060702" pitchFamily="82" charset="0"/>
            </a:endParaRPr>
          </a:p>
        </p:txBody>
      </p:sp>
      <p:sp>
        <p:nvSpPr>
          <p:cNvPr id="3" name="Content Placeholder 2">
            <a:extLst>
              <a:ext uri="{FF2B5EF4-FFF2-40B4-BE49-F238E27FC236}">
                <a16:creationId xmlns:a16="http://schemas.microsoft.com/office/drawing/2014/main" id="{784DBDF7-18B3-45D4-A21A-FD44E117D602}"/>
              </a:ext>
            </a:extLst>
          </p:cNvPr>
          <p:cNvSpPr>
            <a:spLocks noGrp="1"/>
          </p:cNvSpPr>
          <p:nvPr>
            <p:ph idx="1"/>
          </p:nvPr>
        </p:nvSpPr>
        <p:spPr/>
        <p:txBody>
          <a:bodyPr>
            <a:normAutofit fontScale="85000" lnSpcReduction="20000"/>
          </a:bodyPr>
          <a:lstStyle/>
          <a:p>
            <a:r>
              <a:rPr lang="en-US" sz="1600" dirty="0">
                <a:latin typeface="Times New Roman" panose="02020603050405020304" pitchFamily="18" charset="0"/>
                <a:cs typeface="Times New Roman" panose="02020603050405020304" pitchFamily="18" charset="0"/>
              </a:rPr>
              <a:t>Analyze and evaluate the fuel efficiency of different car models to determine which ones are the most fuel-efficient.</a:t>
            </a:r>
          </a:p>
          <a:p>
            <a:r>
              <a:rPr lang="en-US" sz="1600" dirty="0">
                <a:latin typeface="Times New Roman" panose="02020603050405020304" pitchFamily="18" charset="0"/>
                <a:cs typeface="Times New Roman" panose="02020603050405020304" pitchFamily="18" charset="0"/>
              </a:rPr>
              <a:t> This can help consumers make informed choices when purchasing a car.</a:t>
            </a:r>
          </a:p>
          <a:p>
            <a:r>
              <a:rPr lang="en-US" sz="1600" dirty="0">
                <a:latin typeface="Times New Roman" panose="02020603050405020304" pitchFamily="18" charset="0"/>
                <a:cs typeface="Times New Roman" panose="02020603050405020304" pitchFamily="18" charset="0"/>
              </a:rPr>
              <a:t>Examine historical data to identify trends in fuel economy over time. </a:t>
            </a:r>
          </a:p>
          <a:p>
            <a:r>
              <a:rPr lang="en-US" sz="1600" dirty="0">
                <a:latin typeface="Times New Roman" panose="02020603050405020304" pitchFamily="18" charset="0"/>
                <a:cs typeface="Times New Roman" panose="02020603050405020304" pitchFamily="18" charset="0"/>
              </a:rPr>
              <a:t>This can be useful for understanding how fuel efficiency has evolved in the automotive industry.</a:t>
            </a:r>
          </a:p>
          <a:p>
            <a:r>
              <a:rPr lang="en-US" sz="1600" dirty="0">
                <a:latin typeface="Times New Roman" panose="02020603050405020304" pitchFamily="18" charset="0"/>
                <a:cs typeface="Times New Roman" panose="02020603050405020304" pitchFamily="18" charset="0"/>
              </a:rPr>
              <a:t>Investigate the factors that influence a car's fuel economy, such as engine size, weight, transmission type, and driving conditions. This can help manufacturers and consumers understand what design and usage factors impact fuel efficiency.</a:t>
            </a:r>
          </a:p>
          <a:p>
            <a:r>
              <a:rPr lang="en-US" sz="1600" dirty="0">
                <a:latin typeface="Times New Roman" panose="02020603050405020304" pitchFamily="18" charset="0"/>
                <a:cs typeface="Times New Roman" panose="02020603050405020304" pitchFamily="18" charset="0"/>
              </a:rPr>
              <a:t> Calculate and compare the environmental impact of different cars in terms of emissions and fuel consumption. This is important for sustainability and reducing the carbon footprint</a:t>
            </a:r>
          </a:p>
          <a:p>
            <a:r>
              <a:rPr lang="en-US" sz="1600" dirty="0">
                <a:latin typeface="Times New Roman" panose="02020603050405020304" pitchFamily="18" charset="0"/>
                <a:cs typeface="Times New Roman" panose="02020603050405020304" pitchFamily="18" charset="0"/>
              </a:rPr>
              <a:t>Develop predictive models that can estimate a car's fuel economy based on its specifications and usage patterns. This can be valuable for both manufacturers and consumers.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7168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3E3B229-A9AF-E6F6-9701-85AACC76B411}"/>
              </a:ext>
            </a:extLst>
          </p:cNvPr>
          <p:cNvGraphicFramePr>
            <a:graphicFrameLocks noGrp="1"/>
          </p:cNvGraphicFramePr>
          <p:nvPr>
            <p:extLst>
              <p:ext uri="{D42A27DB-BD31-4B8C-83A1-F6EECF244321}">
                <p14:modId xmlns:p14="http://schemas.microsoft.com/office/powerpoint/2010/main" val="3701699695"/>
              </p:ext>
            </p:extLst>
          </p:nvPr>
        </p:nvGraphicFramePr>
        <p:xfrm>
          <a:off x="1115616" y="476673"/>
          <a:ext cx="7056784" cy="5696303"/>
        </p:xfrm>
        <a:graphic>
          <a:graphicData uri="http://schemas.openxmlformats.org/drawingml/2006/table">
            <a:tbl>
              <a:tblPr firstRow="1" firstCol="1" bandRow="1">
                <a:tableStyleId>{F5AB1C69-6EDB-4FF4-983F-18BD219EF322}</a:tableStyleId>
              </a:tblPr>
              <a:tblGrid>
                <a:gridCol w="1853218">
                  <a:extLst>
                    <a:ext uri="{9D8B030D-6E8A-4147-A177-3AD203B41FA5}">
                      <a16:colId xmlns:a16="http://schemas.microsoft.com/office/drawing/2014/main" val="3694778916"/>
                    </a:ext>
                  </a:extLst>
                </a:gridCol>
                <a:gridCol w="2192213">
                  <a:extLst>
                    <a:ext uri="{9D8B030D-6E8A-4147-A177-3AD203B41FA5}">
                      <a16:colId xmlns:a16="http://schemas.microsoft.com/office/drawing/2014/main" val="1449406757"/>
                    </a:ext>
                  </a:extLst>
                </a:gridCol>
                <a:gridCol w="136725">
                  <a:extLst>
                    <a:ext uri="{9D8B030D-6E8A-4147-A177-3AD203B41FA5}">
                      <a16:colId xmlns:a16="http://schemas.microsoft.com/office/drawing/2014/main" val="2652846110"/>
                    </a:ext>
                  </a:extLst>
                </a:gridCol>
                <a:gridCol w="2874628">
                  <a:extLst>
                    <a:ext uri="{9D8B030D-6E8A-4147-A177-3AD203B41FA5}">
                      <a16:colId xmlns:a16="http://schemas.microsoft.com/office/drawing/2014/main" val="468904234"/>
                    </a:ext>
                  </a:extLst>
                </a:gridCol>
              </a:tblGrid>
              <a:tr h="430016">
                <a:tc>
                  <a:txBody>
                    <a:bodyPr/>
                    <a:lstStyle/>
                    <a:p>
                      <a:pPr marL="0" marR="0" algn="ctr">
                        <a:lnSpc>
                          <a:spcPct val="115000"/>
                        </a:lnSpc>
                        <a:spcBef>
                          <a:spcPts val="600"/>
                        </a:spcBef>
                        <a:spcAft>
                          <a:spcPts val="600"/>
                        </a:spcAft>
                      </a:pPr>
                      <a:r>
                        <a:rPr lang="en-IN" sz="1600" dirty="0">
                          <a:effectLst/>
                          <a:latin typeface="Times New Roman" panose="02020603050405020304" pitchFamily="18" charset="0"/>
                          <a:cs typeface="Times New Roman" panose="02020603050405020304" pitchFamily="18" charset="0"/>
                        </a:rPr>
                        <a:t>Internship</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3">
                  <a:txBody>
                    <a:bodyPr/>
                    <a:lstStyle/>
                    <a:p>
                      <a:pPr marL="0" marR="0">
                        <a:lnSpc>
                          <a:spcPct val="115000"/>
                        </a:lnSpc>
                        <a:spcBef>
                          <a:spcPts val="600"/>
                        </a:spcBef>
                        <a:spcAft>
                          <a:spcPts val="600"/>
                        </a:spcAft>
                      </a:pPr>
                      <a:r>
                        <a:rPr lang="en-IN" sz="1400" dirty="0">
                          <a:effectLst/>
                          <a:latin typeface="Times New Roman" panose="02020603050405020304" pitchFamily="18" charset="0"/>
                          <a:cs typeface="Times New Roman" panose="02020603050405020304" pitchFamily="18" charset="0"/>
                        </a:rPr>
                        <a:t>From          16/08/2023            to            12/09/2023</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727776894"/>
                  </a:ext>
                </a:extLst>
              </a:tr>
              <a:tr h="684719">
                <a:tc>
                  <a:txBody>
                    <a:bodyPr/>
                    <a:lstStyle/>
                    <a:p>
                      <a:pPr marL="0" marR="0" algn="ctr">
                        <a:lnSpc>
                          <a:spcPct val="115000"/>
                        </a:lnSpc>
                        <a:spcBef>
                          <a:spcPts val="600"/>
                        </a:spcBef>
                        <a:spcAft>
                          <a:spcPts val="600"/>
                        </a:spcAft>
                      </a:pPr>
                      <a:r>
                        <a:rPr lang="en-IN" sz="1400" dirty="0">
                          <a:effectLst/>
                          <a:latin typeface="Times New Roman" panose="02020603050405020304" pitchFamily="18" charset="0"/>
                          <a:cs typeface="Times New Roman" panose="02020603050405020304" pitchFamily="18" charset="0"/>
                        </a:rPr>
                        <a:t>Mode of Internship</a:t>
                      </a:r>
                    </a:p>
                    <a:p>
                      <a:pPr marL="0" marR="0" algn="ctr">
                        <a:lnSpc>
                          <a:spcPct val="115000"/>
                        </a:lnSpc>
                        <a:spcBef>
                          <a:spcPts val="600"/>
                        </a:spcBef>
                        <a:spcAft>
                          <a:spcPts val="600"/>
                        </a:spcAft>
                      </a:pPr>
                      <a:r>
                        <a:rPr lang="en-IN" sz="1400" dirty="0">
                          <a:effectLst/>
                          <a:latin typeface="Times New Roman" panose="02020603050405020304" pitchFamily="18" charset="0"/>
                          <a:cs typeface="Times New Roman" panose="02020603050405020304" pitchFamily="18" charset="0"/>
                        </a:rPr>
                        <a:t>Online/Offline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3">
                  <a:txBody>
                    <a:bodyPr/>
                    <a:lstStyle/>
                    <a:p>
                      <a:pPr marL="0" marR="0" indent="457200">
                        <a:lnSpc>
                          <a:spcPct val="115000"/>
                        </a:lnSpc>
                        <a:spcBef>
                          <a:spcPts val="600"/>
                        </a:spcBef>
                        <a:spcAft>
                          <a:spcPts val="600"/>
                        </a:spcAft>
                      </a:pPr>
                      <a:r>
                        <a:rPr lang="en-US" sz="1800" dirty="0">
                          <a:effectLst/>
                          <a:latin typeface="Times New Roman" panose="02020603050405020304" pitchFamily="18" charset="0"/>
                          <a:cs typeface="Times New Roman" panose="02020603050405020304" pitchFamily="18" charset="0"/>
                        </a:rPr>
                        <a:t>OFFLINE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438058832"/>
                  </a:ext>
                </a:extLst>
              </a:tr>
              <a:tr h="399791">
                <a:tc>
                  <a:txBody>
                    <a:bodyPr/>
                    <a:lstStyle/>
                    <a:p>
                      <a:pPr marL="0" marR="0" algn="ctr">
                        <a:lnSpc>
                          <a:spcPct val="115000"/>
                        </a:lnSpc>
                        <a:spcBef>
                          <a:spcPts val="600"/>
                        </a:spcBef>
                        <a:spcAft>
                          <a:spcPts val="600"/>
                        </a:spcAft>
                      </a:pPr>
                      <a:r>
                        <a:rPr lang="en-IN" sz="1400" dirty="0">
                          <a:effectLst/>
                          <a:latin typeface="Times New Roman" panose="02020603050405020304" pitchFamily="18" charset="0"/>
                          <a:cs typeface="Times New Roman" panose="02020603050405020304" pitchFamily="18" charset="0"/>
                        </a:rPr>
                        <a:t>Student name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ctr">
                        <a:lnSpc>
                          <a:spcPct val="115000"/>
                        </a:lnSpc>
                        <a:spcBef>
                          <a:spcPts val="600"/>
                        </a:spcBef>
                        <a:spcAft>
                          <a:spcPts val="600"/>
                        </a:spcAft>
                      </a:pPr>
                      <a:r>
                        <a:rPr lang="en-US" sz="1800" dirty="0">
                          <a:effectLst/>
                          <a:latin typeface="Times New Roman" panose="02020603050405020304" pitchFamily="18" charset="0"/>
                          <a:cs typeface="Times New Roman" panose="02020603050405020304" pitchFamily="18" charset="0"/>
                        </a:rPr>
                        <a:t>Naveen N </a:t>
                      </a:r>
                      <a:r>
                        <a:rPr lang="en-US" sz="1800" dirty="0" err="1">
                          <a:effectLst/>
                          <a:latin typeface="Times New Roman" panose="02020603050405020304" pitchFamily="18" charset="0"/>
                          <a:cs typeface="Times New Roman" panose="02020603050405020304" pitchFamily="18" charset="0"/>
                        </a:rPr>
                        <a:t>Naganuri</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a:txBody>
                    <a:bodyPr/>
                    <a:lstStyle/>
                    <a:p>
                      <a:pPr marL="0" marR="0">
                        <a:lnSpc>
                          <a:spcPct val="115000"/>
                        </a:lnSpc>
                        <a:spcBef>
                          <a:spcPts val="600"/>
                        </a:spcBef>
                        <a:spcAft>
                          <a:spcPts val="600"/>
                        </a:spcAft>
                      </a:pPr>
                      <a:r>
                        <a:rPr lang="en-IN" sz="1800" dirty="0">
                          <a:effectLst/>
                          <a:latin typeface="Times New Roman" panose="02020603050405020304" pitchFamily="18" charset="0"/>
                          <a:cs typeface="Times New Roman" panose="02020603050405020304" pitchFamily="18" charset="0"/>
                        </a:rPr>
                        <a:t>USN: 2JI20EC072</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8083180"/>
                  </a:ext>
                </a:extLst>
              </a:tr>
              <a:tr h="450806">
                <a:tc>
                  <a:txBody>
                    <a:bodyPr/>
                    <a:lstStyle/>
                    <a:p>
                      <a:pPr marL="0" marR="0" algn="ctr">
                        <a:lnSpc>
                          <a:spcPct val="115000"/>
                        </a:lnSpc>
                        <a:spcBef>
                          <a:spcPts val="600"/>
                        </a:spcBef>
                        <a:spcAft>
                          <a:spcPts val="600"/>
                        </a:spcAft>
                      </a:pPr>
                      <a:r>
                        <a:rPr lang="en-IN" sz="1400" dirty="0">
                          <a:effectLst/>
                          <a:latin typeface="Times New Roman" panose="02020603050405020304" pitchFamily="18" charset="0"/>
                          <a:cs typeface="Times New Roman" panose="02020603050405020304" pitchFamily="18" charset="0"/>
                        </a:rPr>
                        <a:t>Semester and Division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3">
                  <a:txBody>
                    <a:bodyPr/>
                    <a:lstStyle/>
                    <a:p>
                      <a:pPr marL="0" marR="0" algn="ctr">
                        <a:lnSpc>
                          <a:spcPct val="115000"/>
                        </a:lnSpc>
                        <a:spcBef>
                          <a:spcPts val="600"/>
                        </a:spcBef>
                        <a:spcAft>
                          <a:spcPts val="600"/>
                        </a:spcAft>
                      </a:pPr>
                      <a:r>
                        <a:rPr lang="en-IN" sz="1800" dirty="0">
                          <a:effectLst/>
                          <a:latin typeface="Times New Roman" panose="02020603050405020304" pitchFamily="18" charset="0"/>
                          <a:cs typeface="Times New Roman" panose="02020603050405020304" pitchFamily="18" charset="0"/>
                        </a:rPr>
                        <a:t>7</a:t>
                      </a:r>
                      <a:r>
                        <a:rPr lang="en-IN" sz="1800" baseline="30000" dirty="0">
                          <a:effectLst/>
                          <a:latin typeface="Times New Roman" panose="02020603050405020304" pitchFamily="18" charset="0"/>
                          <a:cs typeface="Times New Roman" panose="02020603050405020304" pitchFamily="18" charset="0"/>
                        </a:rPr>
                        <a:t>th</a:t>
                      </a:r>
                      <a:r>
                        <a:rPr lang="en-IN" sz="1800" dirty="0">
                          <a:effectLst/>
                          <a:latin typeface="Times New Roman" panose="02020603050405020304" pitchFamily="18" charset="0"/>
                          <a:cs typeface="Times New Roman" panose="02020603050405020304" pitchFamily="18" charset="0"/>
                        </a:rPr>
                        <a:t> Semester C div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69280306"/>
                  </a:ext>
                </a:extLst>
              </a:tr>
              <a:tr h="318600">
                <a:tc>
                  <a:txBody>
                    <a:bodyPr/>
                    <a:lstStyle/>
                    <a:p>
                      <a:pPr marL="0" marR="0" algn="ctr">
                        <a:lnSpc>
                          <a:spcPct val="115000"/>
                        </a:lnSpc>
                        <a:spcBef>
                          <a:spcPts val="600"/>
                        </a:spcBef>
                        <a:spcAft>
                          <a:spcPts val="600"/>
                        </a:spcAft>
                      </a:pPr>
                      <a:r>
                        <a:rPr lang="en-IN" sz="1400" dirty="0">
                          <a:effectLst/>
                          <a:latin typeface="Times New Roman" panose="02020603050405020304" pitchFamily="18" charset="0"/>
                          <a:cs typeface="Times New Roman" panose="02020603050405020304" pitchFamily="18" charset="0"/>
                        </a:rPr>
                        <a:t>Subject Name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ctr">
                        <a:lnSpc>
                          <a:spcPct val="115000"/>
                        </a:lnSpc>
                        <a:spcBef>
                          <a:spcPts val="600"/>
                        </a:spcBef>
                        <a:spcAft>
                          <a:spcPts val="600"/>
                        </a:spcAft>
                      </a:pPr>
                      <a:r>
                        <a:rPr lang="en-IN" sz="1800" dirty="0">
                          <a:effectLst/>
                          <a:latin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a:txBody>
                    <a:bodyPr/>
                    <a:lstStyle/>
                    <a:p>
                      <a:pPr marL="0" marR="0">
                        <a:lnSpc>
                          <a:spcPct val="115000"/>
                        </a:lnSpc>
                        <a:spcBef>
                          <a:spcPts val="600"/>
                        </a:spcBef>
                        <a:spcAft>
                          <a:spcPts val="600"/>
                        </a:spcAft>
                      </a:pPr>
                      <a:r>
                        <a:rPr lang="en-IN" sz="1800" dirty="0">
                          <a:effectLst/>
                          <a:latin typeface="Times New Roman" panose="02020603050405020304" pitchFamily="18" charset="0"/>
                          <a:cs typeface="Times New Roman" panose="02020603050405020304" pitchFamily="18" charset="0"/>
                        </a:rPr>
                        <a:t>Sub Code: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5813055"/>
                  </a:ext>
                </a:extLst>
              </a:tr>
              <a:tr h="657016">
                <a:tc>
                  <a:txBody>
                    <a:bodyPr/>
                    <a:lstStyle/>
                    <a:p>
                      <a:pPr marL="0" marR="0" algn="ctr">
                        <a:lnSpc>
                          <a:spcPct val="115000"/>
                        </a:lnSpc>
                        <a:spcBef>
                          <a:spcPts val="600"/>
                        </a:spcBef>
                        <a:spcAft>
                          <a:spcPts val="600"/>
                        </a:spcAft>
                      </a:pPr>
                      <a:r>
                        <a:rPr lang="en-IN" sz="1400" dirty="0">
                          <a:effectLst/>
                          <a:latin typeface="Times New Roman" panose="02020603050405020304" pitchFamily="18" charset="0"/>
                          <a:cs typeface="Times New Roman" panose="02020603050405020304" pitchFamily="18" charset="0"/>
                        </a:rPr>
                        <a:t>Name of the Internal Guide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3">
                  <a:txBody>
                    <a:bodyPr/>
                    <a:lstStyle/>
                    <a:p>
                      <a:pPr marL="0" marR="0" algn="ctr">
                        <a:lnSpc>
                          <a:spcPct val="115000"/>
                        </a:lnSpc>
                        <a:spcBef>
                          <a:spcPts val="600"/>
                        </a:spcBef>
                        <a:spcAft>
                          <a:spcPts val="600"/>
                        </a:spcAft>
                      </a:pPr>
                      <a:r>
                        <a:rPr lang="en-IN" sz="1800" dirty="0" err="1">
                          <a:effectLst/>
                          <a:latin typeface="Times New Roman" panose="02020603050405020304" pitchFamily="18" charset="0"/>
                          <a:cs typeface="Times New Roman" panose="02020603050405020304" pitchFamily="18" charset="0"/>
                        </a:rPr>
                        <a:t>Dr.</a:t>
                      </a:r>
                      <a:r>
                        <a:rPr lang="en-IN" sz="1800" dirty="0">
                          <a:effectLst/>
                          <a:latin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cs typeface="Times New Roman" panose="02020603050405020304" pitchFamily="18" charset="0"/>
                        </a:rPr>
                        <a:t>Rajashekhargouda</a:t>
                      </a:r>
                      <a:r>
                        <a:rPr lang="en-IN" sz="1800" dirty="0">
                          <a:effectLst/>
                          <a:latin typeface="Times New Roman" panose="02020603050405020304" pitchFamily="18" charset="0"/>
                          <a:cs typeface="Times New Roman" panose="02020603050405020304" pitchFamily="18" charset="0"/>
                        </a:rPr>
                        <a:t> Patil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989985705"/>
                  </a:ext>
                </a:extLst>
              </a:tr>
              <a:tr h="610240">
                <a:tc>
                  <a:txBody>
                    <a:bodyPr/>
                    <a:lstStyle/>
                    <a:p>
                      <a:pPr marL="0" marR="0" algn="ctr">
                        <a:lnSpc>
                          <a:spcPct val="115000"/>
                        </a:lnSpc>
                        <a:spcBef>
                          <a:spcPts val="600"/>
                        </a:spcBef>
                        <a:spcAft>
                          <a:spcPts val="600"/>
                        </a:spcAft>
                      </a:pPr>
                      <a:r>
                        <a:rPr lang="en-IN" sz="1400" dirty="0">
                          <a:effectLst/>
                          <a:latin typeface="Times New Roman" panose="02020603050405020304" pitchFamily="18" charset="0"/>
                          <a:cs typeface="Times New Roman" panose="02020603050405020304" pitchFamily="18" charset="0"/>
                        </a:rPr>
                        <a:t>Name of the External Guide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3">
                  <a:txBody>
                    <a:bodyPr/>
                    <a:lstStyle/>
                    <a:p>
                      <a:pPr marL="0" marR="0" algn="ctr">
                        <a:lnSpc>
                          <a:spcPct val="115000"/>
                        </a:lnSpc>
                        <a:spcBef>
                          <a:spcPts val="600"/>
                        </a:spcBef>
                        <a:spcAft>
                          <a:spcPts val="600"/>
                        </a:spcAft>
                      </a:pPr>
                      <a:r>
                        <a:rPr lang="en-IN" sz="1800" dirty="0" err="1">
                          <a:effectLst/>
                          <a:latin typeface="Times New Roman" panose="02020603050405020304" pitchFamily="18" charset="0"/>
                          <a:cs typeface="Times New Roman" panose="02020603050405020304" pitchFamily="18" charset="0"/>
                        </a:rPr>
                        <a:t>Hemesh</a:t>
                      </a:r>
                      <a:r>
                        <a:rPr lang="en-IN" sz="1800" dirty="0">
                          <a:effectLst/>
                          <a:latin typeface="Times New Roman" panose="02020603050405020304" pitchFamily="18" charset="0"/>
                          <a:cs typeface="Times New Roman" panose="02020603050405020304" pitchFamily="18" charset="0"/>
                        </a:rPr>
                        <a:t> </a:t>
                      </a:r>
                      <a:r>
                        <a:rPr lang="en-IN" sz="1800" dirty="0" err="1">
                          <a:effectLst/>
                          <a:latin typeface="Times New Roman" panose="02020603050405020304" pitchFamily="18" charset="0"/>
                          <a:cs typeface="Times New Roman" panose="02020603050405020304" pitchFamily="18" charset="0"/>
                        </a:rPr>
                        <a:t>Maniraju</a:t>
                      </a:r>
                      <a:r>
                        <a:rPr lang="en-IN" sz="1800" dirty="0">
                          <a:effectLst/>
                          <a:latin typeface="Times New Roman" panose="02020603050405020304" pitchFamily="18" charset="0"/>
                          <a:cs typeface="Times New Roman" panose="02020603050405020304" pitchFamily="18" charset="0"/>
                        </a:rPr>
                        <a:t> Sir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94771111"/>
                  </a:ext>
                </a:extLst>
              </a:tr>
              <a:tr h="318600">
                <a:tc>
                  <a:txBody>
                    <a:bodyPr/>
                    <a:lstStyle/>
                    <a:p>
                      <a:pPr marL="0" marR="0" algn="ctr">
                        <a:lnSpc>
                          <a:spcPct val="115000"/>
                        </a:lnSpc>
                        <a:spcBef>
                          <a:spcPts val="600"/>
                        </a:spcBef>
                        <a:spcAft>
                          <a:spcPts val="600"/>
                        </a:spcAft>
                      </a:pPr>
                      <a:r>
                        <a:rPr lang="en-IN" sz="1400" dirty="0">
                          <a:effectLst/>
                          <a:latin typeface="Times New Roman" panose="02020603050405020304" pitchFamily="18" charset="0"/>
                          <a:cs typeface="Times New Roman" panose="02020603050405020304" pitchFamily="18" charset="0"/>
                        </a:rPr>
                        <a:t>Organization Name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3">
                  <a:txBody>
                    <a:bodyPr/>
                    <a:lstStyle/>
                    <a:p>
                      <a:pPr marL="0" marR="0" algn="ctr">
                        <a:lnSpc>
                          <a:spcPct val="115000"/>
                        </a:lnSpc>
                        <a:spcBef>
                          <a:spcPts val="600"/>
                        </a:spcBef>
                        <a:spcAft>
                          <a:spcPts val="600"/>
                        </a:spcAft>
                      </a:pPr>
                      <a:r>
                        <a:rPr lang="en-IN" sz="1800" dirty="0">
                          <a:effectLst/>
                          <a:latin typeface="Times New Roman" panose="02020603050405020304" pitchFamily="18" charset="0"/>
                          <a:cs typeface="Times New Roman" panose="02020603050405020304" pitchFamily="18" charset="0"/>
                        </a:rPr>
                        <a:t>Cranes Varsity Private </a:t>
                      </a:r>
                      <a:r>
                        <a:rPr lang="en-IN" sz="1800" dirty="0" err="1">
                          <a:effectLst/>
                          <a:latin typeface="Times New Roman" panose="02020603050405020304" pitchFamily="18" charset="0"/>
                          <a:cs typeface="Times New Roman" panose="02020603050405020304" pitchFamily="18" charset="0"/>
                        </a:rPr>
                        <a:t>Limated</a:t>
                      </a:r>
                      <a:r>
                        <a:rPr lang="en-IN" sz="1800" dirty="0">
                          <a:effectLst/>
                          <a:latin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945741796"/>
                  </a:ext>
                </a:extLst>
              </a:tr>
              <a:tr h="597990">
                <a:tc>
                  <a:txBody>
                    <a:bodyPr/>
                    <a:lstStyle/>
                    <a:p>
                      <a:pPr marL="0" marR="0" algn="ctr">
                        <a:lnSpc>
                          <a:spcPct val="115000"/>
                        </a:lnSpc>
                        <a:spcBef>
                          <a:spcPts val="600"/>
                        </a:spcBef>
                        <a:spcAft>
                          <a:spcPts val="600"/>
                        </a:spcAft>
                      </a:pPr>
                      <a:r>
                        <a:rPr lang="en-IN" sz="1400" dirty="0">
                          <a:effectLst/>
                          <a:latin typeface="Times New Roman" panose="02020603050405020304" pitchFamily="18" charset="0"/>
                          <a:cs typeface="Times New Roman" panose="02020603050405020304" pitchFamily="18" charset="0"/>
                        </a:rPr>
                        <a:t>Organization Address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3">
                  <a:txBody>
                    <a:bodyPr/>
                    <a:lstStyle/>
                    <a:p>
                      <a:pPr marL="0" marR="0" algn="ctr">
                        <a:lnSpc>
                          <a:spcPct val="115000"/>
                        </a:lnSpc>
                        <a:spcBef>
                          <a:spcPts val="600"/>
                        </a:spcBef>
                        <a:spcAft>
                          <a:spcPts val="600"/>
                        </a:spcAft>
                      </a:pPr>
                      <a:r>
                        <a:rPr lang="en-US" sz="1800" b="0" kern="1200" dirty="0">
                          <a:solidFill>
                            <a:schemeClr val="dk1"/>
                          </a:solidFill>
                          <a:effectLst/>
                          <a:latin typeface="Times New Roman" panose="02020603050405020304" pitchFamily="18" charset="0"/>
                          <a:cs typeface="Times New Roman" panose="02020603050405020304" pitchFamily="18" charset="0"/>
                        </a:rPr>
                        <a:t># 82, Presidency Building, 3rd &amp; 4th Floor, St Mark's Rd, Bengaluru, Karnataka 560001</a:t>
                      </a:r>
                      <a:r>
                        <a:rPr lang="en-IN" sz="1800" dirty="0">
                          <a:effectLst/>
                          <a:latin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77517650"/>
                  </a:ext>
                </a:extLst>
              </a:tr>
              <a:tr h="318600">
                <a:tc>
                  <a:txBody>
                    <a:bodyPr/>
                    <a:lstStyle/>
                    <a:p>
                      <a:pPr marL="0" marR="0" algn="ctr">
                        <a:lnSpc>
                          <a:spcPct val="115000"/>
                        </a:lnSpc>
                        <a:spcBef>
                          <a:spcPts val="600"/>
                        </a:spcBef>
                        <a:spcAft>
                          <a:spcPts val="600"/>
                        </a:spcAft>
                      </a:pPr>
                      <a:r>
                        <a:rPr lang="en-IN" sz="1400" dirty="0">
                          <a:effectLst/>
                          <a:latin typeface="Times New Roman" panose="02020603050405020304" pitchFamily="18" charset="0"/>
                          <a:cs typeface="Times New Roman" panose="02020603050405020304" pitchFamily="18" charset="0"/>
                        </a:rPr>
                        <a:t>Domain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3">
                  <a:txBody>
                    <a:bodyPr/>
                    <a:lstStyle/>
                    <a:p>
                      <a:pPr marL="0" marR="0" algn="ctr">
                        <a:lnSpc>
                          <a:spcPct val="115000"/>
                        </a:lnSpc>
                        <a:spcBef>
                          <a:spcPts val="600"/>
                        </a:spcBef>
                        <a:spcAft>
                          <a:spcPts val="600"/>
                        </a:spcAft>
                      </a:pPr>
                      <a:r>
                        <a:rPr lang="en-IN" sz="1800" dirty="0">
                          <a:effectLst/>
                          <a:latin typeface="Times New Roman" panose="02020603050405020304" pitchFamily="18" charset="0"/>
                          <a:cs typeface="Times New Roman" panose="02020603050405020304" pitchFamily="18" charset="0"/>
                        </a:rPr>
                        <a:t>Data Science with AIML</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16817709"/>
                  </a:ext>
                </a:extLst>
              </a:tr>
              <a:tr h="902252">
                <a:tc>
                  <a:txBody>
                    <a:bodyPr/>
                    <a:lstStyle/>
                    <a:p>
                      <a:pPr marL="0" marR="0" algn="ctr">
                        <a:lnSpc>
                          <a:spcPct val="115000"/>
                        </a:lnSpc>
                        <a:spcBef>
                          <a:spcPts val="600"/>
                        </a:spcBef>
                        <a:spcAft>
                          <a:spcPts val="600"/>
                        </a:spcAft>
                      </a:pPr>
                      <a:r>
                        <a:rPr lang="en-IN" sz="1400" dirty="0">
                          <a:effectLst/>
                          <a:latin typeface="Times New Roman" panose="02020603050405020304" pitchFamily="18" charset="0"/>
                          <a:cs typeface="Times New Roman" panose="02020603050405020304" pitchFamily="18" charset="0"/>
                        </a:rPr>
                        <a:t>External Guide</a:t>
                      </a:r>
                    </a:p>
                    <a:p>
                      <a:pPr marL="0" marR="0" algn="ctr">
                        <a:lnSpc>
                          <a:spcPct val="115000"/>
                        </a:lnSpc>
                        <a:spcBef>
                          <a:spcPts val="600"/>
                        </a:spcBef>
                        <a:spcAft>
                          <a:spcPts val="600"/>
                        </a:spcAft>
                      </a:pPr>
                      <a:r>
                        <a:rPr lang="en-IN" sz="1400" dirty="0">
                          <a:effectLst/>
                          <a:latin typeface="Times New Roman" panose="02020603050405020304" pitchFamily="18" charset="0"/>
                          <a:cs typeface="Times New Roman" panose="02020603050405020304" pitchFamily="18" charset="0"/>
                        </a:rPr>
                        <a:t>Mobile No</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600"/>
                        </a:spcBef>
                        <a:spcAft>
                          <a:spcPts val="600"/>
                        </a:spcAft>
                      </a:pPr>
                      <a:r>
                        <a:rPr lang="en-IN" sz="1800" dirty="0">
                          <a:effectLst/>
                          <a:latin typeface="Times New Roman" panose="02020603050405020304" pitchFamily="18" charset="0"/>
                          <a:cs typeface="Times New Roman" panose="02020603050405020304" pitchFamily="18" charset="0"/>
                        </a:rPr>
                        <a:t> 9513386949</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15000"/>
                        </a:lnSpc>
                        <a:spcBef>
                          <a:spcPts val="600"/>
                        </a:spcBef>
                        <a:spcAft>
                          <a:spcPts val="600"/>
                        </a:spcAft>
                      </a:pPr>
                      <a:r>
                        <a:rPr lang="en-IN" sz="1800" dirty="0">
                          <a:effectLst/>
                          <a:latin typeface="Times New Roman" panose="02020603050405020304" pitchFamily="18" charset="0"/>
                          <a:cs typeface="Times New Roman" panose="02020603050405020304" pitchFamily="18" charset="0"/>
                        </a:rPr>
                        <a:t>Email ID: hemesh.muniraju@gmail.com</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extLst>
                  <a:ext uri="{0D108BD9-81ED-4DB2-BD59-A6C34878D82A}">
                    <a16:rowId xmlns:a16="http://schemas.microsoft.com/office/drawing/2014/main" val="3012700778"/>
                  </a:ext>
                </a:extLst>
              </a:tr>
            </a:tbl>
          </a:graphicData>
        </a:graphic>
      </p:graphicFrame>
      <p:sp>
        <p:nvSpPr>
          <p:cNvPr id="5" name="Rectangle 2">
            <a:extLst>
              <a:ext uri="{FF2B5EF4-FFF2-40B4-BE49-F238E27FC236}">
                <a16:creationId xmlns:a16="http://schemas.microsoft.com/office/drawing/2014/main" id="{A078D00D-75B1-718D-B2F9-EF5EB4C4D75F}"/>
              </a:ext>
            </a:extLst>
          </p:cNvPr>
          <p:cNvSpPr>
            <a:spLocks noChangeArrowheads="1"/>
          </p:cNvSpPr>
          <p:nvPr/>
        </p:nvSpPr>
        <p:spPr bwMode="auto">
          <a:xfrm>
            <a:off x="1259632" y="234888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193759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60F4A-C419-4B1B-9DC5-BB981143A35A}"/>
              </a:ext>
            </a:extLst>
          </p:cNvPr>
          <p:cNvSpPr>
            <a:spLocks noGrp="1"/>
          </p:cNvSpPr>
          <p:nvPr>
            <p:ph type="title"/>
          </p:nvPr>
        </p:nvSpPr>
        <p:spPr/>
        <p:txBody>
          <a:bodyPr>
            <a:normAutofit/>
          </a:bodyPr>
          <a:lstStyle/>
          <a:p>
            <a:r>
              <a:rPr lang="en-US" sz="2800" dirty="0">
                <a:latin typeface="Algerian" panose="04020705040A02060702" pitchFamily="82" charset="0"/>
              </a:rPr>
              <a:t>WORK PERFORMED</a:t>
            </a:r>
            <a:endParaRPr lang="en-IN" sz="2800" dirty="0">
              <a:latin typeface="Algerian" panose="04020705040A02060702" pitchFamily="82" charset="0"/>
            </a:endParaRPr>
          </a:p>
        </p:txBody>
      </p:sp>
      <p:sp>
        <p:nvSpPr>
          <p:cNvPr id="3" name="Content Placeholder 2">
            <a:extLst>
              <a:ext uri="{FF2B5EF4-FFF2-40B4-BE49-F238E27FC236}">
                <a16:creationId xmlns:a16="http://schemas.microsoft.com/office/drawing/2014/main" id="{E4AB9020-C8B6-4F5C-A20B-809B789699AB}"/>
              </a:ext>
            </a:extLst>
          </p:cNvPr>
          <p:cNvSpPr>
            <a:spLocks noGrp="1"/>
          </p:cNvSpPr>
          <p:nvPr>
            <p:ph idx="1"/>
          </p:nvPr>
        </p:nvSpPr>
        <p:spPr/>
        <p:txBody>
          <a:bodyPr>
            <a:normAutofit fontScale="85000" lnSpcReduction="10000"/>
          </a:bodyPr>
          <a:lstStyle/>
          <a:p>
            <a:r>
              <a:rPr lang="en-US" sz="2400" dirty="0">
                <a:latin typeface="Times New Roman" panose="02020603050405020304" pitchFamily="18" charset="0"/>
                <a:cs typeface="Times New Roman" panose="02020603050405020304" pitchFamily="18" charset="0"/>
              </a:rPr>
              <a:t>Pandas: The library helps to load the data frame in a 2D array format and has multiple functions to perform analysis tasks in one go.</a:t>
            </a:r>
          </a:p>
          <a:p>
            <a:r>
              <a:rPr lang="en-US" sz="2400" dirty="0" err="1">
                <a:latin typeface="Times New Roman" panose="02020603050405020304" pitchFamily="18" charset="0"/>
                <a:cs typeface="Times New Roman" panose="02020603050405020304" pitchFamily="18" charset="0"/>
              </a:rPr>
              <a:t>Numpy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Numpy</a:t>
            </a:r>
            <a:r>
              <a:rPr lang="en-US" sz="2400" dirty="0">
                <a:latin typeface="Times New Roman" panose="02020603050405020304" pitchFamily="18" charset="0"/>
                <a:cs typeface="Times New Roman" panose="02020603050405020304" pitchFamily="18" charset="0"/>
              </a:rPr>
              <a:t> arrays are very fast and can perform large computations in a very short time.</a:t>
            </a:r>
          </a:p>
          <a:p>
            <a:r>
              <a:rPr lang="en-US" sz="2400" dirty="0">
                <a:latin typeface="Times New Roman" panose="02020603050405020304" pitchFamily="18" charset="0"/>
                <a:cs typeface="Times New Roman" panose="02020603050405020304" pitchFamily="18" charset="0"/>
              </a:rPr>
              <a:t>Matplotlib: This library file is used to draw visualizations</a:t>
            </a:r>
          </a:p>
          <a:p>
            <a:r>
              <a:rPr lang="en-US" sz="2400" dirty="0" err="1">
                <a:latin typeface="Times New Roman" panose="02020603050405020304" pitchFamily="18" charset="0"/>
                <a:cs typeface="Times New Roman" panose="02020603050405020304" pitchFamily="18" charset="0"/>
              </a:rPr>
              <a:t>Tensorflow</a:t>
            </a:r>
            <a:r>
              <a:rPr lang="en-US" sz="2400" dirty="0">
                <a:latin typeface="Times New Roman" panose="02020603050405020304" pitchFamily="18" charset="0"/>
                <a:cs typeface="Times New Roman" panose="02020603050405020304" pitchFamily="18" charset="0"/>
              </a:rPr>
              <a:t>: This is an open source library that is used for Machine Learning and AI and provides a range of functions to achieve complex functionalities with single lines of code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6402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65390-E911-4149-B941-FD878289C3FB}"/>
              </a:ext>
            </a:extLst>
          </p:cNvPr>
          <p:cNvSpPr>
            <a:spLocks noGrp="1"/>
          </p:cNvSpPr>
          <p:nvPr>
            <p:ph type="title"/>
          </p:nvPr>
        </p:nvSpPr>
        <p:spPr/>
        <p:txBody>
          <a:bodyPr>
            <a:normAutofit/>
          </a:bodyPr>
          <a:lstStyle/>
          <a:p>
            <a:r>
              <a:rPr lang="en-US" sz="2800" dirty="0">
                <a:latin typeface="Algerian" panose="04020705040A02060702" pitchFamily="82" charset="0"/>
              </a:rPr>
              <a:t>PROJECT PERFORMED</a:t>
            </a:r>
            <a:endParaRPr lang="en-IN" sz="2800" dirty="0">
              <a:latin typeface="Algerian" panose="04020705040A02060702" pitchFamily="82" charset="0"/>
            </a:endParaRPr>
          </a:p>
        </p:txBody>
      </p:sp>
      <p:sp>
        <p:nvSpPr>
          <p:cNvPr id="3" name="Content Placeholder 2">
            <a:extLst>
              <a:ext uri="{FF2B5EF4-FFF2-40B4-BE49-F238E27FC236}">
                <a16:creationId xmlns:a16="http://schemas.microsoft.com/office/drawing/2014/main" id="{C62C089D-68FF-449D-9173-9917E0B7ADC5}"/>
              </a:ext>
            </a:extLst>
          </p:cNvPr>
          <p:cNvSpPr>
            <a:spLocks noGrp="1"/>
          </p:cNvSpPr>
          <p:nvPr>
            <p:ph idx="1"/>
          </p:nvPr>
        </p:nvSpPr>
        <p:spPr/>
        <p:txBody>
          <a:bodyPr>
            <a:normAutofit fontScale="85000" lnSpcReduction="20000"/>
          </a:bodyPr>
          <a:lstStyle/>
          <a:p>
            <a:r>
              <a:rPr lang="en-US" sz="2000" dirty="0">
                <a:latin typeface="Times New Roman" panose="02020603050405020304" pitchFamily="18" charset="0"/>
                <a:cs typeface="Times New Roman" panose="02020603050405020304" pitchFamily="18" charset="0"/>
              </a:rPr>
              <a:t>In this project we will learn how can we build a fuel efficiency predicting model by using TensorFlow API(Application programming interface). The dataset we will be using contain features like the distance engine has traveled, the number of cylinders in the car, and other relevant feature. </a:t>
            </a:r>
          </a:p>
          <a:p>
            <a:r>
              <a:rPr lang="en-US" sz="2000" dirty="0">
                <a:latin typeface="Times New Roman" panose="02020603050405020304" pitchFamily="18" charset="0"/>
                <a:cs typeface="Times New Roman" panose="02020603050405020304" pitchFamily="18" charset="0"/>
              </a:rPr>
              <a:t>Predicting fuel efficiency is crucial for optimizing vehicle performance and reducing carbon emissions, and this can easily be predicted using </a:t>
            </a:r>
            <a:r>
              <a:rPr lang="en-US" sz="2000" dirty="0" err="1">
                <a:latin typeface="Times New Roman" panose="02020603050405020304" pitchFamily="18" charset="0"/>
                <a:cs typeface="Times New Roman" panose="02020603050405020304" pitchFamily="18" charset="0"/>
              </a:rPr>
              <a:t>tensorflow</a:t>
            </a:r>
            <a:r>
              <a:rPr lang="en-US" sz="2000" dirty="0">
                <a:latin typeface="Times New Roman" panose="02020603050405020304" pitchFamily="18" charset="0"/>
                <a:cs typeface="Times New Roman" panose="02020603050405020304" pitchFamily="18" charset="0"/>
              </a:rPr>
              <a:t>, a library of python.</a:t>
            </a:r>
          </a:p>
          <a:p>
            <a:r>
              <a:rPr lang="en-US" sz="2000" dirty="0">
                <a:latin typeface="Times New Roman" panose="02020603050405020304" pitchFamily="18" charset="0"/>
                <a:cs typeface="Times New Roman" panose="02020603050405020304" pitchFamily="18" charset="0"/>
              </a:rPr>
              <a:t>We should specify the column names and handle any missing values, separate the dataset into features and labels, separate the dataset into two parts features (Input variables) and labels (Output variable).</a:t>
            </a:r>
          </a:p>
          <a:p>
            <a:r>
              <a:rPr lang="en-US" sz="2000" dirty="0">
                <a:latin typeface="Times New Roman" panose="02020603050405020304" pitchFamily="18" charset="0"/>
                <a:cs typeface="Times New Roman" panose="02020603050405020304" pitchFamily="18" charset="0"/>
              </a:rPr>
              <a:t>Import the necessary libraries like </a:t>
            </a:r>
            <a:r>
              <a:rPr lang="en-US" sz="2000" dirty="0" err="1">
                <a:latin typeface="Times New Roman" panose="02020603050405020304" pitchFamily="18" charset="0"/>
                <a:cs typeface="Times New Roman" panose="02020603050405020304" pitchFamily="18" charset="0"/>
              </a:rPr>
              <a:t>numpy</a:t>
            </a:r>
            <a:r>
              <a:rPr lang="en-US" sz="2000" dirty="0">
                <a:latin typeface="Times New Roman" panose="02020603050405020304" pitchFamily="18" charset="0"/>
                <a:cs typeface="Times New Roman" panose="02020603050405020304" pitchFamily="18" charset="0"/>
              </a:rPr>
              <a:t>, pandas, </a:t>
            </a:r>
            <a:r>
              <a:rPr lang="en-US" sz="2000" dirty="0" err="1">
                <a:latin typeface="Times New Roman" panose="02020603050405020304" pitchFamily="18" charset="0"/>
                <a:cs typeface="Times New Roman" panose="02020603050405020304" pitchFamily="18" charset="0"/>
              </a:rPr>
              <a:t>tensorflow</a:t>
            </a:r>
            <a:r>
              <a:rPr lang="en-US" sz="2000" dirty="0">
                <a:latin typeface="Times New Roman" panose="02020603050405020304" pitchFamily="18" charset="0"/>
                <a:cs typeface="Times New Roman" panose="02020603050405020304" pitchFamily="18" charset="0"/>
              </a:rPr>
              <a:t> and matplotlib</a:t>
            </a:r>
          </a:p>
        </p:txBody>
      </p:sp>
    </p:spTree>
    <p:extLst>
      <p:ext uri="{BB962C8B-B14F-4D97-AF65-F5344CB8AC3E}">
        <p14:creationId xmlns:p14="http://schemas.microsoft.com/office/powerpoint/2010/main" val="49785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A745E-33BE-4664-B6EA-C280D8FD84DF}"/>
              </a:ext>
            </a:extLst>
          </p:cNvPr>
          <p:cNvSpPr>
            <a:spLocks noGrp="1"/>
          </p:cNvSpPr>
          <p:nvPr>
            <p:ph type="title"/>
          </p:nvPr>
        </p:nvSpPr>
        <p:spPr/>
        <p:txBody>
          <a:bodyPr>
            <a:normAutofit/>
          </a:bodyPr>
          <a:lstStyle/>
          <a:p>
            <a:r>
              <a:rPr lang="en-US" sz="2800" dirty="0">
                <a:latin typeface="Algerian" panose="04020705040A02060702" pitchFamily="82" charset="0"/>
              </a:rPr>
              <a:t>PROJECT PERFORMED</a:t>
            </a:r>
            <a:endParaRPr lang="en-IN" sz="2800" dirty="0">
              <a:latin typeface="Algerian" panose="04020705040A02060702" pitchFamily="82" charset="0"/>
            </a:endParaRPr>
          </a:p>
        </p:txBody>
      </p:sp>
      <p:sp>
        <p:nvSpPr>
          <p:cNvPr id="3" name="Content Placeholder 2">
            <a:extLst>
              <a:ext uri="{FF2B5EF4-FFF2-40B4-BE49-F238E27FC236}">
                <a16:creationId xmlns:a16="http://schemas.microsoft.com/office/drawing/2014/main" id="{EE034F8A-BA97-4E55-88B9-04E1EB15345E}"/>
              </a:ext>
            </a:extLst>
          </p:cNvPr>
          <p:cNvSpPr>
            <a:spLocks noGrp="1"/>
          </p:cNvSpPr>
          <p:nvPr>
            <p:ph idx="1"/>
          </p:nvPr>
        </p:nvSpPr>
        <p:spPr/>
        <p:txBody>
          <a:bodyPr>
            <a:normAutofit fontScale="85000" lnSpcReduction="10000"/>
          </a:bodyPr>
          <a:lstStyle/>
          <a:p>
            <a:r>
              <a:rPr lang="en-US" sz="1800" dirty="0">
                <a:latin typeface="Times New Roman" panose="02020603050405020304" pitchFamily="18" charset="0"/>
                <a:cs typeface="Times New Roman" panose="02020603050405020304" pitchFamily="18" charset="0"/>
              </a:rPr>
              <a:t>import </a:t>
            </a:r>
            <a:r>
              <a:rPr lang="en-US" sz="1800" dirty="0" err="1">
                <a:latin typeface="Times New Roman" panose="02020603050405020304" pitchFamily="18" charset="0"/>
                <a:cs typeface="Times New Roman" panose="02020603050405020304" pitchFamily="18" charset="0"/>
              </a:rPr>
              <a:t>numpy</a:t>
            </a:r>
            <a:r>
              <a:rPr lang="en-US" sz="1800" dirty="0">
                <a:latin typeface="Times New Roman" panose="02020603050405020304" pitchFamily="18" charset="0"/>
                <a:cs typeface="Times New Roman" panose="02020603050405020304" pitchFamily="18" charset="0"/>
              </a:rPr>
              <a:t> as np: This line imports </a:t>
            </a:r>
            <a:r>
              <a:rPr lang="en-US" sz="1800" dirty="0" err="1">
                <a:latin typeface="Times New Roman" panose="02020603050405020304" pitchFamily="18" charset="0"/>
                <a:cs typeface="Times New Roman" panose="02020603050405020304" pitchFamily="18" charset="0"/>
              </a:rPr>
              <a:t>Numpy</a:t>
            </a:r>
            <a:r>
              <a:rPr lang="en-US" sz="1800" dirty="0">
                <a:latin typeface="Times New Roman" panose="02020603050405020304" pitchFamily="18" charset="0"/>
                <a:cs typeface="Times New Roman" panose="02020603050405020304" pitchFamily="18" charset="0"/>
              </a:rPr>
              <a:t> library and gives it the alias “np”. </a:t>
            </a:r>
            <a:r>
              <a:rPr lang="en-US" sz="1800" dirty="0" err="1">
                <a:latin typeface="Times New Roman" panose="02020603050405020304" pitchFamily="18" charset="0"/>
                <a:cs typeface="Times New Roman" panose="02020603050405020304" pitchFamily="18" charset="0"/>
              </a:rPr>
              <a:t>Numpy</a:t>
            </a:r>
            <a:r>
              <a:rPr lang="en-US" sz="1800" dirty="0">
                <a:latin typeface="Times New Roman" panose="02020603050405020304" pitchFamily="18" charset="0"/>
                <a:cs typeface="Times New Roman" panose="02020603050405020304" pitchFamily="18" charset="0"/>
              </a:rPr>
              <a:t> is commonly used for numerical operations and working with arrays in python.</a:t>
            </a:r>
          </a:p>
          <a:p>
            <a:r>
              <a:rPr lang="en-US" sz="1800" dirty="0">
                <a:latin typeface="Times New Roman" panose="02020603050405020304" pitchFamily="18" charset="0"/>
                <a:cs typeface="Times New Roman" panose="02020603050405020304" pitchFamily="18" charset="0"/>
              </a:rPr>
              <a:t>import pandas as pd: This line imports the pandas library and gives it alias “pd”. Pandas is used for data manipulation and analysis.</a:t>
            </a:r>
          </a:p>
          <a:p>
            <a:r>
              <a:rPr lang="en-US" sz="1800" dirty="0">
                <a:latin typeface="Times New Roman" panose="02020603050405020304" pitchFamily="18" charset="0"/>
                <a:cs typeface="Times New Roman" panose="02020603050405020304" pitchFamily="18" charset="0"/>
              </a:rPr>
              <a:t>import </a:t>
            </a:r>
            <a:r>
              <a:rPr lang="en-US" sz="1800" dirty="0" err="1">
                <a:latin typeface="Times New Roman" panose="02020603050405020304" pitchFamily="18" charset="0"/>
                <a:cs typeface="Times New Roman" panose="02020603050405020304" pitchFamily="18" charset="0"/>
              </a:rPr>
              <a:t>matplotlib.pyplot</a:t>
            </a:r>
            <a:r>
              <a:rPr lang="en-US" sz="1800" dirty="0">
                <a:latin typeface="Times New Roman" panose="02020603050405020304" pitchFamily="18" charset="0"/>
                <a:cs typeface="Times New Roman" panose="02020603050405020304" pitchFamily="18" charset="0"/>
              </a:rPr>
              <a:t> as </a:t>
            </a:r>
            <a:r>
              <a:rPr lang="en-US" sz="1800" dirty="0" err="1">
                <a:latin typeface="Times New Roman" panose="02020603050405020304" pitchFamily="18" charset="0"/>
                <a:cs typeface="Times New Roman" panose="02020603050405020304" pitchFamily="18" charset="0"/>
              </a:rPr>
              <a:t>plt</a:t>
            </a:r>
            <a:r>
              <a:rPr lang="en-US" sz="1800" dirty="0">
                <a:latin typeface="Times New Roman" panose="02020603050405020304" pitchFamily="18" charset="0"/>
                <a:cs typeface="Times New Roman" panose="02020603050405020304" pitchFamily="18" charset="0"/>
              </a:rPr>
              <a:t>: This line imports the matplotlib library and gives it the alias “</a:t>
            </a:r>
            <a:r>
              <a:rPr lang="en-US" sz="1800" dirty="0" err="1">
                <a:latin typeface="Times New Roman" panose="02020603050405020304" pitchFamily="18" charset="0"/>
                <a:cs typeface="Times New Roman" panose="02020603050405020304" pitchFamily="18" charset="0"/>
              </a:rPr>
              <a:t>plt</a:t>
            </a:r>
            <a:r>
              <a:rPr lang="en-US" sz="1800" dirty="0">
                <a:latin typeface="Times New Roman" panose="02020603050405020304" pitchFamily="18" charset="0"/>
                <a:cs typeface="Times New Roman" panose="02020603050405020304" pitchFamily="18" charset="0"/>
              </a:rPr>
              <a:t>”. Used for creating various types of plots and visualizations.</a:t>
            </a:r>
          </a:p>
          <a:p>
            <a:r>
              <a:rPr lang="en-US" sz="1800" dirty="0">
                <a:latin typeface="Times New Roman" panose="02020603050405020304" pitchFamily="18" charset="0"/>
                <a:cs typeface="Times New Roman" panose="02020603050405020304" pitchFamily="18" charset="0"/>
              </a:rPr>
              <a:t>import seaborn as sb: Seaborn is a data visualization library build on top of matplotlib, providing a </a:t>
            </a:r>
            <a:r>
              <a:rPr lang="en-US" sz="1800" dirty="0" err="1">
                <a:latin typeface="Times New Roman" panose="02020603050405020304" pitchFamily="18" charset="0"/>
                <a:cs typeface="Times New Roman" panose="02020603050405020304" pitchFamily="18" charset="0"/>
              </a:rPr>
              <a:t>highlevel</a:t>
            </a:r>
            <a:r>
              <a:rPr lang="en-US" sz="1800" dirty="0">
                <a:latin typeface="Times New Roman" panose="02020603050405020304" pitchFamily="18" charset="0"/>
                <a:cs typeface="Times New Roman" panose="02020603050405020304" pitchFamily="18" charset="0"/>
              </a:rPr>
              <a:t> interface for creating attractive and informative statistical graphics.</a:t>
            </a:r>
          </a:p>
          <a:p>
            <a:r>
              <a:rPr lang="en-US" sz="1800" dirty="0">
                <a:latin typeface="Times New Roman" panose="02020603050405020304" pitchFamily="18" charset="0"/>
                <a:cs typeface="Times New Roman" panose="02020603050405020304" pitchFamily="18" charset="0"/>
              </a:rPr>
              <a:t>import </a:t>
            </a:r>
            <a:r>
              <a:rPr lang="en-US" sz="1800" dirty="0" err="1">
                <a:latin typeface="Times New Roman" panose="02020603050405020304" pitchFamily="18" charset="0"/>
                <a:cs typeface="Times New Roman" panose="02020603050405020304" pitchFamily="18" charset="0"/>
              </a:rPr>
              <a:t>tensorflow</a:t>
            </a:r>
            <a:r>
              <a:rPr lang="en-US" sz="1800" dirty="0">
                <a:latin typeface="Times New Roman" panose="02020603050405020304" pitchFamily="18" charset="0"/>
                <a:cs typeface="Times New Roman" panose="02020603050405020304" pitchFamily="18" charset="0"/>
              </a:rPr>
              <a:t> as </a:t>
            </a:r>
            <a:r>
              <a:rPr lang="en-US" sz="1800" dirty="0" err="1">
                <a:latin typeface="Times New Roman" panose="02020603050405020304" pitchFamily="18" charset="0"/>
                <a:cs typeface="Times New Roman" panose="02020603050405020304" pitchFamily="18" charset="0"/>
              </a:rPr>
              <a:t>tf</a:t>
            </a:r>
            <a:r>
              <a:rPr lang="en-US" sz="1800" dirty="0">
                <a:latin typeface="Times New Roman" panose="02020603050405020304" pitchFamily="18" charset="0"/>
                <a:cs typeface="Times New Roman" panose="02020603050405020304" pitchFamily="18" charset="0"/>
              </a:rPr>
              <a:t>: This line imports the </a:t>
            </a:r>
            <a:r>
              <a:rPr lang="en-US" sz="1800" dirty="0" err="1">
                <a:latin typeface="Times New Roman" panose="02020603050405020304" pitchFamily="18" charset="0"/>
                <a:cs typeface="Times New Roman" panose="02020603050405020304" pitchFamily="18" charset="0"/>
              </a:rPr>
              <a:t>tensorflow</a:t>
            </a:r>
            <a:r>
              <a:rPr lang="en-US" sz="1800" dirty="0">
                <a:latin typeface="Times New Roman" panose="02020603050405020304" pitchFamily="18" charset="0"/>
                <a:cs typeface="Times New Roman" panose="02020603050405020304" pitchFamily="18" charset="0"/>
              </a:rPr>
              <a:t> library, a popular deep learning framework for building and training machine learning models.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1521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BAF60-B1F0-42B3-B132-1E27A96F7F5E}"/>
              </a:ext>
            </a:extLst>
          </p:cNvPr>
          <p:cNvSpPr>
            <a:spLocks noGrp="1"/>
          </p:cNvSpPr>
          <p:nvPr>
            <p:ph type="title"/>
          </p:nvPr>
        </p:nvSpPr>
        <p:spPr/>
        <p:txBody>
          <a:bodyPr>
            <a:normAutofit/>
          </a:bodyPr>
          <a:lstStyle/>
          <a:p>
            <a:r>
              <a:rPr lang="en-US" sz="2800" dirty="0">
                <a:latin typeface="Algerian" panose="04020705040A02060702" pitchFamily="82" charset="0"/>
              </a:rPr>
              <a:t>PROJECT PERFORMED</a:t>
            </a:r>
            <a:endParaRPr lang="en-IN" sz="2800" dirty="0">
              <a:latin typeface="Algerian" panose="04020705040A02060702" pitchFamily="82" charset="0"/>
            </a:endParaRPr>
          </a:p>
        </p:txBody>
      </p:sp>
      <p:sp>
        <p:nvSpPr>
          <p:cNvPr id="3" name="Content Placeholder 2">
            <a:extLst>
              <a:ext uri="{FF2B5EF4-FFF2-40B4-BE49-F238E27FC236}">
                <a16:creationId xmlns:a16="http://schemas.microsoft.com/office/drawing/2014/main" id="{00806CE4-E600-4F2D-99A8-72ABEBEE7854}"/>
              </a:ext>
            </a:extLst>
          </p:cNvPr>
          <p:cNvSpPr>
            <a:spLocks noGrp="1"/>
          </p:cNvSpPr>
          <p:nvPr>
            <p:ph idx="1"/>
          </p:nvPr>
        </p:nvSpPr>
        <p:spPr/>
        <p:txBody>
          <a:bodyPr>
            <a:normAutofit fontScale="85000" lnSpcReduction="20000"/>
          </a:bodyPr>
          <a:lstStyle/>
          <a:p>
            <a:r>
              <a:rPr lang="en-US" sz="1800" dirty="0">
                <a:latin typeface="Times New Roman" panose="02020603050405020304" pitchFamily="18" charset="0"/>
                <a:cs typeface="Times New Roman" panose="02020603050405020304" pitchFamily="18" charset="0"/>
              </a:rPr>
              <a:t>Data collection: </a:t>
            </a:r>
            <a:r>
              <a:rPr lang="en-US" sz="1800" dirty="0" err="1">
                <a:latin typeface="Times New Roman" panose="02020603050405020304" pitchFamily="18" charset="0"/>
                <a:cs typeface="Times New Roman" panose="02020603050405020304" pitchFamily="18" charset="0"/>
              </a:rPr>
              <a:t>Obtaian</a:t>
            </a:r>
            <a:r>
              <a:rPr lang="en-US" sz="1800" dirty="0">
                <a:latin typeface="Times New Roman" panose="02020603050405020304" pitchFamily="18" charset="0"/>
                <a:cs typeface="Times New Roman" panose="02020603050405020304" pitchFamily="18" charset="0"/>
              </a:rPr>
              <a:t> a dataset containing information about the different car models, including variables like fuel efficiency, engine size, weight, transmission type, </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Data processing: Check for missing values and </a:t>
            </a:r>
            <a:r>
              <a:rPr lang="en-US" sz="1800" dirty="0" err="1">
                <a:latin typeface="Times New Roman" panose="02020603050405020304" pitchFamily="18" charset="0"/>
                <a:cs typeface="Times New Roman" panose="02020603050405020304" pitchFamily="18" charset="0"/>
              </a:rPr>
              <a:t>handel</a:t>
            </a:r>
            <a:r>
              <a:rPr lang="en-US" sz="1800" dirty="0">
                <a:latin typeface="Times New Roman" panose="02020603050405020304" pitchFamily="18" charset="0"/>
                <a:cs typeface="Times New Roman" panose="02020603050405020304" pitchFamily="18" charset="0"/>
              </a:rPr>
              <a:t> them, clean and format data for consistency </a:t>
            </a:r>
          </a:p>
          <a:p>
            <a:r>
              <a:rPr lang="en-US" sz="1800" dirty="0">
                <a:latin typeface="Times New Roman" panose="02020603050405020304" pitchFamily="18" charset="0"/>
                <a:cs typeface="Times New Roman" panose="02020603050405020304" pitchFamily="18" charset="0"/>
              </a:rPr>
              <a:t>Exploratory data analysis: Explore relationships between fuel economy and other variables. For example, analyzing how fuel economy varies with engine size, weight, or transmission type.</a:t>
            </a:r>
          </a:p>
          <a:p>
            <a:r>
              <a:rPr lang="en-US" sz="1800" dirty="0">
                <a:latin typeface="Times New Roman" panose="02020603050405020304" pitchFamily="18" charset="0"/>
                <a:cs typeface="Times New Roman" panose="02020603050405020304" pitchFamily="18" charset="0"/>
              </a:rPr>
              <a:t>Data visualization: Create informative plots and graphs to visualize the relationships and trends. This can include scatter plots, regression lines, and residual plots</a:t>
            </a:r>
          </a:p>
          <a:p>
            <a:r>
              <a:rPr lang="en-US" sz="1800" dirty="0">
                <a:latin typeface="Times New Roman" panose="02020603050405020304" pitchFamily="18" charset="0"/>
                <a:cs typeface="Times New Roman" panose="02020603050405020304" pitchFamily="18" charset="0"/>
              </a:rPr>
              <a:t>Model evaluation: Access the quality of the regression models using metrics</a:t>
            </a:r>
          </a:p>
          <a:p>
            <a:r>
              <a:rPr lang="en-US" sz="1800" dirty="0">
                <a:latin typeface="Times New Roman" panose="02020603050405020304" pitchFamily="18" charset="0"/>
                <a:cs typeface="Times New Roman" panose="02020603050405020304" pitchFamily="18" charset="0"/>
              </a:rPr>
              <a:t>Visualization of Results: Create final data visualizations and plots to present your findings in a clear and accessible.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0861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78536-39E4-4BDE-AEE7-9F00D5B44873}"/>
              </a:ext>
            </a:extLst>
          </p:cNvPr>
          <p:cNvSpPr>
            <a:spLocks noGrp="1"/>
          </p:cNvSpPr>
          <p:nvPr>
            <p:ph type="title"/>
          </p:nvPr>
        </p:nvSpPr>
        <p:spPr/>
        <p:txBody>
          <a:bodyPr>
            <a:normAutofit/>
          </a:bodyPr>
          <a:lstStyle/>
          <a:p>
            <a:r>
              <a:rPr lang="en-US" sz="2800" dirty="0">
                <a:latin typeface="Algerian" panose="04020705040A02060702" pitchFamily="82" charset="0"/>
              </a:rPr>
              <a:t>PROJECT PERFORMED</a:t>
            </a:r>
            <a:endParaRPr lang="en-IN" sz="2800" dirty="0">
              <a:latin typeface="Algerian" panose="04020705040A02060702" pitchFamily="82" charset="0"/>
            </a:endParaRPr>
          </a:p>
        </p:txBody>
      </p:sp>
      <p:sp>
        <p:nvSpPr>
          <p:cNvPr id="6" name="Content Placeholder 5">
            <a:extLst>
              <a:ext uri="{FF2B5EF4-FFF2-40B4-BE49-F238E27FC236}">
                <a16:creationId xmlns:a16="http://schemas.microsoft.com/office/drawing/2014/main" id="{6776ED23-DA92-4474-B5EE-6201ABE8A2BD}"/>
              </a:ext>
            </a:extLst>
          </p:cNvPr>
          <p:cNvSpPr>
            <a:spLocks noGrp="1"/>
          </p:cNvSpPr>
          <p:nvPr>
            <p:ph idx="1"/>
          </p:nvPr>
        </p:nvSpPr>
        <p:spPr/>
        <p:txBody>
          <a:bodyPr/>
          <a:lstStyle/>
          <a:p>
            <a:r>
              <a:rPr lang="en-US" dirty="0"/>
              <a:t>Analysis:</a:t>
            </a:r>
          </a:p>
          <a:p>
            <a:endParaRPr lang="en-IN" dirty="0"/>
          </a:p>
        </p:txBody>
      </p:sp>
      <p:pic>
        <p:nvPicPr>
          <p:cNvPr id="7" name="Picture 6">
            <a:extLst>
              <a:ext uri="{FF2B5EF4-FFF2-40B4-BE49-F238E27FC236}">
                <a16:creationId xmlns:a16="http://schemas.microsoft.com/office/drawing/2014/main" id="{669B8634-5620-4B07-9519-C25D688165B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68399" y="2996952"/>
            <a:ext cx="5654040" cy="1318260"/>
          </a:xfrm>
          <a:prstGeom prst="rect">
            <a:avLst/>
          </a:prstGeom>
          <a:noFill/>
          <a:ln>
            <a:noFill/>
          </a:ln>
        </p:spPr>
      </p:pic>
      <p:pic>
        <p:nvPicPr>
          <p:cNvPr id="8" name="Picture 7">
            <a:extLst>
              <a:ext uri="{FF2B5EF4-FFF2-40B4-BE49-F238E27FC236}">
                <a16:creationId xmlns:a16="http://schemas.microsoft.com/office/drawing/2014/main" id="{263E45E4-2D3C-4458-A43E-86337468A37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03848" y="4248076"/>
            <a:ext cx="2376264" cy="2016224"/>
          </a:xfrm>
          <a:prstGeom prst="rect">
            <a:avLst/>
          </a:prstGeom>
          <a:noFill/>
          <a:ln>
            <a:noFill/>
          </a:ln>
        </p:spPr>
      </p:pic>
    </p:spTree>
    <p:extLst>
      <p:ext uri="{BB962C8B-B14F-4D97-AF65-F5344CB8AC3E}">
        <p14:creationId xmlns:p14="http://schemas.microsoft.com/office/powerpoint/2010/main" val="45386838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694</TotalTime>
  <Words>1041</Words>
  <Application>Microsoft Office PowerPoint</Application>
  <PresentationFormat>On-screen Show (4:3)</PresentationFormat>
  <Paragraphs>98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Algerian</vt:lpstr>
      <vt:lpstr>Arial</vt:lpstr>
      <vt:lpstr>Garamond</vt:lpstr>
      <vt:lpstr>Times New Roman</vt:lpstr>
      <vt:lpstr>Organic</vt:lpstr>
      <vt:lpstr>INTERNSHIP on “DATA SCIENCE WITH AIML”</vt:lpstr>
      <vt:lpstr> INDEX </vt:lpstr>
      <vt:lpstr>OBJECTIVE OF INTERNSHIP</vt:lpstr>
      <vt:lpstr>PowerPoint Presentation</vt:lpstr>
      <vt:lpstr>WORK PERFORMED</vt:lpstr>
      <vt:lpstr>PROJECT PERFORMED</vt:lpstr>
      <vt:lpstr>PROJECT PERFORMED</vt:lpstr>
      <vt:lpstr>PROJECT PERFORMED</vt:lpstr>
      <vt:lpstr>PROJECT PERFORMED</vt:lpstr>
      <vt:lpstr>PROJECT PERFORMED</vt:lpstr>
      <vt:lpstr>SKILLS ACQUIRED &amp; TOOLS USED</vt:lpstr>
      <vt:lpstr>INTERNSHIP IMPACT</vt:lpstr>
      <vt:lpstr>CONCLUSION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Hewlett-Packard Company</dc:creator>
  <cp:lastModifiedBy>Asus</cp:lastModifiedBy>
  <cp:revision>49</cp:revision>
  <dcterms:created xsi:type="dcterms:W3CDTF">2018-01-20T19:32:01Z</dcterms:created>
  <dcterms:modified xsi:type="dcterms:W3CDTF">2023-11-08T15:06:33Z</dcterms:modified>
</cp:coreProperties>
</file>