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9" r:id="rId3"/>
    <p:sldId id="275" r:id="rId4"/>
    <p:sldId id="261" r:id="rId5"/>
    <p:sldId id="262" r:id="rId6"/>
    <p:sldId id="276" r:id="rId7"/>
    <p:sldId id="263" r:id="rId8"/>
    <p:sldId id="264" r:id="rId9"/>
    <p:sldId id="265" r:id="rId10"/>
    <p:sldId id="266" r:id="rId11"/>
    <p:sldId id="277" r:id="rId12"/>
    <p:sldId id="279" r:id="rId13"/>
    <p:sldId id="267" r:id="rId14"/>
    <p:sldId id="278" r:id="rId15"/>
    <p:sldId id="271"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0BEAEE-C370-4544-A5C1-A8A5BB68DD2A}" type="datetimeFigureOut">
              <a:rPr lang="en-IN" smtClean="0"/>
              <a:t>07-07-2025</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61AD199D-429C-46D8-A007-FF29F680A714}"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9596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0BEAEE-C370-4544-A5C1-A8A5BB68DD2A}" type="datetimeFigureOut">
              <a:rPr lang="en-IN" smtClean="0"/>
              <a:t>07-07-2025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AD199D-429C-46D8-A007-FF29F680A714}"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44149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0BEAEE-C370-4544-A5C1-A8A5BB68DD2A}" type="datetimeFigureOut">
              <a:rPr lang="en-IN" smtClean="0"/>
              <a:t>07-07-2025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AD199D-429C-46D8-A007-FF29F680A714}"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18327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0BEAEE-C370-4544-A5C1-A8A5BB68DD2A}" type="datetimeFigureOut">
              <a:rPr lang="en-IN" smtClean="0"/>
              <a:t>07-07-2025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AD199D-429C-46D8-A007-FF29F680A714}"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52069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0BEAEE-C370-4544-A5C1-A8A5BB68DD2A}" type="datetimeFigureOut">
              <a:rPr lang="en-IN" smtClean="0"/>
              <a:t>07-07-2025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AD199D-429C-46D8-A007-FF29F680A714}"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00275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0BEAEE-C370-4544-A5C1-A8A5BB68DD2A}" type="datetimeFigureOut">
              <a:rPr lang="en-IN" smtClean="0"/>
              <a:t>07-07-2025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AD199D-429C-46D8-A007-FF29F680A714}"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95612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0BEAEE-C370-4544-A5C1-A8A5BB68DD2A}" type="datetimeFigureOut">
              <a:rPr lang="en-IN" smtClean="0"/>
              <a:t>07-07-2025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1AD199D-429C-46D8-A007-FF29F680A714}"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17484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0BEAEE-C370-4544-A5C1-A8A5BB68DD2A}" type="datetimeFigureOut">
              <a:rPr lang="en-IN" smtClean="0"/>
              <a:t>07-07-2025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1AD199D-429C-46D8-A007-FF29F680A714}"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01107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0BEAEE-C370-4544-A5C1-A8A5BB68DD2A}" type="datetimeFigureOut">
              <a:rPr lang="en-IN" smtClean="0"/>
              <a:t>07-07-2025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1AD199D-429C-46D8-A007-FF29F680A714}" type="slidenum">
              <a:rPr lang="en-IN" smtClean="0"/>
              <a:t>‹#›</a:t>
            </a:fld>
            <a:endParaRPr lang="en-IN"/>
          </a:p>
        </p:txBody>
      </p:sp>
    </p:spTree>
    <p:extLst>
      <p:ext uri="{BB962C8B-B14F-4D97-AF65-F5344CB8AC3E}">
        <p14:creationId xmlns:p14="http://schemas.microsoft.com/office/powerpoint/2010/main" val="1319566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0BEAEE-C370-4544-A5C1-A8A5BB68DD2A}" type="datetimeFigureOut">
              <a:rPr lang="en-IN" smtClean="0"/>
              <a:t>07-07-2025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AD199D-429C-46D8-A007-FF29F680A714}"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6262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30BEAEE-C370-4544-A5C1-A8A5BB68DD2A}" type="datetimeFigureOut">
              <a:rPr lang="en-IN" smtClean="0"/>
              <a:t>07-07-2025</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61AD199D-429C-46D8-A007-FF29F680A714}"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60300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30BEAEE-C370-4544-A5C1-A8A5BB68DD2A}" type="datetimeFigureOut">
              <a:rPr lang="en-IN" smtClean="0"/>
              <a:t>07-07-2025</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1AD199D-429C-46D8-A007-FF29F680A714}"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855258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B7CEC-A307-461B-A244-7C352D6052BE}"/>
              </a:ext>
            </a:extLst>
          </p:cNvPr>
          <p:cNvSpPr>
            <a:spLocks noGrp="1"/>
          </p:cNvSpPr>
          <p:nvPr>
            <p:ph type="ctrTitle" idx="4294967295"/>
          </p:nvPr>
        </p:nvSpPr>
        <p:spPr>
          <a:xfrm>
            <a:off x="0" y="1300163"/>
            <a:ext cx="9144000" cy="2387600"/>
          </a:xfrm>
        </p:spPr>
        <p:txBody>
          <a:bodyPr/>
          <a:lstStyle/>
          <a:p>
            <a:r>
              <a:rPr lang="en-US" dirty="0"/>
              <a:t>               </a:t>
            </a:r>
            <a:endParaRPr lang="en-IN" dirty="0"/>
          </a:p>
        </p:txBody>
      </p:sp>
      <p:sp>
        <p:nvSpPr>
          <p:cNvPr id="3" name="TextBox 2">
            <a:extLst>
              <a:ext uri="{FF2B5EF4-FFF2-40B4-BE49-F238E27FC236}">
                <a16:creationId xmlns:a16="http://schemas.microsoft.com/office/drawing/2014/main" id="{7F8AD79E-2CA3-D05F-E1EE-0B59BCDAC630}"/>
              </a:ext>
            </a:extLst>
          </p:cNvPr>
          <p:cNvSpPr txBox="1"/>
          <p:nvPr/>
        </p:nvSpPr>
        <p:spPr>
          <a:xfrm>
            <a:off x="7289253" y="3429000"/>
            <a:ext cx="4893019" cy="1446550"/>
          </a:xfrm>
          <a:prstGeom prst="rect">
            <a:avLst/>
          </a:prstGeom>
          <a:noFill/>
        </p:spPr>
        <p:txBody>
          <a:bodyPr wrap="square" rtlCol="0">
            <a:spAutoFit/>
          </a:bodyPr>
          <a:lstStyle/>
          <a:p>
            <a:pPr algn="ctr"/>
            <a:endParaRPr lang="en-IN" sz="1600" b="1" dirty="0">
              <a:solidFill>
                <a:schemeClr val="tx1">
                  <a:lumMod val="85000"/>
                </a:schemeClr>
              </a:solidFill>
              <a:latin typeface="Perpetua" panose="02020502060401020303" pitchFamily="18" charset="0"/>
            </a:endParaRPr>
          </a:p>
          <a:p>
            <a:pPr algn="ctr"/>
            <a:r>
              <a:rPr lang="en-IN" sz="4400" b="1" u="sng" dirty="0">
                <a:solidFill>
                  <a:schemeClr val="tx1">
                    <a:lumMod val="85000"/>
                  </a:schemeClr>
                </a:solidFill>
                <a:latin typeface="Perpetua" panose="02020502060401020303" pitchFamily="18" charset="0"/>
              </a:rPr>
              <a:t>Group - 5</a:t>
            </a:r>
            <a:br>
              <a:rPr lang="en-IN" sz="3200" b="1" dirty="0">
                <a:solidFill>
                  <a:schemeClr val="tx1">
                    <a:lumMod val="85000"/>
                  </a:schemeClr>
                </a:solidFill>
                <a:latin typeface="Perpetua" panose="02020502060401020303" pitchFamily="18" charset="0"/>
              </a:rPr>
            </a:br>
            <a:endParaRPr lang="en-US" sz="2800" b="1" dirty="0">
              <a:solidFill>
                <a:schemeClr val="tx1">
                  <a:lumMod val="85000"/>
                </a:schemeClr>
              </a:solidFill>
              <a:latin typeface="Perpetua" panose="02020502060401020303" pitchFamily="18" charset="0"/>
            </a:endParaRPr>
          </a:p>
        </p:txBody>
      </p:sp>
      <p:sp>
        <p:nvSpPr>
          <p:cNvPr id="6" name="TextBox 5">
            <a:extLst>
              <a:ext uri="{FF2B5EF4-FFF2-40B4-BE49-F238E27FC236}">
                <a16:creationId xmlns:a16="http://schemas.microsoft.com/office/drawing/2014/main" id="{759FDAB7-D306-18FF-1457-72D5F14D4712}"/>
              </a:ext>
            </a:extLst>
          </p:cNvPr>
          <p:cNvSpPr txBox="1"/>
          <p:nvPr/>
        </p:nvSpPr>
        <p:spPr>
          <a:xfrm>
            <a:off x="1643975" y="169419"/>
            <a:ext cx="9144000" cy="2246769"/>
          </a:xfrm>
          <a:prstGeom prst="rect">
            <a:avLst/>
          </a:prstGeom>
          <a:noFill/>
        </p:spPr>
        <p:txBody>
          <a:bodyPr wrap="square" rtlCol="0">
            <a:spAutoFit/>
          </a:bodyPr>
          <a:lstStyle/>
          <a:p>
            <a:pPr algn="ctr"/>
            <a:endParaRPr lang="en-IN" sz="3200" b="1" u="sng" dirty="0">
              <a:solidFill>
                <a:schemeClr val="tx1">
                  <a:lumMod val="85000"/>
                </a:schemeClr>
              </a:solidFill>
              <a:latin typeface="Perpetua" panose="02020502060401020303" pitchFamily="18" charset="0"/>
            </a:endParaRPr>
          </a:p>
          <a:p>
            <a:pPr algn="ctr"/>
            <a:r>
              <a:rPr lang="en-IN" sz="5400" b="1" u="sng" dirty="0">
                <a:solidFill>
                  <a:schemeClr val="tx1">
                    <a:lumMod val="85000"/>
                  </a:schemeClr>
                </a:solidFill>
                <a:latin typeface="Perpetua" panose="02020502060401020303" pitchFamily="18" charset="0"/>
              </a:rPr>
              <a:t>Regression </a:t>
            </a:r>
          </a:p>
          <a:p>
            <a:pPr algn="ctr"/>
            <a:endParaRPr lang="en-IN" sz="5400" b="1" u="sng" dirty="0">
              <a:solidFill>
                <a:schemeClr val="tx1">
                  <a:lumMod val="85000"/>
                </a:schemeClr>
              </a:solidFill>
              <a:latin typeface="Perpetua" panose="02020502060401020303" pitchFamily="18" charset="0"/>
            </a:endParaRPr>
          </a:p>
        </p:txBody>
      </p:sp>
      <p:pic>
        <p:nvPicPr>
          <p:cNvPr id="1026" name="Picture 2">
            <a:extLst>
              <a:ext uri="{FF2B5EF4-FFF2-40B4-BE49-F238E27FC236}">
                <a16:creationId xmlns:a16="http://schemas.microsoft.com/office/drawing/2014/main" id="{9EC1F47C-D6F9-3DB0-A295-4B49E9A2D6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15" y="2034988"/>
            <a:ext cx="6683189" cy="3818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5087786"/>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BD97B-0F44-4BCA-9461-67B94F7B9D4D}"/>
              </a:ext>
            </a:extLst>
          </p:cNvPr>
          <p:cNvSpPr>
            <a:spLocks noGrp="1"/>
          </p:cNvSpPr>
          <p:nvPr>
            <p:ph type="ctrTitle"/>
          </p:nvPr>
        </p:nvSpPr>
        <p:spPr>
          <a:xfrm>
            <a:off x="1524000" y="88777"/>
            <a:ext cx="9144000" cy="745723"/>
          </a:xfrm>
        </p:spPr>
        <p:txBody>
          <a:bodyPr>
            <a:normAutofit/>
          </a:bodyPr>
          <a:lstStyle/>
          <a:p>
            <a:r>
              <a:rPr lang="en-US" sz="4400" b="1" dirty="0">
                <a:solidFill>
                  <a:schemeClr val="tx1">
                    <a:lumMod val="85000"/>
                  </a:schemeClr>
                </a:solidFill>
                <a:latin typeface="Perpetua" panose="02020502060401020303" pitchFamily="18" charset="0"/>
              </a:rPr>
              <a:t>VISUALIZATION OF DATA (EDA)</a:t>
            </a:r>
            <a:endParaRPr lang="en-IN" sz="4400" b="1" dirty="0">
              <a:solidFill>
                <a:schemeClr val="tx1">
                  <a:lumMod val="85000"/>
                </a:schemeClr>
              </a:solidFill>
              <a:latin typeface="Perpetua" panose="02020502060401020303" pitchFamily="18" charset="0"/>
            </a:endParaRPr>
          </a:p>
        </p:txBody>
      </p:sp>
      <p:sp>
        <p:nvSpPr>
          <p:cNvPr id="3" name="Subtitle 2">
            <a:extLst>
              <a:ext uri="{FF2B5EF4-FFF2-40B4-BE49-F238E27FC236}">
                <a16:creationId xmlns:a16="http://schemas.microsoft.com/office/drawing/2014/main" id="{710DAACA-0378-4F15-894F-330FA023C7DE}"/>
              </a:ext>
            </a:extLst>
          </p:cNvPr>
          <p:cNvSpPr>
            <a:spLocks noGrp="1"/>
          </p:cNvSpPr>
          <p:nvPr>
            <p:ph type="subTitle" idx="1"/>
          </p:nvPr>
        </p:nvSpPr>
        <p:spPr/>
        <p:txBody>
          <a:bodyPr/>
          <a:lstStyle/>
          <a:p>
            <a:endParaRPr lang="en-IN" dirty="0"/>
          </a:p>
        </p:txBody>
      </p:sp>
      <p:pic>
        <p:nvPicPr>
          <p:cNvPr id="7" name="Picture 6">
            <a:extLst>
              <a:ext uri="{FF2B5EF4-FFF2-40B4-BE49-F238E27FC236}">
                <a16:creationId xmlns:a16="http://schemas.microsoft.com/office/drawing/2014/main" id="{7E2C7FDE-95F7-A795-482C-B83A28C56170}"/>
              </a:ext>
            </a:extLst>
          </p:cNvPr>
          <p:cNvPicPr>
            <a:picLocks noChangeAspect="1"/>
          </p:cNvPicPr>
          <p:nvPr/>
        </p:nvPicPr>
        <p:blipFill>
          <a:blip r:embed="rId2"/>
          <a:stretch>
            <a:fillRect/>
          </a:stretch>
        </p:blipFill>
        <p:spPr>
          <a:xfrm>
            <a:off x="941294" y="800036"/>
            <a:ext cx="10443881" cy="5921380"/>
          </a:xfrm>
          <a:prstGeom prst="rect">
            <a:avLst/>
          </a:prstGeom>
        </p:spPr>
      </p:pic>
    </p:spTree>
    <p:extLst>
      <p:ext uri="{BB962C8B-B14F-4D97-AF65-F5344CB8AC3E}">
        <p14:creationId xmlns:p14="http://schemas.microsoft.com/office/powerpoint/2010/main" val="277533929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6C129FD6-6D9C-4153-12F1-1E0DFF5C334B}"/>
              </a:ext>
            </a:extLst>
          </p:cNvPr>
          <p:cNvSpPr>
            <a:spLocks noGrp="1"/>
          </p:cNvSpPr>
          <p:nvPr>
            <p:ph idx="1"/>
          </p:nvPr>
        </p:nvSpPr>
        <p:spPr>
          <a:xfrm>
            <a:off x="1451579" y="457200"/>
            <a:ext cx="9603275" cy="6069106"/>
          </a:xfrm>
        </p:spPr>
        <p:txBody>
          <a:bodyPr>
            <a:normAutofit/>
          </a:bodyPr>
          <a:lstStyle/>
          <a:p>
            <a:r>
              <a:rPr lang="en-US" sz="1800" dirty="0"/>
              <a:t>The displayed chart is a </a:t>
            </a:r>
            <a:r>
              <a:rPr lang="en-US" sz="1800" b="1" dirty="0"/>
              <a:t>multi-panel bar plot (count plot)</a:t>
            </a:r>
            <a:r>
              <a:rPr lang="en-US" sz="1800" dirty="0"/>
              <a:t> created using Python's Seaborn and Matplotlib libraries, commonly used during </a:t>
            </a:r>
            <a:r>
              <a:rPr lang="en-US" sz="1800" b="1" dirty="0"/>
              <a:t>Exploratory Data Analysis (EDA)</a:t>
            </a:r>
            <a:r>
              <a:rPr lang="en-US" sz="1800" dirty="0"/>
              <a:t>. It shows the distribution of four categorical and discrete features: smoker status, sex, region, and number of children. The </a:t>
            </a:r>
            <a:r>
              <a:rPr lang="en-US" sz="1800" b="1" dirty="0"/>
              <a:t>Smoker Distribution</a:t>
            </a:r>
            <a:r>
              <a:rPr lang="en-US" sz="1800" dirty="0"/>
              <a:t> plot reveals that the majority of individuals in the dataset are non-smokers (1064), with only 274 being smokers, indicating a class imbalance. The </a:t>
            </a:r>
            <a:r>
              <a:rPr lang="en-US" sz="1800" b="1" dirty="0"/>
              <a:t>Sex Distribution</a:t>
            </a:r>
            <a:r>
              <a:rPr lang="en-US" sz="1800" dirty="0"/>
              <a:t> shows a nearly equal count of males (676) and females (662), suggesting a balanced gender representation.</a:t>
            </a:r>
          </a:p>
          <a:p>
            <a:r>
              <a:rPr lang="en-US" sz="1800" dirty="0"/>
              <a:t>The </a:t>
            </a:r>
            <a:r>
              <a:rPr lang="en-US" sz="1800" b="1" dirty="0"/>
              <a:t>Region Distribution</a:t>
            </a:r>
            <a:r>
              <a:rPr lang="en-US" sz="1800" dirty="0"/>
              <a:t> indicates that individuals are fairly evenly spread across all four regions—southeast, southwest, northwest, and northeast—with the southeast region having a slightly higher count (364). The </a:t>
            </a:r>
            <a:r>
              <a:rPr lang="en-US" sz="1800" b="1" dirty="0"/>
              <a:t>Number of Children Distribution</a:t>
            </a:r>
            <a:r>
              <a:rPr lang="en-US" sz="1800" dirty="0"/>
              <a:t> plot highlights that most people have no children (574), and the number of individuals decreases as the number of children increases, with very few having four or five children. </a:t>
            </a:r>
          </a:p>
          <a:p>
            <a:r>
              <a:rPr lang="en-US" sz="1800" dirty="0"/>
              <a:t>This type of chart is used to visually summarize categorical and discrete data, helping analysts quickly understand data composition, detect class imbalances, and make informed preprocessing decisions before modeling.</a:t>
            </a:r>
          </a:p>
          <a:p>
            <a:pPr marL="0" indent="0">
              <a:buNone/>
            </a:pPr>
            <a:endParaRPr lang="en-IN" sz="1600" dirty="0"/>
          </a:p>
        </p:txBody>
      </p:sp>
    </p:spTree>
    <p:extLst>
      <p:ext uri="{BB962C8B-B14F-4D97-AF65-F5344CB8AC3E}">
        <p14:creationId xmlns:p14="http://schemas.microsoft.com/office/powerpoint/2010/main" val="2093111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C5C12-8975-08D5-B080-9123ACAA6480}"/>
              </a:ext>
            </a:extLst>
          </p:cNvPr>
          <p:cNvSpPr>
            <a:spLocks noGrp="1"/>
          </p:cNvSpPr>
          <p:nvPr>
            <p:ph type="title"/>
          </p:nvPr>
        </p:nvSpPr>
        <p:spPr>
          <a:xfrm>
            <a:off x="1451578" y="1210237"/>
            <a:ext cx="9603275" cy="717175"/>
          </a:xfrm>
        </p:spPr>
        <p:txBody>
          <a:bodyPr/>
          <a:lstStyle/>
          <a:p>
            <a:r>
              <a:rPr lang="en-US" b="1" dirty="0">
                <a:latin typeface="Perpetua" panose="02020502060401020303" pitchFamily="18" charset="0"/>
              </a:rPr>
              <a:t>MODEL BUILDING:</a:t>
            </a:r>
            <a:endParaRPr lang="en-IN" b="1" dirty="0">
              <a:latin typeface="Perpetua" panose="02020502060401020303" pitchFamily="18" charset="0"/>
            </a:endParaRPr>
          </a:p>
        </p:txBody>
      </p:sp>
      <p:sp>
        <p:nvSpPr>
          <p:cNvPr id="3" name="Content Placeholder 2">
            <a:extLst>
              <a:ext uri="{FF2B5EF4-FFF2-40B4-BE49-F238E27FC236}">
                <a16:creationId xmlns:a16="http://schemas.microsoft.com/office/drawing/2014/main" id="{BB0861F8-275A-868C-0CD1-05F97B41C123}"/>
              </a:ext>
            </a:extLst>
          </p:cNvPr>
          <p:cNvSpPr>
            <a:spLocks noGrp="1"/>
          </p:cNvSpPr>
          <p:nvPr>
            <p:ph idx="1"/>
          </p:nvPr>
        </p:nvSpPr>
        <p:spPr>
          <a:xfrm>
            <a:off x="1451579" y="1927412"/>
            <a:ext cx="9603275" cy="3538933"/>
          </a:xfrm>
        </p:spPr>
        <p:txBody>
          <a:bodyPr>
            <a:normAutofit fontScale="85000" lnSpcReduction="20000"/>
          </a:bodyPr>
          <a:lstStyle/>
          <a:p>
            <a:r>
              <a:rPr lang="en-IN" dirty="0"/>
              <a:t>Multiple Linear Regression: Served as a baseline model.</a:t>
            </a:r>
          </a:p>
          <a:p>
            <a:r>
              <a:rPr lang="en-IN" dirty="0"/>
              <a:t>Ridge Regression: Tested regularization impact on linear models.</a:t>
            </a:r>
          </a:p>
          <a:p>
            <a:r>
              <a:rPr lang="en-IN" dirty="0"/>
              <a:t>Gradient Boosting Regressor: Captured complex, non-linear relationships.</a:t>
            </a:r>
          </a:p>
          <a:p>
            <a:r>
              <a:rPr lang="en-IN" dirty="0"/>
              <a:t>Random Forest Regressor:  Another ensemble model tested for performance and robustness.</a:t>
            </a:r>
          </a:p>
          <a:p>
            <a:pPr>
              <a:buFont typeface="Wingdings" panose="05000000000000000000" pitchFamily="2" charset="2"/>
              <a:buChar char="q"/>
            </a:pPr>
            <a:r>
              <a:rPr lang="en-IN" b="1" dirty="0"/>
              <a:t>Evaluation Metrics:</a:t>
            </a:r>
          </a:p>
          <a:p>
            <a:r>
              <a:rPr lang="en-IN" dirty="0"/>
              <a:t>R-squared (R²): Measures how well the variance in the target is explained.</a:t>
            </a:r>
          </a:p>
          <a:p>
            <a:r>
              <a:rPr lang="en-IN" dirty="0"/>
              <a:t>Mean Absolute Error (MAE): Measures average prediction error in dollar terms.</a:t>
            </a:r>
          </a:p>
          <a:p>
            <a:r>
              <a:rPr lang="en-IN" dirty="0"/>
              <a:t>Root Mean Squared Error (RMSE): Penalizes larger errors more than MAE.</a:t>
            </a:r>
          </a:p>
          <a:p>
            <a:r>
              <a:rPr lang="en-IN" dirty="0"/>
              <a:t>Models were trained on 80% of data and tested on 20%.</a:t>
            </a:r>
          </a:p>
          <a:p>
            <a:endParaRPr lang="en-IN" dirty="0"/>
          </a:p>
          <a:p>
            <a:pPr marL="0" indent="0">
              <a:buNone/>
            </a:pPr>
            <a:endParaRPr lang="en-IN" dirty="0"/>
          </a:p>
          <a:p>
            <a:endParaRPr lang="en-IN" dirty="0"/>
          </a:p>
        </p:txBody>
      </p:sp>
    </p:spTree>
    <p:extLst>
      <p:ext uri="{BB962C8B-B14F-4D97-AF65-F5344CB8AC3E}">
        <p14:creationId xmlns:p14="http://schemas.microsoft.com/office/powerpoint/2010/main" val="2834290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2EBDA-94F4-46B4-83A4-13672F682509}"/>
              </a:ext>
            </a:extLst>
          </p:cNvPr>
          <p:cNvSpPr>
            <a:spLocks noGrp="1"/>
          </p:cNvSpPr>
          <p:nvPr>
            <p:ph type="ctrTitle"/>
          </p:nvPr>
        </p:nvSpPr>
        <p:spPr>
          <a:xfrm>
            <a:off x="1524000" y="179295"/>
            <a:ext cx="9144000" cy="1102658"/>
          </a:xfrm>
        </p:spPr>
        <p:txBody>
          <a:bodyPr>
            <a:normAutofit/>
          </a:bodyPr>
          <a:lstStyle/>
          <a:p>
            <a:r>
              <a:rPr lang="en-US" sz="4800" b="1" dirty="0">
                <a:solidFill>
                  <a:schemeClr val="tx1">
                    <a:lumMod val="85000"/>
                  </a:schemeClr>
                </a:solidFill>
                <a:latin typeface="Perpetua" panose="02020502060401020303" pitchFamily="18" charset="0"/>
              </a:rPr>
              <a:t>BEST MODEL </a:t>
            </a:r>
            <a:endParaRPr lang="en-IN" sz="4800" b="1" dirty="0">
              <a:solidFill>
                <a:schemeClr val="tx1">
                  <a:lumMod val="85000"/>
                </a:schemeClr>
              </a:solidFill>
              <a:latin typeface="Perpetua" panose="02020502060401020303" pitchFamily="18" charset="0"/>
            </a:endParaRPr>
          </a:p>
        </p:txBody>
      </p:sp>
      <p:sp>
        <p:nvSpPr>
          <p:cNvPr id="4" name="Subtitle 3">
            <a:extLst>
              <a:ext uri="{FF2B5EF4-FFF2-40B4-BE49-F238E27FC236}">
                <a16:creationId xmlns:a16="http://schemas.microsoft.com/office/drawing/2014/main" id="{C66697F3-6B22-49E5-8BC7-5EED89F26881}"/>
              </a:ext>
            </a:extLst>
          </p:cNvPr>
          <p:cNvSpPr>
            <a:spLocks noGrp="1"/>
          </p:cNvSpPr>
          <p:nvPr>
            <p:ph type="subTitle" idx="1"/>
          </p:nvPr>
        </p:nvSpPr>
        <p:spPr>
          <a:xfrm>
            <a:off x="1128850" y="1541928"/>
            <a:ext cx="9678581" cy="5136777"/>
          </a:xfrm>
        </p:spPr>
        <p:txBody>
          <a:bodyPr>
            <a:noAutofit/>
          </a:bodyPr>
          <a:lstStyle/>
          <a:p>
            <a:pPr marL="285750" indent="-285750" algn="just">
              <a:lnSpc>
                <a:spcPct val="100000"/>
              </a:lnSpc>
              <a:buFont typeface="Wingdings" panose="05000000000000000000" pitchFamily="2" charset="2"/>
              <a:buChar char="q"/>
            </a:pPr>
            <a:r>
              <a:rPr lang="en-IN" sz="1600" b="1" dirty="0"/>
              <a:t>Gradient Boosting Regressor</a:t>
            </a:r>
          </a:p>
          <a:p>
            <a:pPr algn="just">
              <a:lnSpc>
                <a:spcPct val="100000"/>
              </a:lnSpc>
            </a:pPr>
            <a:r>
              <a:rPr lang="en-US" sz="1600" dirty="0"/>
              <a:t>The Gradient Boosting Regressor is a powerful machine learning algorithm used for regression tasks. It is an ensemble learning technique that builds a strong</a:t>
            </a:r>
            <a:r>
              <a:rPr lang="en-US" sz="1600" b="1" dirty="0"/>
              <a:t> </a:t>
            </a:r>
            <a:r>
              <a:rPr lang="en-US" sz="1600" dirty="0"/>
              <a:t>predictive</a:t>
            </a:r>
            <a:r>
              <a:rPr lang="en-US" sz="1600" b="1" dirty="0"/>
              <a:t> </a:t>
            </a:r>
            <a:r>
              <a:rPr lang="en-US" sz="1600" dirty="0"/>
              <a:t>model by combining the outputs of multiple weak learners, typically decision trees. The algorithm works by training trees sequentially, where each new tree tries to correct</a:t>
            </a:r>
            <a:r>
              <a:rPr lang="en-US" sz="1600" b="1" dirty="0"/>
              <a:t> </a:t>
            </a:r>
            <a:r>
              <a:rPr lang="en-US" sz="1600" dirty="0"/>
              <a:t>the errors made by the previous ones. It uses gradient descent to minimize the loss function (e.g., Mean Squared Error in regression).</a:t>
            </a:r>
          </a:p>
          <a:p>
            <a:pPr algn="just">
              <a:lnSpc>
                <a:spcPct val="100000"/>
              </a:lnSpc>
            </a:pPr>
            <a:endParaRPr lang="en-US" sz="1600" dirty="0"/>
          </a:p>
          <a:p>
            <a:pPr algn="just">
              <a:lnSpc>
                <a:spcPct val="100000"/>
              </a:lnSpc>
            </a:pPr>
            <a:endParaRPr lang="en-IN" sz="1600" b="1" u="sng" dirty="0">
              <a:solidFill>
                <a:srgbClr val="00B0F0"/>
              </a:solidFill>
              <a:latin typeface="Perpetua" panose="02020502060401020303" pitchFamily="18" charset="0"/>
            </a:endParaRPr>
          </a:p>
        </p:txBody>
      </p:sp>
    </p:spTree>
    <p:extLst>
      <p:ext uri="{BB962C8B-B14F-4D97-AF65-F5344CB8AC3E}">
        <p14:creationId xmlns:p14="http://schemas.microsoft.com/office/powerpoint/2010/main" val="3875031208"/>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63845-1798-9FA6-6B37-DDA71398618E}"/>
              </a:ext>
            </a:extLst>
          </p:cNvPr>
          <p:cNvSpPr>
            <a:spLocks noGrp="1"/>
          </p:cNvSpPr>
          <p:nvPr>
            <p:ph idx="1"/>
          </p:nvPr>
        </p:nvSpPr>
        <p:spPr>
          <a:xfrm>
            <a:off x="1451579" y="403412"/>
            <a:ext cx="9603275" cy="5862917"/>
          </a:xfrm>
        </p:spPr>
        <p:txBody>
          <a:bodyPr>
            <a:normAutofit fontScale="92500" lnSpcReduction="20000"/>
          </a:bodyPr>
          <a:lstStyle/>
          <a:p>
            <a:pPr>
              <a:buFont typeface="Wingdings" panose="05000000000000000000" pitchFamily="2" charset="2"/>
              <a:buChar char="q"/>
            </a:pPr>
            <a:r>
              <a:rPr lang="en-US" b="1" dirty="0"/>
              <a:t>Why It Is Used:  (</a:t>
            </a:r>
            <a:r>
              <a:rPr lang="en-IN" b="1" dirty="0"/>
              <a:t>Gradient Boosting Regressor)</a:t>
            </a:r>
          </a:p>
          <a:p>
            <a:pPr marL="0" indent="0">
              <a:buNone/>
            </a:pPr>
            <a:endParaRPr lang="en-US" b="1" dirty="0"/>
          </a:p>
          <a:p>
            <a:r>
              <a:rPr lang="en-US" dirty="0"/>
              <a:t>In a medical expenses regression project, the goal is to predict a person's future healthcare costs based on features like age, sex, BMI, number of children, smoker status, and region. These relationships are often non-linear and may involve complex interactions between features.</a:t>
            </a:r>
          </a:p>
          <a:p>
            <a:r>
              <a:rPr lang="en-US" dirty="0"/>
              <a:t>Gradient Boosting Regressor is used because:</a:t>
            </a:r>
          </a:p>
          <a:p>
            <a:r>
              <a:rPr lang="en-US" b="1" dirty="0"/>
              <a:t>High Accuracy:</a:t>
            </a:r>
            <a:r>
              <a:rPr lang="en-US" dirty="0"/>
              <a:t> It delivers excellent predictive performance by combining multiple trees and reducing bias and variance.</a:t>
            </a:r>
          </a:p>
          <a:p>
            <a:r>
              <a:rPr lang="en-US" b="1" dirty="0"/>
              <a:t>Handles Complex Data Well:</a:t>
            </a:r>
            <a:r>
              <a:rPr lang="en-US" dirty="0"/>
              <a:t> It captures non-linear relationships and feature </a:t>
            </a:r>
            <a:r>
              <a:rPr lang="en-US" b="1" dirty="0"/>
              <a:t>interactions</a:t>
            </a:r>
            <a:r>
              <a:rPr lang="en-US" dirty="0"/>
              <a:t> effectively, which are common in medical expense data.</a:t>
            </a:r>
          </a:p>
          <a:p>
            <a:r>
              <a:rPr lang="en-US" b="1" dirty="0"/>
              <a:t>Feature Importance:</a:t>
            </a:r>
            <a:r>
              <a:rPr lang="en-US" dirty="0"/>
              <a:t> It helps in identifying which factors (like smoking or BMI) contribute most to medical costs.</a:t>
            </a:r>
          </a:p>
          <a:p>
            <a:r>
              <a:rPr lang="en-US" b="1" dirty="0"/>
              <a:t>Customizable:</a:t>
            </a:r>
            <a:r>
              <a:rPr lang="en-US" dirty="0"/>
              <a:t> It allows tuning of parameters (e.g., learning rate, number of trees, depth) to prevent overfitting and improve accuracy.</a:t>
            </a:r>
          </a:p>
          <a:p>
            <a:r>
              <a:rPr lang="en-US" b="1" dirty="0"/>
              <a:t>Robust to Outliers:</a:t>
            </a:r>
            <a:r>
              <a:rPr lang="en-US" dirty="0"/>
              <a:t> It performs better than simple linear models in the presence of outliers or skewed data.</a:t>
            </a:r>
          </a:p>
          <a:p>
            <a:pPr marL="0" indent="0">
              <a:buNone/>
            </a:pPr>
            <a:endParaRPr lang="en-IN" dirty="0"/>
          </a:p>
        </p:txBody>
      </p:sp>
    </p:spTree>
    <p:extLst>
      <p:ext uri="{BB962C8B-B14F-4D97-AF65-F5344CB8AC3E}">
        <p14:creationId xmlns:p14="http://schemas.microsoft.com/office/powerpoint/2010/main" val="1748967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616ED-F5AC-40A7-8467-A85BDAE5952F}"/>
              </a:ext>
            </a:extLst>
          </p:cNvPr>
          <p:cNvSpPr>
            <a:spLocks noGrp="1"/>
          </p:cNvSpPr>
          <p:nvPr>
            <p:ph type="ctrTitle"/>
          </p:nvPr>
        </p:nvSpPr>
        <p:spPr>
          <a:xfrm>
            <a:off x="1692676" y="0"/>
            <a:ext cx="9144000" cy="1526959"/>
          </a:xfrm>
        </p:spPr>
        <p:txBody>
          <a:bodyPr>
            <a:normAutofit/>
          </a:bodyPr>
          <a:lstStyle/>
          <a:p>
            <a:pPr algn="ctr"/>
            <a:r>
              <a:rPr lang="en-US" sz="4800" b="1" dirty="0">
                <a:solidFill>
                  <a:schemeClr val="tx1">
                    <a:lumMod val="85000"/>
                  </a:schemeClr>
                </a:solidFill>
                <a:latin typeface="Perpetua" panose="02020502060401020303" pitchFamily="18" charset="0"/>
              </a:rPr>
              <a:t>DEPLOYMENT</a:t>
            </a:r>
            <a:endParaRPr lang="en-IN" sz="4800" b="1" dirty="0">
              <a:solidFill>
                <a:schemeClr val="tx1">
                  <a:lumMod val="85000"/>
                </a:schemeClr>
              </a:solidFill>
              <a:latin typeface="Perpetua" panose="02020502060401020303" pitchFamily="18" charset="0"/>
            </a:endParaRPr>
          </a:p>
        </p:txBody>
      </p:sp>
      <p:sp>
        <p:nvSpPr>
          <p:cNvPr id="5" name="Subtitle 4">
            <a:extLst>
              <a:ext uri="{FF2B5EF4-FFF2-40B4-BE49-F238E27FC236}">
                <a16:creationId xmlns:a16="http://schemas.microsoft.com/office/drawing/2014/main" id="{86A2B0BF-5DED-AACF-ABFA-6DD95D517309}"/>
              </a:ext>
            </a:extLst>
          </p:cNvPr>
          <p:cNvSpPr>
            <a:spLocks noGrp="1"/>
          </p:cNvSpPr>
          <p:nvPr>
            <p:ph type="subTitle" idx="1"/>
          </p:nvPr>
        </p:nvSpPr>
        <p:spPr/>
        <p:txBody>
          <a:bodyPr/>
          <a:lstStyle/>
          <a:p>
            <a:endParaRPr lang="en-IN"/>
          </a:p>
        </p:txBody>
      </p:sp>
      <p:pic>
        <p:nvPicPr>
          <p:cNvPr id="7" name="Picture 6">
            <a:extLst>
              <a:ext uri="{FF2B5EF4-FFF2-40B4-BE49-F238E27FC236}">
                <a16:creationId xmlns:a16="http://schemas.microsoft.com/office/drawing/2014/main" id="{5837DA0A-8F72-B68A-5F91-B7ED79F586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008" y="1585230"/>
            <a:ext cx="5805210" cy="2730263"/>
          </a:xfrm>
          <a:prstGeom prst="rect">
            <a:avLst/>
          </a:prstGeom>
        </p:spPr>
      </p:pic>
      <p:pic>
        <p:nvPicPr>
          <p:cNvPr id="9" name="Picture 8">
            <a:extLst>
              <a:ext uri="{FF2B5EF4-FFF2-40B4-BE49-F238E27FC236}">
                <a16:creationId xmlns:a16="http://schemas.microsoft.com/office/drawing/2014/main" id="{D803809A-9E42-033A-200B-489EDD2C4B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2711" y="1585230"/>
            <a:ext cx="6014281" cy="2730263"/>
          </a:xfrm>
          <a:prstGeom prst="rect">
            <a:avLst/>
          </a:prstGeom>
        </p:spPr>
      </p:pic>
    </p:spTree>
    <p:extLst>
      <p:ext uri="{BB962C8B-B14F-4D97-AF65-F5344CB8AC3E}">
        <p14:creationId xmlns:p14="http://schemas.microsoft.com/office/powerpoint/2010/main" val="1871118980"/>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46AD9-735A-4074-AC43-1B97AC7320B9}"/>
              </a:ext>
            </a:extLst>
          </p:cNvPr>
          <p:cNvSpPr>
            <a:spLocks noGrp="1"/>
          </p:cNvSpPr>
          <p:nvPr>
            <p:ph type="title"/>
          </p:nvPr>
        </p:nvSpPr>
        <p:spPr/>
        <p:txBody>
          <a:bodyPr/>
          <a:lstStyle/>
          <a:p>
            <a:endParaRPr lang="en-IN"/>
          </a:p>
        </p:txBody>
      </p:sp>
      <p:pic>
        <p:nvPicPr>
          <p:cNvPr id="1026" name="Picture 2">
            <a:extLst>
              <a:ext uri="{FF2B5EF4-FFF2-40B4-BE49-F238E27FC236}">
                <a16:creationId xmlns:a16="http://schemas.microsoft.com/office/drawing/2014/main" id="{3095AE40-BEEC-9616-63BE-BEB0DCBFA2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3387161"/>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DCEEF5B-D88C-402A-B1B2-BB7CF6789C12}"/>
              </a:ext>
            </a:extLst>
          </p:cNvPr>
          <p:cNvSpPr/>
          <p:nvPr/>
        </p:nvSpPr>
        <p:spPr>
          <a:xfrm>
            <a:off x="1669915" y="1558316"/>
            <a:ext cx="8852170" cy="2739211"/>
          </a:xfrm>
          <a:prstGeom prst="rect">
            <a:avLst/>
          </a:prstGeom>
        </p:spPr>
        <p:txBody>
          <a:bodyPr wrap="square">
            <a:spAutoFit/>
          </a:bodyPr>
          <a:lstStyle/>
          <a:p>
            <a:pPr algn="ctr"/>
            <a:r>
              <a:rPr lang="en-US" sz="2800" b="1" dirty="0">
                <a:solidFill>
                  <a:schemeClr val="tx1">
                    <a:lumMod val="85000"/>
                  </a:schemeClr>
                </a:solidFill>
                <a:latin typeface="Perpetua" panose="02020502060401020303" pitchFamily="18" charset="0"/>
              </a:rPr>
              <a:t>WHAT IS REGRESSION (MEDICAL EXPENSES)?</a:t>
            </a:r>
          </a:p>
          <a:p>
            <a:pPr algn="ctr"/>
            <a:endParaRPr lang="en-US" sz="2400" b="1" dirty="0">
              <a:solidFill>
                <a:schemeClr val="tx1">
                  <a:lumMod val="85000"/>
                </a:schemeClr>
              </a:solidFill>
              <a:latin typeface="Perpetua" panose="02020502060401020303" pitchFamily="18" charset="0"/>
            </a:endParaRPr>
          </a:p>
          <a:p>
            <a:pPr algn="just"/>
            <a:r>
              <a:rPr lang="en-US" sz="2400" dirty="0">
                <a:solidFill>
                  <a:schemeClr val="tx1">
                    <a:lumMod val="85000"/>
                  </a:schemeClr>
                </a:solidFill>
                <a:latin typeface="Perpetua" panose="02020502060401020303" pitchFamily="18" charset="0"/>
              </a:rPr>
              <a:t>In the context of medical expenses, regression analysis is a statistical method used to predict or estimate the value of a dependent variable (like medical costs) based on the values of one or more independent variables (like age, BMI, smoking status, etc.). It essentially helps to understand how different factors relate to and influence healthcare costs.</a:t>
            </a:r>
          </a:p>
        </p:txBody>
      </p:sp>
    </p:spTree>
    <p:extLst>
      <p:ext uri="{BB962C8B-B14F-4D97-AF65-F5344CB8AC3E}">
        <p14:creationId xmlns:p14="http://schemas.microsoft.com/office/powerpoint/2010/main" val="242815266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23374FCD-BB00-3423-4736-6D5F1A0D38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988" y="73118"/>
            <a:ext cx="11932024" cy="6711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775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6E3FE-BE97-484D-B3D9-A58CD5316F46}"/>
              </a:ext>
            </a:extLst>
          </p:cNvPr>
          <p:cNvSpPr>
            <a:spLocks noGrp="1"/>
          </p:cNvSpPr>
          <p:nvPr>
            <p:ph type="ctrTitle"/>
          </p:nvPr>
        </p:nvSpPr>
        <p:spPr>
          <a:xfrm>
            <a:off x="1408591" y="177553"/>
            <a:ext cx="9144000" cy="1251751"/>
          </a:xfrm>
        </p:spPr>
        <p:txBody>
          <a:bodyPr/>
          <a:lstStyle/>
          <a:p>
            <a:r>
              <a:rPr lang="en-US" b="1" dirty="0">
                <a:solidFill>
                  <a:schemeClr val="tx1">
                    <a:lumMod val="85000"/>
                  </a:schemeClr>
                </a:solidFill>
                <a:latin typeface="Perpetua" panose="02020502060401020303" pitchFamily="18" charset="0"/>
              </a:rPr>
              <a:t>OBJECTIVE</a:t>
            </a:r>
            <a:endParaRPr lang="en-IN" b="1" dirty="0">
              <a:solidFill>
                <a:schemeClr val="tx1">
                  <a:lumMod val="85000"/>
                </a:schemeClr>
              </a:solidFill>
              <a:latin typeface="Perpetua" panose="02020502060401020303" pitchFamily="18" charset="0"/>
            </a:endParaRPr>
          </a:p>
        </p:txBody>
      </p:sp>
      <p:sp>
        <p:nvSpPr>
          <p:cNvPr id="3" name="Subtitle 2">
            <a:extLst>
              <a:ext uri="{FF2B5EF4-FFF2-40B4-BE49-F238E27FC236}">
                <a16:creationId xmlns:a16="http://schemas.microsoft.com/office/drawing/2014/main" id="{A92F4322-6C04-47EB-949B-3E491D263372}"/>
              </a:ext>
            </a:extLst>
          </p:cNvPr>
          <p:cNvSpPr>
            <a:spLocks noGrp="1"/>
          </p:cNvSpPr>
          <p:nvPr>
            <p:ph type="subTitle" idx="1"/>
          </p:nvPr>
        </p:nvSpPr>
        <p:spPr>
          <a:xfrm>
            <a:off x="1293181" y="2146098"/>
            <a:ext cx="9378062" cy="3709953"/>
          </a:xfrm>
        </p:spPr>
        <p:txBody>
          <a:bodyPr>
            <a:noAutofit/>
          </a:bodyPr>
          <a:lstStyle/>
          <a:p>
            <a:pPr algn="just"/>
            <a:r>
              <a:rPr lang="en-US" dirty="0"/>
              <a:t>This project addresses the challenge of rising healthcare costs by predicting individual medical expenses. The primary objective is to identify and interpret the key demographic and personal factors that significantly influence insurance charges, such as age, BMI, and smoking habits.</a:t>
            </a:r>
            <a:endParaRPr lang="en-IN" dirty="0">
              <a:latin typeface="Perpetua" panose="02020502060401020303" pitchFamily="18" charset="0"/>
            </a:endParaRPr>
          </a:p>
        </p:txBody>
      </p:sp>
    </p:spTree>
    <p:extLst>
      <p:ext uri="{BB962C8B-B14F-4D97-AF65-F5344CB8AC3E}">
        <p14:creationId xmlns:p14="http://schemas.microsoft.com/office/powerpoint/2010/main" val="1934432150"/>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934B4-5150-41E1-BD4D-729B20F16897}"/>
              </a:ext>
            </a:extLst>
          </p:cNvPr>
          <p:cNvSpPr>
            <a:spLocks noGrp="1"/>
          </p:cNvSpPr>
          <p:nvPr>
            <p:ph type="ctrTitle"/>
          </p:nvPr>
        </p:nvSpPr>
        <p:spPr>
          <a:xfrm>
            <a:off x="1603899" y="185367"/>
            <a:ext cx="9144000" cy="1414833"/>
          </a:xfrm>
        </p:spPr>
        <p:txBody>
          <a:bodyPr/>
          <a:lstStyle/>
          <a:p>
            <a:pPr algn="ctr"/>
            <a:r>
              <a:rPr lang="en-US" b="1" dirty="0">
                <a:solidFill>
                  <a:schemeClr val="tx1">
                    <a:lumMod val="85000"/>
                  </a:schemeClr>
                </a:solidFill>
                <a:latin typeface="Perpetua" panose="02020502060401020303" pitchFamily="18" charset="0"/>
              </a:rPr>
              <a:t>ABOUT DATASET</a:t>
            </a:r>
            <a:endParaRPr lang="en-IN" b="1" dirty="0">
              <a:solidFill>
                <a:schemeClr val="tx1">
                  <a:lumMod val="85000"/>
                </a:schemeClr>
              </a:solidFill>
              <a:latin typeface="Perpetua" panose="02020502060401020303" pitchFamily="18" charset="0"/>
            </a:endParaRPr>
          </a:p>
        </p:txBody>
      </p:sp>
      <p:sp>
        <p:nvSpPr>
          <p:cNvPr id="4" name="Subtitle 3">
            <a:extLst>
              <a:ext uri="{FF2B5EF4-FFF2-40B4-BE49-F238E27FC236}">
                <a16:creationId xmlns:a16="http://schemas.microsoft.com/office/drawing/2014/main" id="{3FEB22C9-89AC-4A73-B5EF-2C8526B9675C}"/>
              </a:ext>
            </a:extLst>
          </p:cNvPr>
          <p:cNvSpPr>
            <a:spLocks noGrp="1"/>
          </p:cNvSpPr>
          <p:nvPr>
            <p:ph type="subTitle" idx="1"/>
          </p:nvPr>
        </p:nvSpPr>
        <p:spPr>
          <a:xfrm>
            <a:off x="1317577" y="2037132"/>
            <a:ext cx="9144000" cy="4756288"/>
          </a:xfrm>
        </p:spPr>
        <p:txBody>
          <a:bodyPr>
            <a:normAutofit/>
          </a:bodyPr>
          <a:lstStyle/>
          <a:p>
            <a:pPr lvl="0"/>
            <a:r>
              <a:rPr lang="en-IN" b="1" dirty="0"/>
              <a:t>Data Pre-processing:</a:t>
            </a:r>
            <a:r>
              <a:rPr lang="en-IN" dirty="0"/>
              <a:t> The initial dataset of 1,338 observations was cleaned by identifying and removing outliers from the charges and </a:t>
            </a:r>
            <a:r>
              <a:rPr lang="en-IN" dirty="0" err="1"/>
              <a:t>bmi</a:t>
            </a:r>
            <a:r>
              <a:rPr lang="en-IN" dirty="0"/>
              <a:t> variables, resulting in a refined dataset of 1,116 observations for </a:t>
            </a:r>
            <a:r>
              <a:rPr lang="en-IN" dirty="0" err="1"/>
              <a:t>modeling</a:t>
            </a:r>
            <a:r>
              <a:rPr lang="en-IN" dirty="0"/>
              <a:t>.</a:t>
            </a:r>
          </a:p>
          <a:p>
            <a:pPr lvl="0"/>
            <a:r>
              <a:rPr lang="en-IN" b="1" dirty="0"/>
              <a:t>Exploratory Data Analysis (EDA):</a:t>
            </a:r>
            <a:r>
              <a:rPr lang="en-IN" dirty="0"/>
              <a:t> A correlation matrix and pair plots were used to understand the initial relationships between variables.</a:t>
            </a:r>
          </a:p>
          <a:p>
            <a:r>
              <a:rPr lang="en-IN" b="1" dirty="0"/>
              <a:t>Model Development &amp; Selection:</a:t>
            </a:r>
            <a:r>
              <a:rPr lang="en-IN" dirty="0"/>
              <a:t> Three distinct linear regression models were developed, including a baseline model, a model with a custom interaction term (smoker &amp; obesity), and a log-transformed model.</a:t>
            </a:r>
          </a:p>
          <a:p>
            <a:pPr algn="l"/>
            <a:endParaRPr lang="en-US" dirty="0"/>
          </a:p>
          <a:p>
            <a:pPr algn="l"/>
            <a:endParaRPr lang="en-US" dirty="0"/>
          </a:p>
          <a:p>
            <a:endParaRPr lang="en-IN" dirty="0"/>
          </a:p>
        </p:txBody>
      </p:sp>
    </p:spTree>
    <p:extLst>
      <p:ext uri="{BB962C8B-B14F-4D97-AF65-F5344CB8AC3E}">
        <p14:creationId xmlns:p14="http://schemas.microsoft.com/office/powerpoint/2010/main" val="1840804"/>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4F04A-B918-06D3-9929-9F4931CF1962}"/>
              </a:ext>
            </a:extLst>
          </p:cNvPr>
          <p:cNvSpPr>
            <a:spLocks noGrp="1"/>
          </p:cNvSpPr>
          <p:nvPr>
            <p:ph idx="1"/>
          </p:nvPr>
        </p:nvSpPr>
        <p:spPr>
          <a:xfrm>
            <a:off x="1442011" y="1317905"/>
            <a:ext cx="9593543" cy="4829175"/>
          </a:xfrm>
        </p:spPr>
        <p:txBody>
          <a:bodyPr/>
          <a:lstStyle/>
          <a:p>
            <a:pPr marL="0" indent="0">
              <a:buNone/>
            </a:pPr>
            <a:r>
              <a:rPr lang="en-IN" b="1" dirty="0"/>
              <a:t>Uses insurance.csv with the following columns:</a:t>
            </a:r>
          </a:p>
          <a:p>
            <a:pPr lvl="0"/>
            <a:r>
              <a:rPr lang="en-IN" dirty="0"/>
              <a:t>age: Age of the beneficiary</a:t>
            </a:r>
          </a:p>
          <a:p>
            <a:pPr lvl="0"/>
            <a:r>
              <a:rPr lang="en-IN" dirty="0"/>
              <a:t>sex: Gender</a:t>
            </a:r>
          </a:p>
          <a:p>
            <a:pPr lvl="0"/>
            <a:r>
              <a:rPr lang="en-IN" dirty="0" err="1"/>
              <a:t>bmi</a:t>
            </a:r>
            <a:r>
              <a:rPr lang="en-IN" dirty="0"/>
              <a:t>: Body Mass Index</a:t>
            </a:r>
          </a:p>
          <a:p>
            <a:pPr lvl="0"/>
            <a:r>
              <a:rPr lang="en-IN" dirty="0"/>
              <a:t>children: Number of dependents</a:t>
            </a:r>
          </a:p>
          <a:p>
            <a:pPr lvl="0"/>
            <a:r>
              <a:rPr lang="en-IN" dirty="0"/>
              <a:t>smoker: Smoking status</a:t>
            </a:r>
          </a:p>
          <a:p>
            <a:pPr lvl="0"/>
            <a:r>
              <a:rPr lang="en-IN" dirty="0"/>
              <a:t>region: Residential region (US)</a:t>
            </a:r>
          </a:p>
          <a:p>
            <a:pPr lvl="0"/>
            <a:r>
              <a:rPr lang="en-IN" dirty="0"/>
              <a:t>expenses: Medical insurance cost (target)</a:t>
            </a:r>
          </a:p>
          <a:p>
            <a:pPr marL="0" indent="0">
              <a:buNone/>
            </a:pPr>
            <a:r>
              <a:rPr lang="en-IN" dirty="0"/>
              <a:t> </a:t>
            </a:r>
          </a:p>
          <a:p>
            <a:endParaRPr lang="en-IN" dirty="0"/>
          </a:p>
        </p:txBody>
      </p:sp>
    </p:spTree>
    <p:extLst>
      <p:ext uri="{BB962C8B-B14F-4D97-AF65-F5344CB8AC3E}">
        <p14:creationId xmlns:p14="http://schemas.microsoft.com/office/powerpoint/2010/main" val="191409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917C796-1ED3-4FCD-9205-545177FDAB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670" y="125781"/>
            <a:ext cx="12098330" cy="6427420"/>
          </a:xfrm>
          <a:prstGeom prst="rect">
            <a:avLst/>
          </a:prstGeom>
        </p:spPr>
      </p:pic>
    </p:spTree>
    <p:extLst>
      <p:ext uri="{BB962C8B-B14F-4D97-AF65-F5344CB8AC3E}">
        <p14:creationId xmlns:p14="http://schemas.microsoft.com/office/powerpoint/2010/main" val="954826154"/>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F8A460C-99F4-5CEF-FFB8-CC9B166F50A0}"/>
              </a:ext>
            </a:extLst>
          </p:cNvPr>
          <p:cNvSpPr txBox="1"/>
          <p:nvPr/>
        </p:nvSpPr>
        <p:spPr>
          <a:xfrm>
            <a:off x="6096000" y="-72047"/>
            <a:ext cx="5986183" cy="6186309"/>
          </a:xfrm>
          <a:prstGeom prst="rect">
            <a:avLst/>
          </a:prstGeom>
          <a:noFill/>
        </p:spPr>
        <p:txBody>
          <a:bodyPr wrap="square">
            <a:spAutoFit/>
          </a:bodyPr>
          <a:lstStyle/>
          <a:p>
            <a:r>
              <a:rPr lang="en-IN" dirty="0"/>
              <a:t> +--------------------------+</a:t>
            </a:r>
          </a:p>
          <a:p>
            <a:r>
              <a:rPr lang="en-IN" dirty="0"/>
              <a:t>           |  Multiple Linear         |</a:t>
            </a:r>
          </a:p>
          <a:p>
            <a:r>
              <a:rPr lang="en-IN" dirty="0"/>
              <a:t>           |     Regression          |</a:t>
            </a:r>
          </a:p>
          <a:p>
            <a:r>
              <a:rPr lang="en-IN" dirty="0"/>
              <a:t>           +-----------+-------------+</a:t>
            </a:r>
          </a:p>
          <a:p>
            <a:r>
              <a:rPr lang="en-IN" dirty="0"/>
              <a:t>                       |</a:t>
            </a:r>
          </a:p>
          <a:p>
            <a:r>
              <a:rPr lang="en-IN" dirty="0"/>
              <a:t>                       | Add Regularization</a:t>
            </a:r>
          </a:p>
          <a:p>
            <a:r>
              <a:rPr lang="en-IN" dirty="0"/>
              <a:t>                       v</a:t>
            </a:r>
          </a:p>
          <a:p>
            <a:r>
              <a:rPr lang="en-IN" dirty="0"/>
              <a:t>           +-----------+-------------+</a:t>
            </a:r>
          </a:p>
          <a:p>
            <a:r>
              <a:rPr lang="en-IN" dirty="0"/>
              <a:t>           |     Ridge Regression     |</a:t>
            </a:r>
          </a:p>
          <a:p>
            <a:r>
              <a:rPr lang="en-IN" dirty="0"/>
              <a:t>           +-----------+-------------+</a:t>
            </a:r>
          </a:p>
          <a:p>
            <a:r>
              <a:rPr lang="en-IN" dirty="0"/>
              <a:t>                       |</a:t>
            </a:r>
          </a:p>
          <a:p>
            <a:r>
              <a:rPr lang="en-IN" dirty="0"/>
              <a:t>                       | Non-linearity &amp; Higher Accuracy</a:t>
            </a:r>
          </a:p>
          <a:p>
            <a:r>
              <a:rPr lang="en-IN" dirty="0"/>
              <a:t>                       v</a:t>
            </a:r>
          </a:p>
          <a:p>
            <a:r>
              <a:rPr lang="en-IN" dirty="0"/>
              <a:t>        +--------------+--------------------+</a:t>
            </a:r>
          </a:p>
          <a:p>
            <a:r>
              <a:rPr lang="en-IN" dirty="0"/>
              <a:t>        |        Ensemble Methods           |</a:t>
            </a:r>
          </a:p>
          <a:p>
            <a:r>
              <a:rPr lang="en-IN" dirty="0"/>
              <a:t>        | (Better Performance, Non-linear)  |</a:t>
            </a:r>
          </a:p>
          <a:p>
            <a:r>
              <a:rPr lang="en-IN" dirty="0"/>
              <a:t>        +---------+---------------+---------+</a:t>
            </a:r>
          </a:p>
          <a:p>
            <a:r>
              <a:rPr lang="en-IN" dirty="0"/>
              <a:t>                  |               |</a:t>
            </a:r>
          </a:p>
          <a:p>
            <a:r>
              <a:rPr lang="en-IN" dirty="0"/>
              <a:t>        +---------v-----+   +-----v----------+</a:t>
            </a:r>
          </a:p>
          <a:p>
            <a:r>
              <a:rPr lang="en-IN" dirty="0"/>
              <a:t>        |  Random Forest |   | Gradient Boost |</a:t>
            </a:r>
          </a:p>
          <a:p>
            <a:r>
              <a:rPr lang="en-IN" dirty="0"/>
              <a:t>        |    Regressor   |   |   Regressor    |</a:t>
            </a:r>
          </a:p>
          <a:p>
            <a:r>
              <a:rPr lang="en-IN" dirty="0"/>
              <a:t>        +---------------+   +----------------+</a:t>
            </a:r>
          </a:p>
        </p:txBody>
      </p:sp>
      <p:pic>
        <p:nvPicPr>
          <p:cNvPr id="4098" name="Picture 2">
            <a:extLst>
              <a:ext uri="{FF2B5EF4-FFF2-40B4-BE49-F238E27FC236}">
                <a16:creationId xmlns:a16="http://schemas.microsoft.com/office/drawing/2014/main" id="{840A0935-1235-F8FC-6AE5-6CB5481A9F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540" y="1066802"/>
            <a:ext cx="3474319" cy="195430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FBA7AE24-F16E-2D52-2250-AF2BB604AC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5205" y="3021107"/>
            <a:ext cx="2353770" cy="1235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6771571"/>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1A5AB04-B8BF-41E0-9704-91DB894954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186" y="156597"/>
            <a:ext cx="11945379" cy="6566932"/>
          </a:xfrm>
          <a:prstGeom prst="rect">
            <a:avLst/>
          </a:prstGeom>
        </p:spPr>
      </p:pic>
    </p:spTree>
    <p:extLst>
      <p:ext uri="{BB962C8B-B14F-4D97-AF65-F5344CB8AC3E}">
        <p14:creationId xmlns:p14="http://schemas.microsoft.com/office/powerpoint/2010/main" val="1123738803"/>
      </p:ext>
    </p:extLst>
  </p:cSld>
  <p:clrMapOvr>
    <a:masterClrMapping/>
  </p:clrMapOvr>
  <p:transition spd="slow">
    <p:wipe/>
  </p:transition>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579</TotalTime>
  <Words>940</Words>
  <Application>Microsoft Office PowerPoint</Application>
  <PresentationFormat>Widescreen</PresentationFormat>
  <Paragraphs>74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Gill Sans MT</vt:lpstr>
      <vt:lpstr>Perpetua</vt:lpstr>
      <vt:lpstr>Wingdings</vt:lpstr>
      <vt:lpstr>Gallery</vt:lpstr>
      <vt:lpstr>               </vt:lpstr>
      <vt:lpstr>PowerPoint Presentation</vt:lpstr>
      <vt:lpstr>PowerPoint Presentation</vt:lpstr>
      <vt:lpstr>OBJECTIVE</vt:lpstr>
      <vt:lpstr>ABOUT DATASET</vt:lpstr>
      <vt:lpstr>PowerPoint Presentation</vt:lpstr>
      <vt:lpstr>PowerPoint Presentation</vt:lpstr>
      <vt:lpstr>PowerPoint Presentation</vt:lpstr>
      <vt:lpstr>PowerPoint Presentation</vt:lpstr>
      <vt:lpstr>VISUALIZATION OF DATA (EDA)</vt:lpstr>
      <vt:lpstr>PowerPoint Presentation</vt:lpstr>
      <vt:lpstr>MODEL BUILDING:</vt:lpstr>
      <vt:lpstr>BEST MODEL </vt:lpstr>
      <vt:lpstr>PowerPoint Presentation</vt:lpstr>
      <vt:lpstr>DEPLOYMENT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DELL E5490</dc:creator>
  <cp:lastModifiedBy>Naveen Naganuri</cp:lastModifiedBy>
  <cp:revision>31</cp:revision>
  <dcterms:created xsi:type="dcterms:W3CDTF">2024-05-13T06:25:56Z</dcterms:created>
  <dcterms:modified xsi:type="dcterms:W3CDTF">2025-07-07T07:23:54Z</dcterms:modified>
</cp:coreProperties>
</file>