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0" r:id="rId1"/>
    <p:sldMasterId id="2147483671" r:id="rId2"/>
  </p:sldMasterIdLst>
  <p:notesMasterIdLst>
    <p:notesMasterId r:id="rId23"/>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2" r:id="rId18"/>
    <p:sldId id="273" r:id="rId19"/>
    <p:sldId id="274" r:id="rId20"/>
    <p:sldId id="275" r:id="rId21"/>
    <p:sldId id="271" r:id="rId2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83" d="100"/>
          <a:sy n="83" d="100"/>
        </p:scale>
        <p:origin x="-1426" y="-77"/>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xmlns="" val="394851058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1" name="Google Shape;131;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3" name="Google Shape;193;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0" name="Google Shape;200;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5" name="Google Shape;205;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1" name="Google Shape;211;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d6cea27fb5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d6cea27fb5_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7" name="Google Shape;217;gd6cea27fb5_0_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GB"/>
              <a:pPr marL="0" lvl="0" indent="0" algn="r" rtl="0">
                <a:spcBef>
                  <a:spcPts val="0"/>
                </a:spcBef>
                <a:spcAft>
                  <a:spcPts val="0"/>
                </a:spcAft>
                <a:buClr>
                  <a:srgbClr val="000000"/>
                </a:buClr>
                <a:buFont typeface="Arial"/>
                <a:buNone/>
              </a:pPr>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d6cea27fb5_0_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d6cea27fb5_0_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4" name="Google Shape;224;gd6cea27fb5_0_6: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GB"/>
              <a:pPr marL="0" lvl="0" indent="0" algn="r" rtl="0">
                <a:spcBef>
                  <a:spcPts val="0"/>
                </a:spcBef>
                <a:spcAft>
                  <a:spcPts val="0"/>
                </a:spcAft>
                <a:buClr>
                  <a:srgbClr val="000000"/>
                </a:buClr>
                <a:buFont typeface="Arial"/>
                <a:buNone/>
              </a:pPr>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0" name="Google Shape;230;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7" name="Google Shape;137;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3" name="Google Shape;143;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4" name="Google Shape;154;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d6cea27fb5_0_8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d6cea27fb5_0_8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5" name="Google Shape;175;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1" name="Google Shape;181;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8" name="Google Shape;188;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8"/>
        <p:cNvGrpSpPr/>
        <p:nvPr/>
      </p:nvGrpSpPr>
      <p:grpSpPr>
        <a:xfrm>
          <a:off x="0" y="0"/>
          <a:ext cx="0" cy="0"/>
          <a:chOff x="0" y="0"/>
          <a:chExt cx="0" cy="0"/>
        </a:xfrm>
      </p:grpSpPr>
      <p:sp>
        <p:nvSpPr>
          <p:cNvPr id="89" name="Google Shape;89;p14"/>
          <p:cNvSpPr txBox="1">
            <a:spLocks noGrp="1"/>
          </p:cNvSpPr>
          <p:nvPr>
            <p:ph type="ctrTitle"/>
          </p:nvPr>
        </p:nvSpPr>
        <p:spPr>
          <a:xfrm>
            <a:off x="311708" y="992767"/>
            <a:ext cx="8520600" cy="27369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90" name="Google Shape;90;p14"/>
          <p:cNvSpPr txBox="1">
            <a:spLocks noGrp="1"/>
          </p:cNvSpPr>
          <p:nvPr>
            <p:ph type="subTitle" idx="1"/>
          </p:nvPr>
        </p:nvSpPr>
        <p:spPr>
          <a:xfrm>
            <a:off x="311700" y="3778833"/>
            <a:ext cx="8520600" cy="10569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91" name="Google Shape;91;p14"/>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2"/>
        <p:cNvGrpSpPr/>
        <p:nvPr/>
      </p:nvGrpSpPr>
      <p:grpSpPr>
        <a:xfrm>
          <a:off x="0" y="0"/>
          <a:ext cx="0" cy="0"/>
          <a:chOff x="0" y="0"/>
          <a:chExt cx="0" cy="0"/>
        </a:xfrm>
      </p:grpSpPr>
      <p:sp>
        <p:nvSpPr>
          <p:cNvPr id="93" name="Google Shape;93;p15"/>
          <p:cNvSpPr txBox="1">
            <a:spLocks noGrp="1"/>
          </p:cNvSpPr>
          <p:nvPr>
            <p:ph type="title"/>
          </p:nvPr>
        </p:nvSpPr>
        <p:spPr>
          <a:xfrm>
            <a:off x="311700" y="2867800"/>
            <a:ext cx="8520600" cy="11223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94" name="Google Shape;94;p15"/>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5"/>
        <p:cNvGrpSpPr/>
        <p:nvPr/>
      </p:nvGrpSpPr>
      <p:grpSpPr>
        <a:xfrm>
          <a:off x="0" y="0"/>
          <a:ext cx="0" cy="0"/>
          <a:chOff x="0" y="0"/>
          <a:chExt cx="0" cy="0"/>
        </a:xfrm>
      </p:grpSpPr>
      <p:sp>
        <p:nvSpPr>
          <p:cNvPr id="96" name="Google Shape;96;p16"/>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7" name="Google Shape;97;p16"/>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98" name="Google Shape;98;p16"/>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9"/>
        <p:cNvGrpSpPr/>
        <p:nvPr/>
      </p:nvGrpSpPr>
      <p:grpSpPr>
        <a:xfrm>
          <a:off x="0" y="0"/>
          <a:ext cx="0" cy="0"/>
          <a:chOff x="0" y="0"/>
          <a:chExt cx="0" cy="0"/>
        </a:xfrm>
      </p:grpSpPr>
      <p:sp>
        <p:nvSpPr>
          <p:cNvPr id="100" name="Google Shape;100;p17"/>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1" name="Google Shape;101;p17"/>
          <p:cNvSpPr txBox="1">
            <a:spLocks noGrp="1"/>
          </p:cNvSpPr>
          <p:nvPr>
            <p:ph type="body" idx="1"/>
          </p:nvPr>
        </p:nvSpPr>
        <p:spPr>
          <a:xfrm>
            <a:off x="311700" y="1536633"/>
            <a:ext cx="3999900" cy="45552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102" name="Google Shape;102;p17"/>
          <p:cNvSpPr txBox="1">
            <a:spLocks noGrp="1"/>
          </p:cNvSpPr>
          <p:nvPr>
            <p:ph type="body" idx="2"/>
          </p:nvPr>
        </p:nvSpPr>
        <p:spPr>
          <a:xfrm>
            <a:off x="4832400" y="1536633"/>
            <a:ext cx="3999900" cy="45552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103" name="Google Shape;103;p17"/>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4"/>
        <p:cNvGrpSpPr/>
        <p:nvPr/>
      </p:nvGrpSpPr>
      <p:grpSpPr>
        <a:xfrm>
          <a:off x="0" y="0"/>
          <a:ext cx="0" cy="0"/>
          <a:chOff x="0" y="0"/>
          <a:chExt cx="0" cy="0"/>
        </a:xfrm>
      </p:grpSpPr>
      <p:sp>
        <p:nvSpPr>
          <p:cNvPr id="105" name="Google Shape;105;p18"/>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6" name="Google Shape;106;p18"/>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7"/>
        <p:cNvGrpSpPr/>
        <p:nvPr/>
      </p:nvGrpSpPr>
      <p:grpSpPr>
        <a:xfrm>
          <a:off x="0" y="0"/>
          <a:ext cx="0" cy="0"/>
          <a:chOff x="0" y="0"/>
          <a:chExt cx="0" cy="0"/>
        </a:xfrm>
      </p:grpSpPr>
      <p:sp>
        <p:nvSpPr>
          <p:cNvPr id="108" name="Google Shape;108;p19"/>
          <p:cNvSpPr txBox="1">
            <a:spLocks noGrp="1"/>
          </p:cNvSpPr>
          <p:nvPr>
            <p:ph type="title"/>
          </p:nvPr>
        </p:nvSpPr>
        <p:spPr>
          <a:xfrm>
            <a:off x="311700" y="740800"/>
            <a:ext cx="2808000" cy="1007700"/>
          </a:xfrm>
          <a:prstGeom prst="rect">
            <a:avLst/>
          </a:prstGeom>
        </p:spPr>
        <p:txBody>
          <a:bodyPr spcFirstLastPara="1" wrap="square" lIns="91425" tIns="91425" rIns="91425" bIns="91425" anchor="b"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9" name="Google Shape;109;p19"/>
          <p:cNvSpPr txBox="1">
            <a:spLocks noGrp="1"/>
          </p:cNvSpPr>
          <p:nvPr>
            <p:ph type="body" idx="1"/>
          </p:nvPr>
        </p:nvSpPr>
        <p:spPr>
          <a:xfrm>
            <a:off x="311700" y="1852800"/>
            <a:ext cx="2808000" cy="4239300"/>
          </a:xfrm>
          <a:prstGeom prst="rect">
            <a:avLst/>
          </a:prstGeom>
        </p:spPr>
        <p:txBody>
          <a:bodyPr spcFirstLastPara="1" wrap="square" lIns="91425" tIns="91425" rIns="91425" bIns="91425" anchor="t" anchorCtr="0">
            <a:normAutofit/>
          </a:bodyPr>
          <a:lstStyle>
            <a:lvl1pPr marL="457200" lvl="0" indent="-304800" rtl="0">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110" name="Google Shape;110;p19"/>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11"/>
        <p:cNvGrpSpPr/>
        <p:nvPr/>
      </p:nvGrpSpPr>
      <p:grpSpPr>
        <a:xfrm>
          <a:off x="0" y="0"/>
          <a:ext cx="0" cy="0"/>
          <a:chOff x="0" y="0"/>
          <a:chExt cx="0" cy="0"/>
        </a:xfrm>
      </p:grpSpPr>
      <p:sp>
        <p:nvSpPr>
          <p:cNvPr id="112" name="Google Shape;112;p20"/>
          <p:cNvSpPr txBox="1">
            <a:spLocks noGrp="1"/>
          </p:cNvSpPr>
          <p:nvPr>
            <p:ph type="title"/>
          </p:nvPr>
        </p:nvSpPr>
        <p:spPr>
          <a:xfrm>
            <a:off x="490250" y="600200"/>
            <a:ext cx="6367800" cy="5454300"/>
          </a:xfrm>
          <a:prstGeom prst="rect">
            <a:avLst/>
          </a:prstGeom>
        </p:spPr>
        <p:txBody>
          <a:bodyPr spcFirstLastPara="1" wrap="square" lIns="91425" tIns="91425" rIns="91425" bIns="91425" anchor="ctr" anchorCtr="0">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13" name="Google Shape;113;p20"/>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14"/>
        <p:cNvGrpSpPr/>
        <p:nvPr/>
      </p:nvGrpSpPr>
      <p:grpSpPr>
        <a:xfrm>
          <a:off x="0" y="0"/>
          <a:ext cx="0" cy="0"/>
          <a:chOff x="0" y="0"/>
          <a:chExt cx="0" cy="0"/>
        </a:xfrm>
      </p:grpSpPr>
      <p:sp>
        <p:nvSpPr>
          <p:cNvPr id="115" name="Google Shape;115;p21"/>
          <p:cNvSpPr/>
          <p:nvPr/>
        </p:nvSpPr>
        <p:spPr>
          <a:xfrm>
            <a:off x="4572000" y="-167"/>
            <a:ext cx="4572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1"/>
          <p:cNvSpPr txBox="1">
            <a:spLocks noGrp="1"/>
          </p:cNvSpPr>
          <p:nvPr>
            <p:ph type="title"/>
          </p:nvPr>
        </p:nvSpPr>
        <p:spPr>
          <a:xfrm>
            <a:off x="265500" y="1644233"/>
            <a:ext cx="4045200" cy="19764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17" name="Google Shape;117;p21"/>
          <p:cNvSpPr txBox="1">
            <a:spLocks noGrp="1"/>
          </p:cNvSpPr>
          <p:nvPr>
            <p:ph type="subTitle" idx="1"/>
          </p:nvPr>
        </p:nvSpPr>
        <p:spPr>
          <a:xfrm>
            <a:off x="265500" y="3737433"/>
            <a:ext cx="4045200" cy="16467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18" name="Google Shape;118;p21"/>
          <p:cNvSpPr txBox="1">
            <a:spLocks noGrp="1"/>
          </p:cNvSpPr>
          <p:nvPr>
            <p:ph type="body" idx="2"/>
          </p:nvPr>
        </p:nvSpPr>
        <p:spPr>
          <a:xfrm>
            <a:off x="4939500" y="965433"/>
            <a:ext cx="3837000" cy="4926900"/>
          </a:xfrm>
          <a:prstGeom prst="rect">
            <a:avLst/>
          </a:prstGeom>
        </p:spPr>
        <p:txBody>
          <a:bodyPr spcFirstLastPara="1" wrap="square" lIns="91425" tIns="91425" rIns="91425" bIns="91425" anchor="ctr"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119" name="Google Shape;119;p21"/>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20"/>
        <p:cNvGrpSpPr/>
        <p:nvPr/>
      </p:nvGrpSpPr>
      <p:grpSpPr>
        <a:xfrm>
          <a:off x="0" y="0"/>
          <a:ext cx="0" cy="0"/>
          <a:chOff x="0" y="0"/>
          <a:chExt cx="0" cy="0"/>
        </a:xfrm>
      </p:grpSpPr>
      <p:sp>
        <p:nvSpPr>
          <p:cNvPr id="121" name="Google Shape;121;p22"/>
          <p:cNvSpPr txBox="1">
            <a:spLocks noGrp="1"/>
          </p:cNvSpPr>
          <p:nvPr>
            <p:ph type="body" idx="1"/>
          </p:nvPr>
        </p:nvSpPr>
        <p:spPr>
          <a:xfrm>
            <a:off x="311700" y="5640767"/>
            <a:ext cx="5998800" cy="8067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1800"/>
              <a:buNone/>
              <a:defRPr/>
            </a:lvl1pPr>
          </a:lstStyle>
          <a:p>
            <a:endParaRPr/>
          </a:p>
        </p:txBody>
      </p:sp>
      <p:sp>
        <p:nvSpPr>
          <p:cNvPr id="122" name="Google Shape;122;p2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23"/>
        <p:cNvGrpSpPr/>
        <p:nvPr/>
      </p:nvGrpSpPr>
      <p:grpSpPr>
        <a:xfrm>
          <a:off x="0" y="0"/>
          <a:ext cx="0" cy="0"/>
          <a:chOff x="0" y="0"/>
          <a:chExt cx="0" cy="0"/>
        </a:xfrm>
      </p:grpSpPr>
      <p:sp>
        <p:nvSpPr>
          <p:cNvPr id="124" name="Google Shape;124;p23"/>
          <p:cNvSpPr txBox="1">
            <a:spLocks noGrp="1"/>
          </p:cNvSpPr>
          <p:nvPr>
            <p:ph type="title" hasCustomPrompt="1"/>
          </p:nvPr>
        </p:nvSpPr>
        <p:spPr>
          <a:xfrm>
            <a:off x="311700" y="1474833"/>
            <a:ext cx="8520600" cy="26181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25" name="Google Shape;125;p23"/>
          <p:cNvSpPr txBox="1">
            <a:spLocks noGrp="1"/>
          </p:cNvSpPr>
          <p:nvPr>
            <p:ph type="body" idx="1"/>
          </p:nvPr>
        </p:nvSpPr>
        <p:spPr>
          <a:xfrm>
            <a:off x="311700" y="4202967"/>
            <a:ext cx="8520600" cy="1734300"/>
          </a:xfrm>
          <a:prstGeom prst="rect">
            <a:avLst/>
          </a:prstGeom>
        </p:spPr>
        <p:txBody>
          <a:bodyPr spcFirstLastPara="1" wrap="square" lIns="91425" tIns="91425" rIns="91425" bIns="91425" anchor="t" anchorCtr="0">
            <a:normAutofit/>
          </a:bodyPr>
          <a:lstStyle>
            <a:lvl1pPr marL="457200" lvl="0" indent="-342900" algn="ctr" rtl="0">
              <a:spcBef>
                <a:spcPts val="0"/>
              </a:spcBef>
              <a:spcAft>
                <a:spcPts val="0"/>
              </a:spcAft>
              <a:buSzPts val="1800"/>
              <a:buChar char="●"/>
              <a:defRPr/>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126" name="Google Shape;126;p23"/>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7"/>
        <p:cNvGrpSpPr/>
        <p:nvPr/>
      </p:nvGrpSpPr>
      <p:grpSpPr>
        <a:xfrm>
          <a:off x="0" y="0"/>
          <a:ext cx="0" cy="0"/>
          <a:chOff x="0" y="0"/>
          <a:chExt cx="0" cy="0"/>
        </a:xfrm>
      </p:grpSpPr>
      <p:sp>
        <p:nvSpPr>
          <p:cNvPr id="128" name="Google Shape;128;p24"/>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5"/>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6"/>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2" name="Google Shape;62;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Autofit/>
          </a:bodyPr>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9" name="Google Shape;69;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 bg1="dk1" tx1="lt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Ref idx="1002">
        <a:schemeClr val="bg1"/>
      </p:bgRef>
    </p:bg>
    <p:spTree>
      <p:nvGrpSpPr>
        <p:cNvPr id="1" name="Shape 84"/>
        <p:cNvGrpSpPr/>
        <p:nvPr/>
      </p:nvGrpSpPr>
      <p:grpSpPr>
        <a:xfrm>
          <a:off x="0" y="0"/>
          <a:ext cx="0" cy="0"/>
          <a:chOff x="0" y="0"/>
          <a:chExt cx="0" cy="0"/>
        </a:xfrm>
      </p:grpSpPr>
      <p:sp>
        <p:nvSpPr>
          <p:cNvPr id="85" name="Google Shape;85;p13"/>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86" name="Google Shape;86;p13"/>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0"/>
              </a:spcBef>
              <a:spcAft>
                <a:spcPts val="0"/>
              </a:spcAft>
              <a:buClr>
                <a:schemeClr val="dk2"/>
              </a:buClr>
              <a:buSzPts val="1400"/>
              <a:buChar char="○"/>
              <a:defRPr>
                <a:solidFill>
                  <a:schemeClr val="dk2"/>
                </a:solidFill>
              </a:defRPr>
            </a:lvl2pPr>
            <a:lvl3pPr marL="1371600" lvl="2" indent="-317500" rtl="0">
              <a:lnSpc>
                <a:spcPct val="115000"/>
              </a:lnSpc>
              <a:spcBef>
                <a:spcPts val="0"/>
              </a:spcBef>
              <a:spcAft>
                <a:spcPts val="0"/>
              </a:spcAft>
              <a:buClr>
                <a:schemeClr val="dk2"/>
              </a:buClr>
              <a:buSzPts val="1400"/>
              <a:buChar char="■"/>
              <a:defRPr>
                <a:solidFill>
                  <a:schemeClr val="dk2"/>
                </a:solidFill>
              </a:defRPr>
            </a:lvl3pPr>
            <a:lvl4pPr marL="1828800" lvl="3" indent="-317500" rtl="0">
              <a:lnSpc>
                <a:spcPct val="115000"/>
              </a:lnSpc>
              <a:spcBef>
                <a:spcPts val="0"/>
              </a:spcBef>
              <a:spcAft>
                <a:spcPts val="0"/>
              </a:spcAft>
              <a:buClr>
                <a:schemeClr val="dk2"/>
              </a:buClr>
              <a:buSzPts val="1400"/>
              <a:buChar char="●"/>
              <a:defRPr>
                <a:solidFill>
                  <a:schemeClr val="dk2"/>
                </a:solidFill>
              </a:defRPr>
            </a:lvl4pPr>
            <a:lvl5pPr marL="2286000" lvl="4" indent="-317500" rtl="0">
              <a:lnSpc>
                <a:spcPct val="115000"/>
              </a:lnSpc>
              <a:spcBef>
                <a:spcPts val="0"/>
              </a:spcBef>
              <a:spcAft>
                <a:spcPts val="0"/>
              </a:spcAft>
              <a:buClr>
                <a:schemeClr val="dk2"/>
              </a:buClr>
              <a:buSzPts val="1400"/>
              <a:buChar char="○"/>
              <a:defRPr>
                <a:solidFill>
                  <a:schemeClr val="dk2"/>
                </a:solidFill>
              </a:defRPr>
            </a:lvl5pPr>
            <a:lvl6pPr marL="2743200" lvl="5" indent="-317500" rtl="0">
              <a:lnSpc>
                <a:spcPct val="115000"/>
              </a:lnSpc>
              <a:spcBef>
                <a:spcPts val="0"/>
              </a:spcBef>
              <a:spcAft>
                <a:spcPts val="0"/>
              </a:spcAft>
              <a:buClr>
                <a:schemeClr val="dk2"/>
              </a:buClr>
              <a:buSzPts val="1400"/>
              <a:buChar char="■"/>
              <a:defRPr>
                <a:solidFill>
                  <a:schemeClr val="dk2"/>
                </a:solidFill>
              </a:defRPr>
            </a:lvl6pPr>
            <a:lvl7pPr marL="3200400" lvl="6" indent="-317500" rtl="0">
              <a:lnSpc>
                <a:spcPct val="115000"/>
              </a:lnSpc>
              <a:spcBef>
                <a:spcPts val="0"/>
              </a:spcBef>
              <a:spcAft>
                <a:spcPts val="0"/>
              </a:spcAft>
              <a:buClr>
                <a:schemeClr val="dk2"/>
              </a:buClr>
              <a:buSzPts val="1400"/>
              <a:buChar char="●"/>
              <a:defRPr>
                <a:solidFill>
                  <a:schemeClr val="dk2"/>
                </a:solidFill>
              </a:defRPr>
            </a:lvl7pPr>
            <a:lvl8pPr marL="3657600" lvl="7" indent="-317500" rtl="0">
              <a:lnSpc>
                <a:spcPct val="115000"/>
              </a:lnSpc>
              <a:spcBef>
                <a:spcPts val="0"/>
              </a:spcBef>
              <a:spcAft>
                <a:spcPts val="0"/>
              </a:spcAft>
              <a:buClr>
                <a:schemeClr val="dk2"/>
              </a:buClr>
              <a:buSzPts val="1400"/>
              <a:buChar char="○"/>
              <a:defRPr>
                <a:solidFill>
                  <a:schemeClr val="dk2"/>
                </a:solidFill>
              </a:defRPr>
            </a:lvl8pPr>
            <a:lvl9pPr marL="4114800" lvl="8" indent="-317500" rtl="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7" name="Google Shape;87;p13"/>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 bg1="dk1" tx1="lt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5"/>
          <p:cNvSpPr txBox="1">
            <a:spLocks noGrp="1"/>
          </p:cNvSpPr>
          <p:nvPr>
            <p:ph type="ctrTitle"/>
          </p:nvPr>
        </p:nvSpPr>
        <p:spPr>
          <a:xfrm>
            <a:off x="685810" y="368315"/>
            <a:ext cx="7772400" cy="1470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FCFCFF"/>
              </a:buClr>
              <a:buSzPts val="4400"/>
              <a:buFont typeface="Calibri"/>
              <a:buNone/>
            </a:pPr>
            <a:r>
              <a:rPr lang="en-GB" b="1">
                <a:solidFill>
                  <a:srgbClr val="FF0000"/>
                </a:solidFill>
              </a:rPr>
              <a:t>IOT BASED FLOOD DETECTING SYSTEM</a:t>
            </a:r>
            <a:endParaRPr b="1">
              <a:solidFill>
                <a:srgbClr val="FF0000"/>
              </a:solidFill>
            </a:endParaRPr>
          </a:p>
        </p:txBody>
      </p:sp>
      <p:sp>
        <p:nvSpPr>
          <p:cNvPr id="134" name="Google Shape;134;p25"/>
          <p:cNvSpPr txBox="1">
            <a:spLocks noGrp="1"/>
          </p:cNvSpPr>
          <p:nvPr>
            <p:ph type="subTitle" idx="1"/>
          </p:nvPr>
        </p:nvSpPr>
        <p:spPr>
          <a:xfrm>
            <a:off x="714348" y="2285992"/>
            <a:ext cx="8072494" cy="4214842"/>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2000"/>
              <a:buNone/>
            </a:pPr>
            <a:r>
              <a:rPr lang="en-GB" sz="2000" dirty="0">
                <a:solidFill>
                  <a:schemeClr val="tx1"/>
                </a:solidFill>
              </a:rPr>
              <a:t>BY:</a:t>
            </a:r>
            <a:endParaRPr dirty="0">
              <a:solidFill>
                <a:schemeClr val="tx1"/>
              </a:solidFill>
            </a:endParaRPr>
          </a:p>
          <a:p>
            <a:pPr marL="0" lvl="0" indent="0" algn="l" rtl="0">
              <a:spcBef>
                <a:spcPts val="400"/>
              </a:spcBef>
              <a:spcAft>
                <a:spcPts val="0"/>
              </a:spcAft>
              <a:buClr>
                <a:schemeClr val="dk1"/>
              </a:buClr>
              <a:buSzPts val="2000"/>
              <a:buNone/>
            </a:pPr>
            <a:r>
              <a:rPr lang="en-GB" sz="2000" dirty="0">
                <a:solidFill>
                  <a:schemeClr val="tx1"/>
                </a:solidFill>
              </a:rPr>
              <a:t>B. </a:t>
            </a:r>
            <a:r>
              <a:rPr lang="en-GB" sz="2000" dirty="0" err="1">
                <a:solidFill>
                  <a:schemeClr val="tx1"/>
                </a:solidFill>
              </a:rPr>
              <a:t>Pramod</a:t>
            </a:r>
            <a:r>
              <a:rPr lang="en-GB" sz="2000" dirty="0">
                <a:solidFill>
                  <a:schemeClr val="tx1"/>
                </a:solidFill>
              </a:rPr>
              <a:t>		18BEC007</a:t>
            </a:r>
            <a:endParaRPr sz="2000" dirty="0">
              <a:solidFill>
                <a:schemeClr val="tx1"/>
              </a:solidFill>
            </a:endParaRPr>
          </a:p>
          <a:p>
            <a:pPr marL="0" lvl="0" indent="0" algn="l" rtl="0">
              <a:spcBef>
                <a:spcPts val="400"/>
              </a:spcBef>
              <a:spcAft>
                <a:spcPts val="0"/>
              </a:spcAft>
              <a:buClr>
                <a:schemeClr val="dk1"/>
              </a:buClr>
              <a:buSzPts val="2000"/>
              <a:buNone/>
            </a:pPr>
            <a:r>
              <a:rPr lang="en-GB" sz="2000" dirty="0">
                <a:solidFill>
                  <a:schemeClr val="tx1"/>
                </a:solidFill>
              </a:rPr>
              <a:t>D. Naveen </a:t>
            </a:r>
            <a:r>
              <a:rPr lang="en-GB" sz="2000" dirty="0" err="1">
                <a:solidFill>
                  <a:schemeClr val="tx1"/>
                </a:solidFill>
              </a:rPr>
              <a:t>Nischal</a:t>
            </a:r>
            <a:r>
              <a:rPr lang="en-GB" sz="2000" dirty="0">
                <a:solidFill>
                  <a:schemeClr val="tx1"/>
                </a:solidFill>
              </a:rPr>
              <a:t>	18BEC011 </a:t>
            </a:r>
            <a:endParaRPr dirty="0">
              <a:solidFill>
                <a:schemeClr val="tx1"/>
              </a:solidFill>
            </a:endParaRPr>
          </a:p>
          <a:p>
            <a:pPr marL="0" lvl="0" indent="0" algn="l" rtl="0">
              <a:spcBef>
                <a:spcPts val="400"/>
              </a:spcBef>
              <a:spcAft>
                <a:spcPts val="0"/>
              </a:spcAft>
              <a:buClr>
                <a:schemeClr val="dk1"/>
              </a:buClr>
              <a:buSzPts val="2000"/>
              <a:buNone/>
            </a:pPr>
            <a:r>
              <a:rPr lang="en-GB" sz="2000" dirty="0" err="1">
                <a:solidFill>
                  <a:schemeClr val="tx1"/>
                </a:solidFill>
              </a:rPr>
              <a:t>Kavya</a:t>
            </a:r>
            <a:r>
              <a:rPr lang="en-GB" sz="2000" dirty="0">
                <a:solidFill>
                  <a:schemeClr val="tx1"/>
                </a:solidFill>
              </a:rPr>
              <a:t> F </a:t>
            </a:r>
            <a:r>
              <a:rPr lang="en-GB" sz="2000" dirty="0" err="1">
                <a:solidFill>
                  <a:schemeClr val="tx1"/>
                </a:solidFill>
              </a:rPr>
              <a:t>Kamadolli</a:t>
            </a:r>
            <a:r>
              <a:rPr lang="en-GB" sz="2000" dirty="0">
                <a:solidFill>
                  <a:schemeClr val="tx1"/>
                </a:solidFill>
              </a:rPr>
              <a:t>	18BEC021</a:t>
            </a:r>
            <a:endParaRPr sz="2000" dirty="0">
              <a:solidFill>
                <a:schemeClr val="tx1"/>
              </a:solidFill>
            </a:endParaRPr>
          </a:p>
          <a:p>
            <a:pPr marL="0" lvl="0" indent="0" algn="l" rtl="0">
              <a:spcBef>
                <a:spcPts val="400"/>
              </a:spcBef>
              <a:spcAft>
                <a:spcPts val="0"/>
              </a:spcAft>
              <a:buClr>
                <a:schemeClr val="dk1"/>
              </a:buClr>
              <a:buSzPts val="2000"/>
              <a:buNone/>
            </a:pPr>
            <a:r>
              <a:rPr lang="en-GB" sz="2000" dirty="0" err="1">
                <a:solidFill>
                  <a:schemeClr val="tx1"/>
                </a:solidFill>
              </a:rPr>
              <a:t>N.Mahantesh</a:t>
            </a:r>
            <a:r>
              <a:rPr lang="en-GB" sz="2000" dirty="0">
                <a:solidFill>
                  <a:schemeClr val="tx1"/>
                </a:solidFill>
              </a:rPr>
              <a:t>		18BEC025</a:t>
            </a:r>
            <a:endParaRPr dirty="0">
              <a:solidFill>
                <a:schemeClr val="tx1"/>
              </a:solidFill>
            </a:endParaRPr>
          </a:p>
          <a:p>
            <a:pPr marL="0" lvl="0" indent="0" algn="l" rtl="0">
              <a:spcBef>
                <a:spcPts val="400"/>
              </a:spcBef>
              <a:spcAft>
                <a:spcPts val="0"/>
              </a:spcAft>
              <a:buClr>
                <a:schemeClr val="dk1"/>
              </a:buClr>
              <a:buSzPts val="2000"/>
              <a:buNone/>
            </a:pPr>
            <a:r>
              <a:rPr lang="en-GB" sz="2000" dirty="0" err="1" smtClean="0">
                <a:solidFill>
                  <a:schemeClr val="tx1"/>
                </a:solidFill>
              </a:rPr>
              <a:t>Shobhraj</a:t>
            </a:r>
            <a:r>
              <a:rPr lang="en-GB" sz="2000" smtClean="0">
                <a:solidFill>
                  <a:schemeClr val="tx1"/>
                </a:solidFill>
              </a:rPr>
              <a:t>		18BEC044</a:t>
            </a:r>
            <a:endParaRPr sz="2000" dirty="0">
              <a:solidFill>
                <a:schemeClr val="tx1"/>
              </a:solidFill>
            </a:endParaRPr>
          </a:p>
          <a:p>
            <a:pPr marL="0" lvl="0" indent="0" algn="just" rtl="0">
              <a:spcBef>
                <a:spcPts val="400"/>
              </a:spcBef>
              <a:spcAft>
                <a:spcPts val="0"/>
              </a:spcAft>
              <a:buClr>
                <a:srgbClr val="888888"/>
              </a:buClr>
              <a:buSzPts val="2000"/>
              <a:buNone/>
            </a:pPr>
            <a:endParaRPr sz="2000" dirty="0">
              <a:solidFill>
                <a:schemeClr val="tx1"/>
              </a:solidFill>
            </a:endParaRPr>
          </a:p>
          <a:p>
            <a:pPr marL="0" lvl="0" indent="0" algn="just" rtl="0">
              <a:spcBef>
                <a:spcPts val="400"/>
              </a:spcBef>
              <a:spcAft>
                <a:spcPts val="0"/>
              </a:spcAft>
              <a:buClr>
                <a:schemeClr val="dk1"/>
              </a:buClr>
              <a:buSzPts val="2000"/>
              <a:buNone/>
            </a:pPr>
            <a:r>
              <a:rPr lang="en-GB" sz="2000" dirty="0">
                <a:solidFill>
                  <a:schemeClr val="tx1"/>
                </a:solidFill>
              </a:rPr>
              <a:t>Submitted  to:  </a:t>
            </a:r>
            <a:endParaRPr dirty="0">
              <a:solidFill>
                <a:schemeClr val="tx1"/>
              </a:solidFill>
            </a:endParaRPr>
          </a:p>
          <a:p>
            <a:pPr marL="0" lvl="0" indent="0" algn="just" rtl="0">
              <a:spcBef>
                <a:spcPts val="400"/>
              </a:spcBef>
              <a:spcAft>
                <a:spcPts val="0"/>
              </a:spcAft>
              <a:buClr>
                <a:schemeClr val="dk1"/>
              </a:buClr>
              <a:buSzPts val="2000"/>
              <a:buNone/>
            </a:pPr>
            <a:r>
              <a:rPr lang="en-GB" sz="2000" dirty="0">
                <a:solidFill>
                  <a:schemeClr val="tx1"/>
                </a:solidFill>
              </a:rPr>
              <a:t>DR. </a:t>
            </a:r>
            <a:r>
              <a:rPr lang="en-GB" sz="2000" dirty="0" err="1">
                <a:solidFill>
                  <a:schemeClr val="tx1"/>
                </a:solidFill>
              </a:rPr>
              <a:t>Jagadeesha</a:t>
            </a:r>
            <a:r>
              <a:rPr lang="en-GB" sz="2000" dirty="0">
                <a:solidFill>
                  <a:schemeClr val="tx1"/>
                </a:solidFill>
              </a:rPr>
              <a:t> R Bhatt </a:t>
            </a:r>
            <a:endParaRPr dirty="0">
              <a:solidFill>
                <a:schemeClr val="tx1"/>
              </a:solidFill>
            </a:endParaRPr>
          </a:p>
          <a:p>
            <a:pPr marL="0" lvl="0" indent="0" algn="just" rtl="0">
              <a:spcBef>
                <a:spcPts val="400"/>
              </a:spcBef>
              <a:spcAft>
                <a:spcPts val="0"/>
              </a:spcAft>
              <a:buClr>
                <a:schemeClr val="dk1"/>
              </a:buClr>
              <a:buSzPts val="2000"/>
              <a:buNone/>
            </a:pPr>
            <a:r>
              <a:rPr lang="en-GB" sz="2000" dirty="0" err="1">
                <a:solidFill>
                  <a:schemeClr val="tx1"/>
                </a:solidFill>
              </a:rPr>
              <a:t>Asst.Professor</a:t>
            </a:r>
            <a:endParaRPr sz="2000" dirty="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4"/>
          <p:cNvSpPr txBox="1">
            <a:spLocks noGrp="1"/>
          </p:cNvSpPr>
          <p:nvPr>
            <p:ph type="ctrTitle"/>
          </p:nvPr>
        </p:nvSpPr>
        <p:spPr>
          <a:xfrm>
            <a:off x="1198546" y="196016"/>
            <a:ext cx="6100800" cy="12144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FCFCFF"/>
              </a:buClr>
              <a:buSzPts val="5400"/>
              <a:buFont typeface="Calibri"/>
              <a:buNone/>
            </a:pPr>
            <a:r>
              <a:rPr lang="en-GB" sz="5400" b="1">
                <a:solidFill>
                  <a:srgbClr val="0000FF"/>
                </a:solidFill>
              </a:rPr>
              <a:t>Ultrasonic Sensor</a:t>
            </a:r>
            <a:endParaRPr sz="5400" b="1">
              <a:solidFill>
                <a:srgbClr val="0000FF"/>
              </a:solidFill>
            </a:endParaRPr>
          </a:p>
        </p:txBody>
      </p:sp>
      <p:sp>
        <p:nvSpPr>
          <p:cNvPr id="196" name="Google Shape;196;p34"/>
          <p:cNvSpPr txBox="1">
            <a:spLocks noGrp="1"/>
          </p:cNvSpPr>
          <p:nvPr>
            <p:ph type="subTitle" idx="1"/>
          </p:nvPr>
        </p:nvSpPr>
        <p:spPr>
          <a:xfrm>
            <a:off x="1000100" y="2071678"/>
            <a:ext cx="6772300" cy="3567122"/>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888888"/>
              </a:buClr>
              <a:buSzPts val="3200"/>
              <a:buNone/>
            </a:pPr>
            <a:endParaRPr/>
          </a:p>
        </p:txBody>
      </p:sp>
      <p:pic>
        <p:nvPicPr>
          <p:cNvPr id="197" name="Google Shape;197;p34" descr="E:\DELL\Desktop\ultrasonic.jpg"/>
          <p:cNvPicPr preferRelativeResize="0"/>
          <p:nvPr/>
        </p:nvPicPr>
        <p:blipFill rotWithShape="1">
          <a:blip r:embed="rId3">
            <a:alphaModFix/>
          </a:blip>
          <a:srcRect/>
          <a:stretch/>
        </p:blipFill>
        <p:spPr>
          <a:xfrm>
            <a:off x="642910" y="1785926"/>
            <a:ext cx="7648598" cy="3774199"/>
          </a:xfrm>
          <a:prstGeom prst="rect">
            <a:avLst/>
          </a:prstGeom>
          <a:noFill/>
          <a:ln>
            <a:noFill/>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5"/>
          <p:cNvSpPr txBox="1">
            <a:spLocks noGrp="1"/>
          </p:cNvSpPr>
          <p:nvPr>
            <p:ph type="subTitle" idx="1"/>
          </p:nvPr>
        </p:nvSpPr>
        <p:spPr>
          <a:xfrm>
            <a:off x="285720" y="285728"/>
            <a:ext cx="8429684" cy="6215106"/>
          </a:xfrm>
          <a:prstGeom prst="rect">
            <a:avLst/>
          </a:prstGeom>
          <a:noFill/>
          <a:ln>
            <a:noFill/>
          </a:ln>
        </p:spPr>
        <p:txBody>
          <a:bodyPr spcFirstLastPara="1" wrap="square" lIns="91425" tIns="45700" rIns="91425" bIns="45700" anchor="t" anchorCtr="0">
            <a:normAutofit fontScale="92500"/>
          </a:bodyPr>
          <a:lstStyle/>
          <a:p>
            <a:pPr marL="457200" lvl="0" indent="-457200" algn="l" rtl="0">
              <a:spcBef>
                <a:spcPts val="0"/>
              </a:spcBef>
              <a:spcAft>
                <a:spcPts val="0"/>
              </a:spcAft>
              <a:buClr>
                <a:schemeClr val="dk1"/>
              </a:buClr>
              <a:buSzPct val="100000"/>
              <a:buFont typeface="Wingdings" pitchFamily="2" charset="2"/>
              <a:buChar char="ü"/>
            </a:pPr>
            <a:r>
              <a:rPr lang="en-GB" sz="2400" dirty="0">
                <a:solidFill>
                  <a:schemeClr val="tx1"/>
                </a:solidFill>
              </a:rPr>
              <a:t>The ultrasonic sensor works on the principle of ultrasound waves which is used to determine the distance to an object. An ultrasonic sensor generates high-frequency sound waves.</a:t>
            </a:r>
            <a:endParaRPr dirty="0">
              <a:solidFill>
                <a:schemeClr val="tx1"/>
              </a:solidFill>
            </a:endParaRPr>
          </a:p>
          <a:p>
            <a:pPr marL="483870" lvl="0" indent="-342900" algn="l" rtl="0">
              <a:spcBef>
                <a:spcPts val="444"/>
              </a:spcBef>
              <a:spcAft>
                <a:spcPts val="0"/>
              </a:spcAft>
              <a:buClr>
                <a:srgbClr val="888888"/>
              </a:buClr>
              <a:buSzPct val="100000"/>
              <a:buFont typeface="Wingdings" pitchFamily="2" charset="2"/>
              <a:buChar char="ü"/>
            </a:pPr>
            <a:endParaRPr sz="2400" dirty="0">
              <a:solidFill>
                <a:schemeClr val="tx1"/>
              </a:solidFill>
            </a:endParaRPr>
          </a:p>
          <a:p>
            <a:pPr marL="457200" lvl="0" indent="-457200" algn="l" rtl="0">
              <a:spcBef>
                <a:spcPts val="444"/>
              </a:spcBef>
              <a:spcAft>
                <a:spcPts val="0"/>
              </a:spcAft>
              <a:buClr>
                <a:schemeClr val="dk1"/>
              </a:buClr>
              <a:buSzPct val="100000"/>
              <a:buFont typeface="Wingdings" pitchFamily="2" charset="2"/>
              <a:buChar char="ü"/>
            </a:pPr>
            <a:r>
              <a:rPr lang="en-GB" sz="2400" dirty="0">
                <a:solidFill>
                  <a:schemeClr val="tx1"/>
                </a:solidFill>
              </a:rPr>
              <a:t>By using the time required for the echo to reach the receiver, we can calculate the distance to an object we are targeting.</a:t>
            </a:r>
            <a:endParaRPr dirty="0">
              <a:solidFill>
                <a:schemeClr val="tx1"/>
              </a:solidFill>
            </a:endParaRPr>
          </a:p>
          <a:p>
            <a:pPr marL="483870" lvl="0" indent="-342900" algn="l" rtl="0">
              <a:spcBef>
                <a:spcPts val="444"/>
              </a:spcBef>
              <a:spcAft>
                <a:spcPts val="0"/>
              </a:spcAft>
              <a:buClr>
                <a:srgbClr val="888888"/>
              </a:buClr>
              <a:buSzPct val="100000"/>
              <a:buFont typeface="Wingdings" pitchFamily="2" charset="2"/>
              <a:buChar char="ü"/>
            </a:pPr>
            <a:endParaRPr sz="2400" dirty="0">
              <a:solidFill>
                <a:schemeClr val="tx1"/>
              </a:solidFill>
            </a:endParaRPr>
          </a:p>
          <a:p>
            <a:pPr marL="457200" lvl="0" indent="-457200" algn="l" rtl="0">
              <a:spcBef>
                <a:spcPts val="444"/>
              </a:spcBef>
              <a:spcAft>
                <a:spcPts val="0"/>
              </a:spcAft>
              <a:buClr>
                <a:schemeClr val="dk1"/>
              </a:buClr>
              <a:buSzPct val="100000"/>
              <a:buFont typeface="Wingdings" pitchFamily="2" charset="2"/>
              <a:buChar char="ü"/>
            </a:pPr>
            <a:r>
              <a:rPr lang="en-GB" sz="2400" dirty="0">
                <a:solidFill>
                  <a:schemeClr val="tx1"/>
                </a:solidFill>
              </a:rPr>
              <a:t>Ultrasonic distance sensor consists of two ultrasonic transducers. Among them, one acts as a transmitter which converts the electrical pulse of a microcontroller into ultrasonic sound pulse and the receiver receives the transmitted pulses. </a:t>
            </a:r>
            <a:endParaRPr dirty="0">
              <a:solidFill>
                <a:schemeClr val="tx1"/>
              </a:solidFill>
            </a:endParaRPr>
          </a:p>
          <a:p>
            <a:pPr marL="483870" lvl="0" indent="-342900" algn="l" rtl="0">
              <a:spcBef>
                <a:spcPts val="444"/>
              </a:spcBef>
              <a:spcAft>
                <a:spcPts val="0"/>
              </a:spcAft>
              <a:buClr>
                <a:srgbClr val="888888"/>
              </a:buClr>
              <a:buSzPct val="100000"/>
              <a:buFont typeface="Wingdings" pitchFamily="2" charset="2"/>
              <a:buChar char="ü"/>
            </a:pPr>
            <a:endParaRPr sz="2400" dirty="0">
              <a:solidFill>
                <a:schemeClr val="tx1"/>
              </a:solidFill>
            </a:endParaRPr>
          </a:p>
          <a:p>
            <a:pPr marL="457200" lvl="0" indent="-457200" algn="l" rtl="0">
              <a:spcBef>
                <a:spcPts val="444"/>
              </a:spcBef>
              <a:spcAft>
                <a:spcPts val="0"/>
              </a:spcAft>
              <a:buClr>
                <a:schemeClr val="dk1"/>
              </a:buClr>
              <a:buSzPct val="100000"/>
              <a:buFont typeface="Wingdings" pitchFamily="2" charset="2"/>
              <a:buChar char="ü"/>
            </a:pPr>
            <a:r>
              <a:rPr lang="en-GB" sz="2400" dirty="0">
                <a:solidFill>
                  <a:schemeClr val="tx1"/>
                </a:solidFill>
              </a:rPr>
              <a:t>If it receives them, then it produces an output pulse whose time period can be used to determine the distance from the object. </a:t>
            </a:r>
            <a:endParaRPr dirty="0">
              <a:solidFill>
                <a:schemeClr val="tx1"/>
              </a:solidFill>
            </a:endParaRPr>
          </a:p>
          <a:p>
            <a:pPr marL="457200" lvl="0" indent="-457200" algn="l" rtl="0">
              <a:spcBef>
                <a:spcPts val="444"/>
              </a:spcBef>
              <a:spcAft>
                <a:spcPts val="0"/>
              </a:spcAft>
              <a:buClr>
                <a:srgbClr val="888888"/>
              </a:buClr>
              <a:buSzPct val="100000"/>
              <a:buFont typeface="Wingdings" pitchFamily="2" charset="2"/>
              <a:buChar char="ü"/>
            </a:pPr>
            <a:endParaRPr sz="2400" dirty="0">
              <a:solidFill>
                <a:schemeClr val="tx1"/>
              </a:solidFill>
            </a:endParaRPr>
          </a:p>
          <a:p>
            <a:pPr marL="457200" lvl="0" indent="-457200" algn="l" rtl="0">
              <a:spcBef>
                <a:spcPts val="444"/>
              </a:spcBef>
              <a:spcAft>
                <a:spcPts val="0"/>
              </a:spcAft>
              <a:buClr>
                <a:schemeClr val="dk1"/>
              </a:buClr>
              <a:buSzPct val="100000"/>
              <a:buFont typeface="Wingdings" pitchFamily="2" charset="2"/>
              <a:buChar char="ü"/>
            </a:pPr>
            <a:r>
              <a:rPr lang="en-GB" sz="2400" b="1" dirty="0">
                <a:solidFill>
                  <a:schemeClr val="tx1"/>
                </a:solidFill>
              </a:rPr>
              <a:t>	Distance= (Time x Speed of Sound in Air (340 m/s))/2</a:t>
            </a:r>
            <a:endParaRPr sz="2400" b="1" dirty="0">
              <a:solidFill>
                <a:schemeClr val="tx1"/>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36"/>
          <p:cNvSpPr txBox="1">
            <a:spLocks noGrp="1"/>
          </p:cNvSpPr>
          <p:nvPr>
            <p:ph type="ctrTitle"/>
          </p:nvPr>
        </p:nvSpPr>
        <p:spPr>
          <a:xfrm>
            <a:off x="2797973" y="249553"/>
            <a:ext cx="2928900" cy="12858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FCFCFF"/>
              </a:buClr>
              <a:buSzPts val="5400"/>
              <a:buFont typeface="Calibri"/>
              <a:buNone/>
            </a:pPr>
            <a:r>
              <a:rPr lang="en-GB" sz="5400" b="1">
                <a:solidFill>
                  <a:srgbClr val="0000FF"/>
                </a:solidFill>
              </a:rPr>
              <a:t>Blynk</a:t>
            </a:r>
            <a:endParaRPr sz="5400" b="1">
              <a:solidFill>
                <a:srgbClr val="0000FF"/>
              </a:solidFill>
            </a:endParaRPr>
          </a:p>
        </p:txBody>
      </p:sp>
      <p:pic>
        <p:nvPicPr>
          <p:cNvPr id="208" name="Google Shape;208;p36"/>
          <p:cNvPicPr preferRelativeResize="0"/>
          <p:nvPr/>
        </p:nvPicPr>
        <p:blipFill rotWithShape="1">
          <a:blip r:embed="rId3">
            <a:alphaModFix/>
          </a:blip>
          <a:srcRect/>
          <a:stretch/>
        </p:blipFill>
        <p:spPr>
          <a:xfrm>
            <a:off x="1214414" y="1714488"/>
            <a:ext cx="6096000" cy="4552950"/>
          </a:xfrm>
          <a:prstGeom prst="rect">
            <a:avLst/>
          </a:prstGeom>
          <a:noFill/>
          <a:ln>
            <a:noFill/>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7"/>
          <p:cNvSpPr txBox="1">
            <a:spLocks noGrp="1"/>
          </p:cNvSpPr>
          <p:nvPr>
            <p:ph type="subTitle" idx="1"/>
          </p:nvPr>
        </p:nvSpPr>
        <p:spPr>
          <a:xfrm>
            <a:off x="428596" y="928670"/>
            <a:ext cx="8358246" cy="4500594"/>
          </a:xfrm>
          <a:prstGeom prst="rect">
            <a:avLst/>
          </a:prstGeom>
          <a:noFill/>
          <a:ln>
            <a:noFill/>
          </a:ln>
        </p:spPr>
        <p:txBody>
          <a:bodyPr spcFirstLastPara="1" wrap="square" lIns="91425" tIns="45700" rIns="91425" bIns="45700" anchor="t" anchorCtr="0">
            <a:normAutofit/>
          </a:bodyPr>
          <a:lstStyle/>
          <a:p>
            <a:pPr marL="457200" lvl="0" indent="-457200" algn="l" rtl="0">
              <a:spcBef>
                <a:spcPts val="0"/>
              </a:spcBef>
              <a:spcAft>
                <a:spcPts val="0"/>
              </a:spcAft>
              <a:buClr>
                <a:schemeClr val="dk1"/>
              </a:buClr>
              <a:buSzPts val="2800"/>
              <a:buFont typeface="Wingdings" pitchFamily="2" charset="2"/>
              <a:buChar char="ü"/>
            </a:pPr>
            <a:r>
              <a:rPr lang="en-GB" sz="2800" dirty="0" err="1">
                <a:solidFill>
                  <a:schemeClr val="tx1"/>
                </a:solidFill>
              </a:rPr>
              <a:t>Blynk</a:t>
            </a:r>
            <a:r>
              <a:rPr lang="en-GB" sz="2800" dirty="0">
                <a:solidFill>
                  <a:schemeClr val="tx1"/>
                </a:solidFill>
              </a:rPr>
              <a:t> was designed for the Internet of Things.</a:t>
            </a:r>
            <a:endParaRPr dirty="0">
              <a:solidFill>
                <a:schemeClr val="tx1"/>
              </a:solidFill>
            </a:endParaRPr>
          </a:p>
          <a:p>
            <a:pPr marL="457200" lvl="0" indent="-457200" algn="l" rtl="0">
              <a:spcBef>
                <a:spcPts val="560"/>
              </a:spcBef>
              <a:spcAft>
                <a:spcPts val="0"/>
              </a:spcAft>
              <a:buClr>
                <a:schemeClr val="dk1"/>
              </a:buClr>
              <a:buSzPts val="2800"/>
              <a:buFont typeface="Wingdings" pitchFamily="2" charset="2"/>
              <a:buChar char="ü"/>
            </a:pPr>
            <a:r>
              <a:rPr lang="en-GB" sz="2800" dirty="0">
                <a:solidFill>
                  <a:schemeClr val="tx1"/>
                </a:solidFill>
              </a:rPr>
              <a:t>It can control hardware remotely, it can display sensor data, it can store data, visualize it and do many other cool things.</a:t>
            </a:r>
            <a:endParaRPr dirty="0">
              <a:solidFill>
                <a:schemeClr val="tx1"/>
              </a:solidFill>
            </a:endParaRPr>
          </a:p>
          <a:p>
            <a:pPr marL="457200" lvl="0" indent="-457200" algn="l" rtl="0">
              <a:spcBef>
                <a:spcPts val="560"/>
              </a:spcBef>
              <a:spcAft>
                <a:spcPts val="0"/>
              </a:spcAft>
              <a:buClr>
                <a:schemeClr val="dk1"/>
              </a:buClr>
              <a:buSzPts val="2800"/>
              <a:buFont typeface="Wingdings" pitchFamily="2" charset="2"/>
              <a:buChar char="ü"/>
            </a:pPr>
            <a:r>
              <a:rPr lang="en-GB" sz="2800" dirty="0">
                <a:solidFill>
                  <a:schemeClr val="tx1"/>
                </a:solidFill>
              </a:rPr>
              <a:t>There are three major components in the platform. </a:t>
            </a:r>
            <a:r>
              <a:rPr lang="en-GB" sz="2800" dirty="0" err="1">
                <a:solidFill>
                  <a:schemeClr val="tx1"/>
                </a:solidFill>
              </a:rPr>
              <a:t>Blynk</a:t>
            </a:r>
            <a:r>
              <a:rPr lang="en-GB" sz="2800" dirty="0">
                <a:solidFill>
                  <a:schemeClr val="tx1"/>
                </a:solidFill>
              </a:rPr>
              <a:t> Server - responsible for all the communications between the smartphone and hardware. </a:t>
            </a:r>
            <a:endParaRPr sz="2800" dirty="0">
              <a:solidFill>
                <a:schemeClr val="tx1"/>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38"/>
          <p:cNvSpPr txBox="1">
            <a:spLocks noGrp="1"/>
          </p:cNvSpPr>
          <p:nvPr>
            <p:ph type="title"/>
          </p:nvPr>
        </p:nvSpPr>
        <p:spPr>
          <a:xfrm>
            <a:off x="457200" y="274638"/>
            <a:ext cx="8229600" cy="11430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dirty="0" smtClean="0">
                <a:solidFill>
                  <a:srgbClr val="002060"/>
                </a:solidFill>
              </a:rPr>
              <a:t>HARDWARE IMPLEMENTATION</a:t>
            </a:r>
            <a:endParaRPr dirty="0">
              <a:solidFill>
                <a:srgbClr val="002060"/>
              </a:solidFill>
            </a:endParaRPr>
          </a:p>
        </p:txBody>
      </p:sp>
      <p:sp>
        <p:nvSpPr>
          <p:cNvPr id="220" name="Google Shape;220;p38"/>
          <p:cNvSpPr txBox="1">
            <a:spLocks noGrp="1"/>
          </p:cNvSpPr>
          <p:nvPr>
            <p:ph type="body" idx="1"/>
          </p:nvPr>
        </p:nvSpPr>
        <p:spPr>
          <a:xfrm>
            <a:off x="457200" y="1600200"/>
            <a:ext cx="8229600" cy="4526100"/>
          </a:xfrm>
          <a:prstGeom prst="rect">
            <a:avLst/>
          </a:prstGeom>
        </p:spPr>
        <p:txBody>
          <a:bodyPr spcFirstLastPara="1" wrap="square" lIns="91425" tIns="45700" rIns="91425" bIns="45700" anchor="t" anchorCtr="0">
            <a:normAutofit/>
          </a:bodyPr>
          <a:lstStyle/>
          <a:p>
            <a:pPr marL="0" lvl="0" indent="0" algn="l" rtl="0">
              <a:spcBef>
                <a:spcPts val="360"/>
              </a:spcBef>
              <a:spcAft>
                <a:spcPts val="0"/>
              </a:spcAft>
              <a:buNone/>
            </a:pPr>
            <a:endParaRPr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0" y="1290181"/>
            <a:ext cx="9144000" cy="566176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39"/>
          <p:cNvSpPr txBox="1">
            <a:spLocks noGrp="1"/>
          </p:cNvSpPr>
          <p:nvPr>
            <p:ph type="title"/>
          </p:nvPr>
        </p:nvSpPr>
        <p:spPr>
          <a:xfrm>
            <a:off x="457200" y="274638"/>
            <a:ext cx="8229600" cy="1143000"/>
          </a:xfrm>
          <a:prstGeom prst="rect">
            <a:avLst/>
          </a:prstGeom>
        </p:spPr>
        <p:txBody>
          <a:bodyPr spcFirstLastPara="1" wrap="square" lIns="91425" tIns="45700" rIns="91425" bIns="45700" anchor="ctr" anchorCtr="0">
            <a:normAutofit fontScale="90000"/>
          </a:bodyPr>
          <a:lstStyle/>
          <a:p>
            <a:pPr marL="0" lvl="0" indent="0" algn="ctr" rtl="0">
              <a:spcBef>
                <a:spcPts val="0"/>
              </a:spcBef>
              <a:spcAft>
                <a:spcPts val="0"/>
              </a:spcAft>
              <a:buNone/>
            </a:pPr>
            <a:r>
              <a:rPr lang="en-US" dirty="0" smtClean="0"/>
              <a:t>DATA ACQUISITION FROM THE SENSOR</a:t>
            </a:r>
            <a:endParaRPr dirty="0"/>
          </a:p>
        </p:txBody>
      </p:sp>
      <p:sp>
        <p:nvSpPr>
          <p:cNvPr id="227" name="Google Shape;227;p39"/>
          <p:cNvSpPr txBox="1">
            <a:spLocks noGrp="1"/>
          </p:cNvSpPr>
          <p:nvPr>
            <p:ph type="body" idx="1"/>
          </p:nvPr>
        </p:nvSpPr>
        <p:spPr>
          <a:xfrm>
            <a:off x="457200" y="1600200"/>
            <a:ext cx="8229600" cy="4526100"/>
          </a:xfrm>
          <a:prstGeom prst="rect">
            <a:avLst/>
          </a:prstGeom>
        </p:spPr>
        <p:txBody>
          <a:bodyPr spcFirstLastPara="1" wrap="square" lIns="91425" tIns="45700" rIns="91425" bIns="45700" anchor="t" anchorCtr="0">
            <a:normAutofit/>
          </a:bodyPr>
          <a:lstStyle/>
          <a:p>
            <a:pPr marL="0" lvl="0" indent="0" algn="l" rtl="0">
              <a:spcBef>
                <a:spcPts val="360"/>
              </a:spcBef>
              <a:spcAft>
                <a:spcPts val="0"/>
              </a:spcAft>
              <a:buNone/>
            </a:pPr>
            <a:endParaRPr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0" y="1365336"/>
            <a:ext cx="9144000" cy="516072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95603" y="585788"/>
            <a:ext cx="8672615" cy="590269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92058324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18981" y="375781"/>
            <a:ext cx="2182008" cy="553998"/>
          </a:xfrm>
          <a:prstGeom prst="rect">
            <a:avLst/>
          </a:prstGeom>
          <a:noFill/>
        </p:spPr>
        <p:txBody>
          <a:bodyPr wrap="none" rtlCol="0">
            <a:spAutoFit/>
          </a:bodyPr>
          <a:lstStyle/>
          <a:p>
            <a:r>
              <a:rPr lang="en-US" sz="3000" dirty="0" smtClean="0">
                <a:solidFill>
                  <a:srgbClr val="002060"/>
                </a:solidFill>
                <a:latin typeface="Times New Roman" pitchFamily="18" charset="0"/>
                <a:cs typeface="Times New Roman" pitchFamily="18" charset="0"/>
              </a:rPr>
              <a:t>O U T P U T</a:t>
            </a:r>
            <a:endParaRPr lang="en-IN" sz="3000" dirty="0">
              <a:solidFill>
                <a:srgbClr val="002060"/>
              </a:solidFill>
              <a:latin typeface="Times New Roman" pitchFamily="18" charset="0"/>
              <a:cs typeface="Times New Roman" pitchFamily="18" charset="0"/>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1215025"/>
            <a:ext cx="9143999" cy="56429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98740827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24690" y="734291"/>
            <a:ext cx="4516583" cy="599901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4641273" y="734291"/>
            <a:ext cx="4502727" cy="599901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 name="Rectangle 2"/>
          <p:cNvSpPr/>
          <p:nvPr/>
        </p:nvSpPr>
        <p:spPr>
          <a:xfrm>
            <a:off x="2382981" y="34083"/>
            <a:ext cx="3781282" cy="553998"/>
          </a:xfrm>
          <a:prstGeom prst="rect">
            <a:avLst/>
          </a:prstGeom>
        </p:spPr>
        <p:txBody>
          <a:bodyPr wrap="square">
            <a:spAutoFit/>
          </a:bodyPr>
          <a:lstStyle/>
          <a:p>
            <a:pPr lvl="0"/>
            <a:r>
              <a:rPr lang="en-US" sz="3000" dirty="0">
                <a:solidFill>
                  <a:srgbClr val="002060"/>
                </a:solidFill>
              </a:rPr>
              <a:t>BLINK OUTPUT</a:t>
            </a:r>
            <a:endParaRPr lang="en-IN" sz="3000" dirty="0">
              <a:solidFill>
                <a:srgbClr val="002060"/>
              </a:solidFill>
            </a:endParaRPr>
          </a:p>
        </p:txBody>
      </p:sp>
    </p:spTree>
    <p:extLst>
      <p:ext uri="{BB962C8B-B14F-4D97-AF65-F5344CB8AC3E}">
        <p14:creationId xmlns:p14="http://schemas.microsoft.com/office/powerpoint/2010/main" xmlns="" val="209214218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48690" y="2507673"/>
            <a:ext cx="5404043" cy="1107996"/>
          </a:xfrm>
          <a:prstGeom prst="rect">
            <a:avLst/>
          </a:prstGeom>
          <a:noFill/>
        </p:spPr>
        <p:txBody>
          <a:bodyPr wrap="none" rtlCol="0">
            <a:spAutoFit/>
          </a:bodyPr>
          <a:lstStyle/>
          <a:p>
            <a:r>
              <a:rPr lang="en-US" sz="6600" dirty="0" smtClean="0">
                <a:solidFill>
                  <a:schemeClr val="accent2">
                    <a:lumMod val="75000"/>
                  </a:schemeClr>
                </a:solidFill>
              </a:rPr>
              <a:t>PREDICTION</a:t>
            </a:r>
            <a:endParaRPr lang="en-IN" sz="6600" dirty="0">
              <a:solidFill>
                <a:schemeClr val="accent2">
                  <a:lumMod val="75000"/>
                </a:schemeClr>
              </a:solidFill>
            </a:endParaRPr>
          </a:p>
        </p:txBody>
      </p:sp>
    </p:spTree>
    <p:extLst>
      <p:ext uri="{BB962C8B-B14F-4D97-AF65-F5344CB8AC3E}">
        <p14:creationId xmlns:p14="http://schemas.microsoft.com/office/powerpoint/2010/main" xmlns="" val="16188549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6"/>
          <p:cNvSpPr txBox="1">
            <a:spLocks noGrp="1"/>
          </p:cNvSpPr>
          <p:nvPr>
            <p:ph type="ctrTitle"/>
          </p:nvPr>
        </p:nvSpPr>
        <p:spPr>
          <a:xfrm>
            <a:off x="642910" y="214291"/>
            <a:ext cx="7286676" cy="1214446"/>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GB" dirty="0">
                <a:solidFill>
                  <a:srgbClr val="0070C0"/>
                </a:solidFill>
              </a:rPr>
              <a:t>Contents</a:t>
            </a:r>
            <a:endParaRPr dirty="0">
              <a:solidFill>
                <a:srgbClr val="0070C0"/>
              </a:solidFill>
            </a:endParaRPr>
          </a:p>
        </p:txBody>
      </p:sp>
      <p:sp>
        <p:nvSpPr>
          <p:cNvPr id="140" name="Google Shape;140;p26"/>
          <p:cNvSpPr txBox="1">
            <a:spLocks noGrp="1"/>
          </p:cNvSpPr>
          <p:nvPr>
            <p:ph type="subTitle" idx="1"/>
          </p:nvPr>
        </p:nvSpPr>
        <p:spPr>
          <a:xfrm>
            <a:off x="857224" y="1500174"/>
            <a:ext cx="7143800" cy="4286280"/>
          </a:xfrm>
          <a:prstGeom prst="rect">
            <a:avLst/>
          </a:prstGeom>
          <a:noFill/>
          <a:ln>
            <a:noFill/>
          </a:ln>
        </p:spPr>
        <p:txBody>
          <a:bodyPr spcFirstLastPara="1" wrap="square" lIns="91425" tIns="45700" rIns="91425" bIns="45700" anchor="t" anchorCtr="0">
            <a:normAutofit lnSpcReduction="10000"/>
          </a:bodyPr>
          <a:lstStyle/>
          <a:p>
            <a:pPr marL="0" lvl="0" indent="0" algn="l" rtl="0">
              <a:spcBef>
                <a:spcPts val="0"/>
              </a:spcBef>
              <a:spcAft>
                <a:spcPts val="0"/>
              </a:spcAft>
              <a:buClr>
                <a:schemeClr val="dk1"/>
              </a:buClr>
              <a:buSzPts val="3200"/>
              <a:buNone/>
            </a:pPr>
            <a:r>
              <a:rPr lang="en-GB" dirty="0">
                <a:solidFill>
                  <a:schemeClr val="tx1"/>
                </a:solidFill>
              </a:rPr>
              <a:t>Introduction</a:t>
            </a:r>
            <a:endParaRPr dirty="0">
              <a:solidFill>
                <a:schemeClr val="tx1"/>
              </a:solidFill>
            </a:endParaRPr>
          </a:p>
          <a:p>
            <a:pPr marL="0" lvl="0" indent="0" algn="l" rtl="0">
              <a:spcBef>
                <a:spcPts val="640"/>
              </a:spcBef>
              <a:spcAft>
                <a:spcPts val="0"/>
              </a:spcAft>
              <a:buClr>
                <a:schemeClr val="dk1"/>
              </a:buClr>
              <a:buSzPts val="3200"/>
              <a:buNone/>
            </a:pPr>
            <a:r>
              <a:rPr lang="en-GB" dirty="0">
                <a:solidFill>
                  <a:schemeClr val="tx1"/>
                </a:solidFill>
              </a:rPr>
              <a:t>Objectives</a:t>
            </a:r>
            <a:endParaRPr dirty="0">
              <a:solidFill>
                <a:schemeClr val="tx1"/>
              </a:solidFill>
            </a:endParaRPr>
          </a:p>
          <a:p>
            <a:pPr marL="0" lvl="0" indent="0" algn="l" rtl="0">
              <a:spcBef>
                <a:spcPts val="640"/>
              </a:spcBef>
              <a:spcAft>
                <a:spcPts val="0"/>
              </a:spcAft>
              <a:buClr>
                <a:schemeClr val="dk1"/>
              </a:buClr>
              <a:buSzPts val="3200"/>
              <a:buNone/>
            </a:pPr>
            <a:r>
              <a:rPr lang="en-GB" dirty="0">
                <a:solidFill>
                  <a:schemeClr val="tx1"/>
                </a:solidFill>
              </a:rPr>
              <a:t>Flowchart</a:t>
            </a:r>
            <a:endParaRPr dirty="0">
              <a:solidFill>
                <a:schemeClr val="tx1"/>
              </a:solidFill>
            </a:endParaRPr>
          </a:p>
          <a:p>
            <a:pPr marL="0" lvl="0" indent="0" algn="l" rtl="0">
              <a:spcBef>
                <a:spcPts val="640"/>
              </a:spcBef>
              <a:spcAft>
                <a:spcPts val="0"/>
              </a:spcAft>
              <a:buClr>
                <a:schemeClr val="dk1"/>
              </a:buClr>
              <a:buSzPts val="3200"/>
              <a:buNone/>
            </a:pPr>
            <a:r>
              <a:rPr lang="en-GB" dirty="0">
                <a:solidFill>
                  <a:schemeClr val="tx1"/>
                </a:solidFill>
              </a:rPr>
              <a:t>Limitations</a:t>
            </a:r>
            <a:endParaRPr dirty="0">
              <a:solidFill>
                <a:schemeClr val="tx1"/>
              </a:solidFill>
            </a:endParaRPr>
          </a:p>
          <a:p>
            <a:pPr marL="0" lvl="0" indent="0" algn="l" rtl="0">
              <a:spcBef>
                <a:spcPts val="640"/>
              </a:spcBef>
              <a:spcAft>
                <a:spcPts val="0"/>
              </a:spcAft>
              <a:buClr>
                <a:schemeClr val="dk1"/>
              </a:buClr>
              <a:buSzPts val="3200"/>
              <a:buNone/>
            </a:pPr>
            <a:r>
              <a:rPr lang="en-GB" dirty="0">
                <a:solidFill>
                  <a:schemeClr val="tx1"/>
                </a:solidFill>
              </a:rPr>
              <a:t>Hardware components</a:t>
            </a:r>
            <a:endParaRPr dirty="0">
              <a:solidFill>
                <a:schemeClr val="tx1"/>
              </a:solidFill>
            </a:endParaRPr>
          </a:p>
          <a:p>
            <a:pPr marL="0" lvl="0" indent="0" algn="l" rtl="0">
              <a:spcBef>
                <a:spcPts val="640"/>
              </a:spcBef>
              <a:spcAft>
                <a:spcPts val="0"/>
              </a:spcAft>
              <a:buClr>
                <a:schemeClr val="dk1"/>
              </a:buClr>
              <a:buSzPts val="3200"/>
              <a:buNone/>
            </a:pPr>
            <a:r>
              <a:rPr lang="en-GB" dirty="0">
                <a:solidFill>
                  <a:schemeClr val="tx1"/>
                </a:solidFill>
              </a:rPr>
              <a:t>Block diagram and program</a:t>
            </a:r>
            <a:endParaRPr dirty="0">
              <a:solidFill>
                <a:schemeClr val="tx1"/>
              </a:solidFill>
            </a:endParaRPr>
          </a:p>
          <a:p>
            <a:pPr marL="0" lvl="0" indent="0" algn="l" rtl="0">
              <a:spcBef>
                <a:spcPts val="640"/>
              </a:spcBef>
              <a:spcAft>
                <a:spcPts val="0"/>
              </a:spcAft>
              <a:buClr>
                <a:schemeClr val="dk1"/>
              </a:buClr>
              <a:buSzPts val="3200"/>
              <a:buNone/>
            </a:pPr>
            <a:r>
              <a:rPr lang="en-GB" dirty="0">
                <a:solidFill>
                  <a:schemeClr val="tx1"/>
                </a:solidFill>
              </a:rPr>
              <a:t>Outcome and results</a:t>
            </a:r>
            <a:endParaRPr dirty="0">
              <a:solidFill>
                <a:schemeClr val="tx1"/>
              </a:solidFill>
            </a:endParaRPr>
          </a:p>
          <a:p>
            <a:pPr marL="0" lvl="0" indent="0" algn="l" rtl="0">
              <a:spcBef>
                <a:spcPts val="640"/>
              </a:spcBef>
              <a:spcAft>
                <a:spcPts val="0"/>
              </a:spcAft>
              <a:buClr>
                <a:schemeClr val="dk1"/>
              </a:buClr>
              <a:buSzPts val="3200"/>
              <a:buNone/>
            </a:pPr>
            <a:r>
              <a:rPr lang="en-GB" dirty="0">
                <a:solidFill>
                  <a:schemeClr val="tx1"/>
                </a:solidFill>
              </a:rPr>
              <a:t>References</a:t>
            </a:r>
            <a:endParaRPr dirty="0">
              <a:solidFill>
                <a:schemeClr val="tx1"/>
              </a:solidFill>
            </a:endParaRPr>
          </a:p>
          <a:p>
            <a:pPr marL="0" lvl="0" indent="0" algn="l" rtl="0">
              <a:spcBef>
                <a:spcPts val="640"/>
              </a:spcBef>
              <a:spcAft>
                <a:spcPts val="0"/>
              </a:spcAft>
              <a:buClr>
                <a:srgbClr val="888888"/>
              </a:buClr>
              <a:buSzPts val="3200"/>
              <a:buNone/>
            </a:pPr>
            <a:endParaRPr dirty="0">
              <a:solidFill>
                <a:schemeClr val="tx1"/>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40"/>
          <p:cNvSpPr txBox="1">
            <a:spLocks noGrp="1"/>
          </p:cNvSpPr>
          <p:nvPr>
            <p:ph type="ctrTitle"/>
          </p:nvPr>
        </p:nvSpPr>
        <p:spPr>
          <a:xfrm>
            <a:off x="714346" y="160590"/>
            <a:ext cx="6458100" cy="11715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FCFCFF"/>
              </a:buClr>
              <a:buSzPts val="6000"/>
              <a:buFont typeface="Calibri"/>
              <a:buNone/>
            </a:pPr>
            <a:r>
              <a:rPr lang="en-GB" sz="6000" b="1">
                <a:solidFill>
                  <a:srgbClr val="FF9900"/>
                </a:solidFill>
              </a:rPr>
              <a:t>References</a:t>
            </a:r>
            <a:endParaRPr sz="6000" b="1">
              <a:solidFill>
                <a:srgbClr val="FF9900"/>
              </a:solidFill>
            </a:endParaRPr>
          </a:p>
        </p:txBody>
      </p:sp>
      <p:sp>
        <p:nvSpPr>
          <p:cNvPr id="233" name="Google Shape;233;p40"/>
          <p:cNvSpPr txBox="1">
            <a:spLocks noGrp="1"/>
          </p:cNvSpPr>
          <p:nvPr>
            <p:ph type="subTitle" idx="1"/>
          </p:nvPr>
        </p:nvSpPr>
        <p:spPr>
          <a:xfrm>
            <a:off x="714348" y="1428736"/>
            <a:ext cx="7858180" cy="5286412"/>
          </a:xfrm>
          <a:prstGeom prst="rect">
            <a:avLst/>
          </a:prstGeom>
          <a:noFill/>
          <a:ln>
            <a:noFill/>
          </a:ln>
        </p:spPr>
        <p:txBody>
          <a:bodyPr spcFirstLastPara="1" wrap="square" lIns="91425" tIns="45700" rIns="91425" bIns="45700" anchor="t" anchorCtr="0">
            <a:normAutofit fontScale="70000" lnSpcReduction="20000"/>
          </a:bodyPr>
          <a:lstStyle/>
          <a:p>
            <a:pPr marL="514350" lvl="0" indent="-514350" algn="l" rtl="0">
              <a:spcBef>
                <a:spcPts val="0"/>
              </a:spcBef>
              <a:spcAft>
                <a:spcPts val="0"/>
              </a:spcAft>
              <a:buClr>
                <a:schemeClr val="dk1"/>
              </a:buClr>
              <a:buSzPct val="100000"/>
              <a:buFont typeface="Wingdings" pitchFamily="2" charset="2"/>
              <a:buChar char="ü"/>
            </a:pPr>
            <a:r>
              <a:rPr lang="en-GB" dirty="0">
                <a:solidFill>
                  <a:schemeClr val="tx1"/>
                </a:solidFill>
              </a:rPr>
              <a:t>H. N. Do, M. Vo, V. Tran, P. V. Tan, and C. V. Trinh, “An Early Flood Detection System Using Mobile Networks,” International Conference on Advanced Technologies for Communications (ATC), pp. 599–603, 2015. </a:t>
            </a:r>
            <a:endParaRPr dirty="0">
              <a:solidFill>
                <a:schemeClr val="tx1"/>
              </a:solidFill>
            </a:endParaRPr>
          </a:p>
          <a:p>
            <a:pPr marL="599440" lvl="0" indent="-457200" algn="l" rtl="0">
              <a:spcBef>
                <a:spcPts val="448"/>
              </a:spcBef>
              <a:spcAft>
                <a:spcPts val="0"/>
              </a:spcAft>
              <a:buClr>
                <a:srgbClr val="888888"/>
              </a:buClr>
              <a:buSzPct val="100000"/>
              <a:buFont typeface="Wingdings" pitchFamily="2" charset="2"/>
              <a:buChar char="ü"/>
            </a:pPr>
            <a:endParaRPr dirty="0">
              <a:solidFill>
                <a:schemeClr val="tx1"/>
              </a:solidFill>
            </a:endParaRPr>
          </a:p>
          <a:p>
            <a:pPr marL="514350" lvl="0" indent="-514350" algn="l" rtl="0">
              <a:spcBef>
                <a:spcPts val="448"/>
              </a:spcBef>
              <a:spcAft>
                <a:spcPts val="0"/>
              </a:spcAft>
              <a:buClr>
                <a:schemeClr val="dk1"/>
              </a:buClr>
              <a:buSzPct val="100000"/>
              <a:buFont typeface="Wingdings" pitchFamily="2" charset="2"/>
              <a:buChar char="ü"/>
            </a:pPr>
            <a:r>
              <a:rPr lang="en-GB" dirty="0">
                <a:solidFill>
                  <a:schemeClr val="tx1"/>
                </a:solidFill>
              </a:rPr>
              <a:t>M. </a:t>
            </a:r>
            <a:r>
              <a:rPr lang="en-GB" dirty="0" err="1">
                <a:solidFill>
                  <a:schemeClr val="tx1"/>
                </a:solidFill>
              </a:rPr>
              <a:t>Mousa</a:t>
            </a:r>
            <a:r>
              <a:rPr lang="en-GB" dirty="0">
                <a:solidFill>
                  <a:schemeClr val="tx1"/>
                </a:solidFill>
              </a:rPr>
              <a:t>, X. Zhang, and C. Claudel, “Flash Flood Detection Proceedings of the International Conference on Intelligent Computing and Control Systems (ICICCS 2019) IEEE </a:t>
            </a:r>
            <a:r>
              <a:rPr lang="en-GB" dirty="0" err="1">
                <a:solidFill>
                  <a:schemeClr val="tx1"/>
                </a:solidFill>
              </a:rPr>
              <a:t>Xplore</a:t>
            </a:r>
            <a:r>
              <a:rPr lang="en-GB" dirty="0">
                <a:solidFill>
                  <a:schemeClr val="tx1"/>
                </a:solidFill>
              </a:rPr>
              <a:t> Part Number: CFP19K34-ART; ISBN: 978-1-5386-8113-8 978-1-5386-8113-8/19/$31.00 ©2019 IEEE 1485 in Urban Cities Using Ultrasonic and Infrared Sensors,” IEEE Sensors Journal, vol. 16, no. 19, pp. 7204–7216, 2016 </a:t>
            </a:r>
            <a:endParaRPr dirty="0">
              <a:solidFill>
                <a:schemeClr val="tx1"/>
              </a:solidFill>
            </a:endParaRPr>
          </a:p>
          <a:p>
            <a:pPr marL="599440" lvl="0" indent="-457200" algn="l" rtl="0">
              <a:spcBef>
                <a:spcPts val="448"/>
              </a:spcBef>
              <a:spcAft>
                <a:spcPts val="0"/>
              </a:spcAft>
              <a:buClr>
                <a:srgbClr val="888888"/>
              </a:buClr>
              <a:buSzPct val="100000"/>
              <a:buFont typeface="Wingdings" pitchFamily="2" charset="2"/>
              <a:buChar char="ü"/>
            </a:pPr>
            <a:endParaRPr dirty="0">
              <a:solidFill>
                <a:schemeClr val="tx1"/>
              </a:solidFill>
            </a:endParaRPr>
          </a:p>
          <a:p>
            <a:pPr marL="514350" lvl="0" indent="-514350" algn="l" rtl="0">
              <a:spcBef>
                <a:spcPts val="448"/>
              </a:spcBef>
              <a:spcAft>
                <a:spcPts val="0"/>
              </a:spcAft>
              <a:buClr>
                <a:schemeClr val="dk1"/>
              </a:buClr>
              <a:buSzPct val="100000"/>
              <a:buFont typeface="Wingdings" pitchFamily="2" charset="2"/>
              <a:buChar char="ü"/>
            </a:pPr>
            <a:r>
              <a:rPr lang="en-GB" dirty="0">
                <a:solidFill>
                  <a:schemeClr val="tx1"/>
                </a:solidFill>
              </a:rPr>
              <a:t>M. </a:t>
            </a:r>
            <a:r>
              <a:rPr lang="en-GB" dirty="0" err="1">
                <a:solidFill>
                  <a:schemeClr val="tx1"/>
                </a:solidFill>
              </a:rPr>
              <a:t>Khalaf</a:t>
            </a:r>
            <a:r>
              <a:rPr lang="en-GB" dirty="0">
                <a:solidFill>
                  <a:schemeClr val="tx1"/>
                </a:solidFill>
              </a:rPr>
              <a:t>, A. J. </a:t>
            </a:r>
            <a:r>
              <a:rPr lang="en-GB" dirty="0" err="1">
                <a:solidFill>
                  <a:schemeClr val="tx1"/>
                </a:solidFill>
              </a:rPr>
              <a:t>Hussain</a:t>
            </a:r>
            <a:r>
              <a:rPr lang="en-GB" dirty="0">
                <a:solidFill>
                  <a:schemeClr val="tx1"/>
                </a:solidFill>
              </a:rPr>
              <a:t>, D. Al-</a:t>
            </a:r>
            <a:r>
              <a:rPr lang="en-GB" dirty="0" err="1">
                <a:solidFill>
                  <a:schemeClr val="tx1"/>
                </a:solidFill>
              </a:rPr>
              <a:t>jumeily</a:t>
            </a:r>
            <a:r>
              <a:rPr lang="en-GB" dirty="0">
                <a:solidFill>
                  <a:schemeClr val="tx1"/>
                </a:solidFill>
              </a:rPr>
              <a:t>, P. Fergus, and I. O. </a:t>
            </a:r>
            <a:r>
              <a:rPr lang="en-GB" dirty="0" err="1">
                <a:solidFill>
                  <a:schemeClr val="tx1"/>
                </a:solidFill>
              </a:rPr>
              <a:t>Idowu</a:t>
            </a:r>
            <a:r>
              <a:rPr lang="en-GB" dirty="0">
                <a:solidFill>
                  <a:schemeClr val="tx1"/>
                </a:solidFill>
              </a:rPr>
              <a:t>, “Advance Flood Detection and Notification System based on Sensor Technology and Machine Learning Algorithm,” ” pp. 105–108, 2015.</a:t>
            </a:r>
            <a:endParaRPr dirty="0">
              <a:solidFill>
                <a:schemeClr val="tx1"/>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7"/>
          <p:cNvSpPr txBox="1">
            <a:spLocks noGrp="1"/>
          </p:cNvSpPr>
          <p:nvPr>
            <p:ph type="ctrTitle"/>
          </p:nvPr>
        </p:nvSpPr>
        <p:spPr>
          <a:xfrm>
            <a:off x="1306370" y="195829"/>
            <a:ext cx="5500800" cy="1470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FCFCFF"/>
              </a:buClr>
              <a:buSzPts val="7200"/>
              <a:buFont typeface="Calibri"/>
              <a:buNone/>
            </a:pPr>
            <a:r>
              <a:rPr lang="en-GB" sz="7200" b="1" dirty="0">
                <a:solidFill>
                  <a:srgbClr val="0070C0"/>
                </a:solidFill>
              </a:rPr>
              <a:t>Introduction</a:t>
            </a:r>
            <a:endParaRPr sz="7200" b="1" dirty="0">
              <a:solidFill>
                <a:srgbClr val="0070C0"/>
              </a:solidFill>
            </a:endParaRPr>
          </a:p>
        </p:txBody>
      </p:sp>
      <p:sp>
        <p:nvSpPr>
          <p:cNvPr id="146" name="Google Shape;146;p27"/>
          <p:cNvSpPr txBox="1">
            <a:spLocks noGrp="1"/>
          </p:cNvSpPr>
          <p:nvPr>
            <p:ph type="subTitle" idx="1"/>
          </p:nvPr>
        </p:nvSpPr>
        <p:spPr>
          <a:xfrm>
            <a:off x="214282" y="2285992"/>
            <a:ext cx="8358246" cy="3071834"/>
          </a:xfrm>
          <a:prstGeom prst="rect">
            <a:avLst/>
          </a:prstGeom>
          <a:noFill/>
          <a:ln>
            <a:noFill/>
          </a:ln>
        </p:spPr>
        <p:txBody>
          <a:bodyPr spcFirstLastPara="1" wrap="square" lIns="91425" tIns="45700" rIns="91425" bIns="45700" anchor="t" anchorCtr="0">
            <a:normAutofit/>
          </a:bodyPr>
          <a:lstStyle/>
          <a:p>
            <a:pPr marL="457200" lvl="0" indent="-457200" algn="l" rtl="0">
              <a:spcBef>
                <a:spcPts val="0"/>
              </a:spcBef>
              <a:spcAft>
                <a:spcPts val="0"/>
              </a:spcAft>
              <a:buClr>
                <a:schemeClr val="dk1"/>
              </a:buClr>
              <a:buSzPts val="2400"/>
              <a:buFont typeface="Wingdings" pitchFamily="2" charset="2"/>
              <a:buChar char="ü"/>
            </a:pPr>
            <a:r>
              <a:rPr lang="en-GB" sz="2400" dirty="0">
                <a:solidFill>
                  <a:schemeClr val="tx1"/>
                </a:solidFill>
              </a:rPr>
              <a:t>Flood is one of the natural disaster that cannot be avoided totally. Every year death rate due to flood increases because of absence of early warning.</a:t>
            </a:r>
            <a:endParaRPr dirty="0">
              <a:solidFill>
                <a:schemeClr val="tx1"/>
              </a:solidFill>
            </a:endParaRPr>
          </a:p>
          <a:p>
            <a:pPr marL="457200" lvl="0" indent="-457200" algn="l" rtl="0">
              <a:spcBef>
                <a:spcPts val="480"/>
              </a:spcBef>
              <a:spcAft>
                <a:spcPts val="0"/>
              </a:spcAft>
              <a:buClr>
                <a:srgbClr val="888888"/>
              </a:buClr>
              <a:buSzPts val="2400"/>
              <a:buFont typeface="Wingdings" pitchFamily="2" charset="2"/>
              <a:buChar char="ü"/>
            </a:pPr>
            <a:endParaRPr sz="2400" dirty="0">
              <a:solidFill>
                <a:schemeClr val="tx1"/>
              </a:solidFill>
            </a:endParaRPr>
          </a:p>
          <a:p>
            <a:pPr marL="457200" lvl="0" indent="-457200" algn="l" rtl="0">
              <a:spcBef>
                <a:spcPts val="480"/>
              </a:spcBef>
              <a:spcAft>
                <a:spcPts val="0"/>
              </a:spcAft>
              <a:buClr>
                <a:schemeClr val="dk1"/>
              </a:buClr>
              <a:buSzPts val="2400"/>
              <a:buFont typeface="Wingdings" pitchFamily="2" charset="2"/>
              <a:buChar char="ü"/>
            </a:pPr>
            <a:r>
              <a:rPr lang="en-GB" sz="2400" dirty="0">
                <a:solidFill>
                  <a:schemeClr val="tx1"/>
                </a:solidFill>
              </a:rPr>
              <a:t>To solve this problem this project demonstrates the idea and implementing of a Flood Detecting System through IOT technology.</a:t>
            </a:r>
            <a:endParaRPr dirty="0">
              <a:solidFill>
                <a:schemeClr val="tx1"/>
              </a:solidFill>
            </a:endParaRPr>
          </a:p>
          <a:p>
            <a:pPr marL="457200" lvl="0" indent="-457200" algn="l" rtl="0">
              <a:spcBef>
                <a:spcPts val="480"/>
              </a:spcBef>
              <a:spcAft>
                <a:spcPts val="0"/>
              </a:spcAft>
              <a:buClr>
                <a:srgbClr val="888888"/>
              </a:buClr>
              <a:buSzPts val="2400"/>
              <a:buFont typeface="Wingdings" pitchFamily="2" charset="2"/>
              <a:buChar char="ü"/>
            </a:pPr>
            <a:endParaRPr sz="2400" dirty="0">
              <a:solidFill>
                <a:schemeClr val="tx1"/>
              </a:solidFill>
            </a:endParaRPr>
          </a:p>
          <a:p>
            <a:pPr marL="495300" lvl="0" indent="-342900" algn="l" rtl="0">
              <a:spcBef>
                <a:spcPts val="480"/>
              </a:spcBef>
              <a:spcAft>
                <a:spcPts val="0"/>
              </a:spcAft>
              <a:buClr>
                <a:srgbClr val="888888"/>
              </a:buClr>
              <a:buSzPts val="2400"/>
              <a:buFont typeface="Wingdings" pitchFamily="2" charset="2"/>
              <a:buChar char="ü"/>
            </a:pPr>
            <a:endParaRPr sz="2400" dirty="0">
              <a:solidFill>
                <a:schemeClr val="tx1"/>
              </a:solidFill>
            </a:endParaRPr>
          </a:p>
          <a:p>
            <a:pPr marL="495300" lvl="0" indent="-342900" algn="l" rtl="0">
              <a:spcBef>
                <a:spcPts val="480"/>
              </a:spcBef>
              <a:spcAft>
                <a:spcPts val="0"/>
              </a:spcAft>
              <a:buClr>
                <a:srgbClr val="888888"/>
              </a:buClr>
              <a:buSzPts val="2400"/>
              <a:buFont typeface="Wingdings" pitchFamily="2" charset="2"/>
              <a:buChar char="ü"/>
            </a:pPr>
            <a:endParaRPr sz="2400" dirty="0">
              <a:solidFill>
                <a:schemeClr val="tx1"/>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8"/>
          <p:cNvSpPr txBox="1">
            <a:spLocks noGrp="1"/>
          </p:cNvSpPr>
          <p:nvPr>
            <p:ph type="subTitle" idx="1"/>
          </p:nvPr>
        </p:nvSpPr>
        <p:spPr>
          <a:xfrm>
            <a:off x="214282" y="928670"/>
            <a:ext cx="8786874" cy="4929222"/>
          </a:xfrm>
          <a:prstGeom prst="rect">
            <a:avLst/>
          </a:prstGeom>
          <a:noFill/>
          <a:ln>
            <a:noFill/>
          </a:ln>
        </p:spPr>
        <p:txBody>
          <a:bodyPr spcFirstLastPara="1" wrap="square" lIns="91425" tIns="45700" rIns="91425" bIns="45700" anchor="t" anchorCtr="0">
            <a:normAutofit/>
          </a:bodyPr>
          <a:lstStyle/>
          <a:p>
            <a:pPr marL="457200" lvl="0" indent="-457200" algn="l" rtl="0">
              <a:spcBef>
                <a:spcPts val="0"/>
              </a:spcBef>
              <a:spcAft>
                <a:spcPts val="0"/>
              </a:spcAft>
              <a:buClr>
                <a:schemeClr val="dk1"/>
              </a:buClr>
              <a:buSzPts val="2400"/>
              <a:buFont typeface="Noto Sans Symbols"/>
              <a:buChar char="⮚"/>
            </a:pPr>
            <a:r>
              <a:rPr lang="en-GB" sz="2400" dirty="0">
                <a:solidFill>
                  <a:schemeClr val="tx1"/>
                </a:solidFill>
              </a:rPr>
              <a:t>This system comprises of three parts:</a:t>
            </a:r>
            <a:endParaRPr dirty="0">
              <a:solidFill>
                <a:schemeClr val="tx1"/>
              </a:solidFill>
            </a:endParaRPr>
          </a:p>
          <a:p>
            <a:pPr marL="457200" lvl="0" indent="-457200" algn="l" rtl="0">
              <a:spcBef>
                <a:spcPts val="480"/>
              </a:spcBef>
              <a:spcAft>
                <a:spcPts val="0"/>
              </a:spcAft>
              <a:buClr>
                <a:schemeClr val="dk1"/>
              </a:buClr>
              <a:buSzPts val="2400"/>
              <a:buFont typeface="Calibri"/>
              <a:buAutoNum type="arabicPeriod"/>
            </a:pPr>
            <a:r>
              <a:rPr lang="en-GB" sz="2400" dirty="0">
                <a:solidFill>
                  <a:schemeClr val="tx1"/>
                </a:solidFill>
              </a:rPr>
              <a:t>First part is detecting the water level using ultra sonic sensor.</a:t>
            </a:r>
            <a:endParaRPr dirty="0">
              <a:solidFill>
                <a:schemeClr val="tx1"/>
              </a:solidFill>
            </a:endParaRPr>
          </a:p>
          <a:p>
            <a:pPr marL="457200" lvl="0" indent="-457200" algn="l" rtl="0">
              <a:spcBef>
                <a:spcPts val="480"/>
              </a:spcBef>
              <a:spcAft>
                <a:spcPts val="0"/>
              </a:spcAft>
              <a:buClr>
                <a:schemeClr val="dk1"/>
              </a:buClr>
              <a:buSzPts val="2400"/>
              <a:buFont typeface="Calibri"/>
              <a:buAutoNum type="arabicPeriod"/>
            </a:pPr>
            <a:r>
              <a:rPr lang="en-GB" sz="2400" dirty="0">
                <a:solidFill>
                  <a:schemeClr val="tx1"/>
                </a:solidFill>
              </a:rPr>
              <a:t>The second part is sending the information to the cloud using                </a:t>
            </a:r>
            <a:r>
              <a:rPr lang="en-GB" sz="2400" dirty="0" err="1">
                <a:solidFill>
                  <a:schemeClr val="tx1"/>
                </a:solidFill>
              </a:rPr>
              <a:t>blynk</a:t>
            </a:r>
            <a:r>
              <a:rPr lang="en-GB" sz="2400" dirty="0">
                <a:solidFill>
                  <a:schemeClr val="tx1"/>
                </a:solidFill>
              </a:rPr>
              <a:t>.</a:t>
            </a:r>
            <a:endParaRPr dirty="0">
              <a:solidFill>
                <a:schemeClr val="tx1"/>
              </a:solidFill>
            </a:endParaRPr>
          </a:p>
          <a:p>
            <a:pPr marL="457200" lvl="0" indent="-457200" algn="l" rtl="0">
              <a:spcBef>
                <a:spcPts val="480"/>
              </a:spcBef>
              <a:spcAft>
                <a:spcPts val="0"/>
              </a:spcAft>
              <a:buClr>
                <a:schemeClr val="dk1"/>
              </a:buClr>
              <a:buSzPts val="2400"/>
              <a:buFont typeface="Calibri"/>
              <a:buAutoNum type="arabicPeriod"/>
            </a:pPr>
            <a:r>
              <a:rPr lang="en-GB" sz="2400" dirty="0">
                <a:solidFill>
                  <a:schemeClr val="tx1"/>
                </a:solidFill>
              </a:rPr>
              <a:t>The third part is sending the alert message through </a:t>
            </a:r>
            <a:r>
              <a:rPr lang="en-GB" sz="2400" dirty="0" err="1">
                <a:solidFill>
                  <a:schemeClr val="tx1"/>
                </a:solidFill>
              </a:rPr>
              <a:t>Blynk</a:t>
            </a:r>
            <a:r>
              <a:rPr lang="en-GB" sz="2400" dirty="0">
                <a:solidFill>
                  <a:schemeClr val="tx1"/>
                </a:solidFill>
              </a:rPr>
              <a:t>.</a:t>
            </a:r>
            <a:endParaRPr dirty="0">
              <a:solidFill>
                <a:schemeClr val="tx1"/>
              </a:solidFill>
            </a:endParaRPr>
          </a:p>
          <a:p>
            <a:pPr marL="457200" lvl="0" indent="-457200" algn="l" rtl="0">
              <a:spcBef>
                <a:spcPts val="480"/>
              </a:spcBef>
              <a:spcAft>
                <a:spcPts val="0"/>
              </a:spcAft>
              <a:buClr>
                <a:srgbClr val="888888"/>
              </a:buClr>
              <a:buSzPts val="2400"/>
              <a:buNone/>
            </a:pPr>
            <a:endParaRPr sz="2400" dirty="0">
              <a:solidFill>
                <a:schemeClr val="tx1"/>
              </a:solidFill>
            </a:endParaRPr>
          </a:p>
          <a:p>
            <a:pPr marL="457200" lvl="0" indent="-457200" algn="l" rtl="0">
              <a:spcBef>
                <a:spcPts val="480"/>
              </a:spcBef>
              <a:spcAft>
                <a:spcPts val="0"/>
              </a:spcAft>
              <a:buClr>
                <a:schemeClr val="dk1"/>
              </a:buClr>
              <a:buSzPts val="2400"/>
              <a:buFont typeface="Noto Sans Symbols"/>
              <a:buChar char="⮚"/>
            </a:pPr>
            <a:r>
              <a:rPr lang="en-GB" sz="2400" dirty="0" err="1">
                <a:solidFill>
                  <a:schemeClr val="tx1"/>
                </a:solidFill>
              </a:rPr>
              <a:t>IoT</a:t>
            </a:r>
            <a:r>
              <a:rPr lang="en-GB" sz="2400" dirty="0">
                <a:solidFill>
                  <a:schemeClr val="tx1"/>
                </a:solidFill>
              </a:rPr>
              <a:t> is the technology used for monitoring, collecting, controlling and connecting the system to worldwide, which is the more efficient and advanced solution for accessing the information in the world. This system proposes a real-time flood detecting system.</a:t>
            </a:r>
            <a:endParaRPr sz="2400" dirty="0">
              <a:solidFill>
                <a:schemeClr val="tx1"/>
              </a:solidFill>
            </a:endParaRPr>
          </a:p>
          <a:p>
            <a:pPr marL="457200" lvl="0" indent="-457200" algn="l" rtl="0">
              <a:spcBef>
                <a:spcPts val="480"/>
              </a:spcBef>
              <a:spcAft>
                <a:spcPts val="0"/>
              </a:spcAft>
              <a:buClr>
                <a:srgbClr val="888888"/>
              </a:buClr>
              <a:buSzPts val="2400"/>
              <a:buNone/>
            </a:pPr>
            <a:endParaRPr sz="2400" dirty="0">
              <a:solidFill>
                <a:schemeClr val="tx1"/>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9"/>
          <p:cNvSpPr txBox="1">
            <a:spLocks noGrp="1"/>
          </p:cNvSpPr>
          <p:nvPr>
            <p:ph type="ctrTitle"/>
          </p:nvPr>
        </p:nvSpPr>
        <p:spPr>
          <a:xfrm>
            <a:off x="912071" y="357328"/>
            <a:ext cx="5072100" cy="1470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FCFCFF"/>
              </a:buClr>
              <a:buSzPts val="7200"/>
              <a:buFont typeface="Calibri"/>
              <a:buNone/>
            </a:pPr>
            <a:r>
              <a:rPr lang="en-GB" sz="7200" b="1">
                <a:solidFill>
                  <a:srgbClr val="0000FF"/>
                </a:solidFill>
              </a:rPr>
              <a:t>Objectives</a:t>
            </a:r>
            <a:endParaRPr sz="7200" b="1">
              <a:solidFill>
                <a:srgbClr val="0000FF"/>
              </a:solidFill>
            </a:endParaRPr>
          </a:p>
        </p:txBody>
      </p:sp>
      <p:sp>
        <p:nvSpPr>
          <p:cNvPr id="157" name="Google Shape;157;p29"/>
          <p:cNvSpPr txBox="1">
            <a:spLocks noGrp="1"/>
          </p:cNvSpPr>
          <p:nvPr>
            <p:ph type="subTitle" idx="1"/>
          </p:nvPr>
        </p:nvSpPr>
        <p:spPr>
          <a:xfrm>
            <a:off x="428596" y="2071678"/>
            <a:ext cx="8429684" cy="4357718"/>
          </a:xfrm>
          <a:prstGeom prst="rect">
            <a:avLst/>
          </a:prstGeom>
          <a:noFill/>
          <a:ln>
            <a:noFill/>
          </a:ln>
        </p:spPr>
        <p:txBody>
          <a:bodyPr spcFirstLastPara="1" wrap="square" lIns="91425" tIns="45700" rIns="91425" bIns="45700" anchor="t" anchorCtr="0">
            <a:normAutofit/>
          </a:bodyPr>
          <a:lstStyle/>
          <a:p>
            <a:pPr marL="514350" lvl="0" indent="-514350" algn="l" rtl="0">
              <a:spcBef>
                <a:spcPts val="0"/>
              </a:spcBef>
              <a:spcAft>
                <a:spcPts val="0"/>
              </a:spcAft>
              <a:buClr>
                <a:schemeClr val="dk1"/>
              </a:buClr>
              <a:buSzPts val="2400"/>
              <a:buFont typeface="Wingdings" pitchFamily="2" charset="2"/>
              <a:buChar char="ü"/>
            </a:pPr>
            <a:r>
              <a:rPr lang="en-GB" sz="2400" dirty="0">
                <a:solidFill>
                  <a:schemeClr val="tx1"/>
                </a:solidFill>
              </a:rPr>
              <a:t>This project </a:t>
            </a:r>
            <a:r>
              <a:rPr lang="en-GB" sz="2400" b="1" dirty="0">
                <a:solidFill>
                  <a:schemeClr val="tx1"/>
                </a:solidFill>
              </a:rPr>
              <a:t>aims</a:t>
            </a:r>
            <a:r>
              <a:rPr lang="en-GB" sz="2400" dirty="0">
                <a:solidFill>
                  <a:schemeClr val="tx1"/>
                </a:solidFill>
              </a:rPr>
              <a:t> to monitor the </a:t>
            </a:r>
            <a:r>
              <a:rPr lang="en-GB" sz="2400" b="1" dirty="0">
                <a:solidFill>
                  <a:schemeClr val="tx1"/>
                </a:solidFill>
              </a:rPr>
              <a:t>flood</a:t>
            </a:r>
            <a:r>
              <a:rPr lang="en-GB" sz="2400" dirty="0">
                <a:solidFill>
                  <a:schemeClr val="tx1"/>
                </a:solidFill>
              </a:rPr>
              <a:t> condition and send alert if there is an occurrence of risk through </a:t>
            </a:r>
            <a:r>
              <a:rPr lang="en-GB" sz="2400" b="1" dirty="0">
                <a:solidFill>
                  <a:schemeClr val="tx1"/>
                </a:solidFill>
              </a:rPr>
              <a:t>IOT</a:t>
            </a:r>
            <a:r>
              <a:rPr lang="en-GB" sz="2400" dirty="0">
                <a:solidFill>
                  <a:schemeClr val="tx1"/>
                </a:solidFill>
              </a:rPr>
              <a:t>.</a:t>
            </a:r>
            <a:endParaRPr dirty="0">
              <a:solidFill>
                <a:schemeClr val="tx1"/>
              </a:solidFill>
            </a:endParaRPr>
          </a:p>
          <a:p>
            <a:pPr marL="514350" lvl="0" indent="-514350" algn="l" rtl="0">
              <a:spcBef>
                <a:spcPts val="480"/>
              </a:spcBef>
              <a:spcAft>
                <a:spcPts val="0"/>
              </a:spcAft>
              <a:buClr>
                <a:srgbClr val="888888"/>
              </a:buClr>
              <a:buSzPts val="2400"/>
              <a:buFont typeface="Wingdings" pitchFamily="2" charset="2"/>
              <a:buChar char="ü"/>
            </a:pPr>
            <a:endParaRPr sz="2400" dirty="0">
              <a:solidFill>
                <a:schemeClr val="tx1"/>
              </a:solidFill>
            </a:endParaRPr>
          </a:p>
          <a:p>
            <a:pPr marL="514350" lvl="0" indent="-514350" algn="l" rtl="0">
              <a:spcBef>
                <a:spcPts val="480"/>
              </a:spcBef>
              <a:spcAft>
                <a:spcPts val="0"/>
              </a:spcAft>
              <a:buClr>
                <a:schemeClr val="dk1"/>
              </a:buClr>
              <a:buSzPts val="2400"/>
              <a:buFont typeface="Wingdings" pitchFamily="2" charset="2"/>
              <a:buChar char="ü"/>
            </a:pPr>
            <a:r>
              <a:rPr lang="en-GB" sz="2400" dirty="0">
                <a:solidFill>
                  <a:schemeClr val="tx1"/>
                </a:solidFill>
              </a:rPr>
              <a:t>The measurement of rising water level is done to </a:t>
            </a:r>
            <a:r>
              <a:rPr lang="en-GB" sz="2400" b="1" dirty="0">
                <a:solidFill>
                  <a:schemeClr val="tx1"/>
                </a:solidFill>
              </a:rPr>
              <a:t>detect</a:t>
            </a:r>
            <a:r>
              <a:rPr lang="en-GB" sz="2400" dirty="0">
                <a:solidFill>
                  <a:schemeClr val="tx1"/>
                </a:solidFill>
              </a:rPr>
              <a:t> the </a:t>
            </a:r>
            <a:r>
              <a:rPr lang="en-GB" sz="2400" b="1" dirty="0">
                <a:solidFill>
                  <a:schemeClr val="tx1"/>
                </a:solidFill>
              </a:rPr>
              <a:t>flood</a:t>
            </a:r>
            <a:r>
              <a:rPr lang="en-GB" sz="2400" dirty="0">
                <a:solidFill>
                  <a:schemeClr val="tx1"/>
                </a:solidFill>
              </a:rPr>
              <a:t>.</a:t>
            </a:r>
            <a:endParaRPr dirty="0">
              <a:solidFill>
                <a:schemeClr val="tx1"/>
              </a:solidFill>
            </a:endParaRPr>
          </a:p>
          <a:p>
            <a:pPr marL="514350" lvl="0" indent="-514350" algn="l" rtl="0">
              <a:spcBef>
                <a:spcPts val="480"/>
              </a:spcBef>
              <a:spcAft>
                <a:spcPts val="0"/>
              </a:spcAft>
              <a:buClr>
                <a:srgbClr val="888888"/>
              </a:buClr>
              <a:buSzPts val="2400"/>
              <a:buFont typeface="Wingdings" pitchFamily="2" charset="2"/>
              <a:buChar char="ü"/>
            </a:pPr>
            <a:endParaRPr sz="2400" dirty="0">
              <a:solidFill>
                <a:schemeClr val="tx1"/>
              </a:solidFill>
            </a:endParaRPr>
          </a:p>
          <a:p>
            <a:pPr marL="514350" lvl="0" indent="-514350" algn="l" rtl="0">
              <a:spcBef>
                <a:spcPts val="480"/>
              </a:spcBef>
              <a:spcAft>
                <a:spcPts val="0"/>
              </a:spcAft>
              <a:buClr>
                <a:schemeClr val="dk1"/>
              </a:buClr>
              <a:buSzPts val="2400"/>
              <a:buFont typeface="Wingdings" pitchFamily="2" charset="2"/>
              <a:buChar char="ü"/>
            </a:pPr>
            <a:r>
              <a:rPr lang="en-GB" sz="2400" dirty="0">
                <a:solidFill>
                  <a:schemeClr val="tx1"/>
                </a:solidFill>
              </a:rPr>
              <a:t>The </a:t>
            </a:r>
            <a:r>
              <a:rPr lang="en-GB" sz="2400" b="1" dirty="0">
                <a:solidFill>
                  <a:schemeClr val="tx1"/>
                </a:solidFill>
              </a:rPr>
              <a:t>system</a:t>
            </a:r>
            <a:r>
              <a:rPr lang="en-GB" sz="2400" dirty="0">
                <a:solidFill>
                  <a:schemeClr val="tx1"/>
                </a:solidFill>
              </a:rPr>
              <a:t> uses ultrasonic sensor to </a:t>
            </a:r>
            <a:r>
              <a:rPr lang="en-GB" sz="2400" b="1" dirty="0">
                <a:solidFill>
                  <a:schemeClr val="tx1"/>
                </a:solidFill>
              </a:rPr>
              <a:t>detect</a:t>
            </a:r>
            <a:r>
              <a:rPr lang="en-GB" sz="2400" dirty="0">
                <a:solidFill>
                  <a:schemeClr val="tx1"/>
                </a:solidFill>
              </a:rPr>
              <a:t>  water levels at every stage</a:t>
            </a:r>
            <a:endParaRPr sz="2400" dirty="0">
              <a:solidFill>
                <a:schemeClr val="tx1"/>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30"/>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Flow chart</a:t>
            </a:r>
            <a:endParaRPr/>
          </a:p>
        </p:txBody>
      </p:sp>
      <p:sp>
        <p:nvSpPr>
          <p:cNvPr id="163" name="Google Shape;163;p30"/>
          <p:cNvSpPr txBox="1">
            <a:spLocks noGrp="1"/>
          </p:cNvSpPr>
          <p:nvPr>
            <p:ph type="body" idx="1"/>
          </p:nvPr>
        </p:nvSpPr>
        <p:spPr>
          <a:xfrm>
            <a:off x="0" y="-133"/>
            <a:ext cx="9143999" cy="6858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dirty="0"/>
          </a:p>
        </p:txBody>
      </p:sp>
      <p:sp>
        <p:nvSpPr>
          <p:cNvPr id="164" name="Google Shape;164;p30"/>
          <p:cNvSpPr/>
          <p:nvPr/>
        </p:nvSpPr>
        <p:spPr>
          <a:xfrm>
            <a:off x="2429600" y="33875"/>
            <a:ext cx="4069800" cy="1215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1800"/>
              <a:t>Collecting the data from sensors through Nodemcu</a:t>
            </a:r>
            <a:endParaRPr sz="1800"/>
          </a:p>
        </p:txBody>
      </p:sp>
      <p:sp>
        <p:nvSpPr>
          <p:cNvPr id="165" name="Google Shape;165;p30"/>
          <p:cNvSpPr/>
          <p:nvPr/>
        </p:nvSpPr>
        <p:spPr>
          <a:xfrm>
            <a:off x="2429600" y="1747550"/>
            <a:ext cx="3759600" cy="102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1800"/>
              <a:t>The data will be collected at Nodemcu will be sent to cloud using wifi</a:t>
            </a:r>
            <a:endParaRPr sz="1800"/>
          </a:p>
        </p:txBody>
      </p:sp>
      <p:sp>
        <p:nvSpPr>
          <p:cNvPr id="166" name="Google Shape;166;p30"/>
          <p:cNvSpPr/>
          <p:nvPr/>
        </p:nvSpPr>
        <p:spPr>
          <a:xfrm>
            <a:off x="2446450" y="3253850"/>
            <a:ext cx="3759600" cy="646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1800"/>
              <a:t> The data will be received in our cloud platform:BLYNK</a:t>
            </a:r>
            <a:endParaRPr sz="1800"/>
          </a:p>
        </p:txBody>
      </p:sp>
      <p:sp>
        <p:nvSpPr>
          <p:cNvPr id="167" name="Google Shape;167;p30"/>
          <p:cNvSpPr/>
          <p:nvPr/>
        </p:nvSpPr>
        <p:spPr>
          <a:xfrm>
            <a:off x="2429600" y="4290200"/>
            <a:ext cx="4177200" cy="9204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1800"/>
              <a:t>The data will be accessed through phone app blynk anywhere from the world</a:t>
            </a:r>
            <a:endParaRPr sz="1800"/>
          </a:p>
        </p:txBody>
      </p:sp>
      <p:sp>
        <p:nvSpPr>
          <p:cNvPr id="168" name="Google Shape;168;p30"/>
          <p:cNvSpPr/>
          <p:nvPr/>
        </p:nvSpPr>
        <p:spPr>
          <a:xfrm>
            <a:off x="2429600" y="5676125"/>
            <a:ext cx="3874200" cy="763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1800"/>
              <a:t>The future data will be predicted using recorded data</a:t>
            </a:r>
            <a:endParaRPr sz="1800"/>
          </a:p>
        </p:txBody>
      </p:sp>
      <p:sp>
        <p:nvSpPr>
          <p:cNvPr id="169" name="Google Shape;169;p30"/>
          <p:cNvSpPr/>
          <p:nvPr/>
        </p:nvSpPr>
        <p:spPr>
          <a:xfrm>
            <a:off x="3939325" y="1289225"/>
            <a:ext cx="393900" cy="5373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30"/>
          <p:cNvSpPr/>
          <p:nvPr/>
        </p:nvSpPr>
        <p:spPr>
          <a:xfrm>
            <a:off x="3706525" y="2847050"/>
            <a:ext cx="859500" cy="4068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30"/>
          <p:cNvSpPr/>
          <p:nvPr/>
        </p:nvSpPr>
        <p:spPr>
          <a:xfrm>
            <a:off x="3706525" y="3831854"/>
            <a:ext cx="859500" cy="5373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30"/>
          <p:cNvSpPr/>
          <p:nvPr/>
        </p:nvSpPr>
        <p:spPr>
          <a:xfrm>
            <a:off x="3634900" y="5210600"/>
            <a:ext cx="859500" cy="4068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31"/>
          <p:cNvSpPr txBox="1">
            <a:spLocks noGrp="1"/>
          </p:cNvSpPr>
          <p:nvPr>
            <p:ph type="ctrTitle"/>
          </p:nvPr>
        </p:nvSpPr>
        <p:spPr>
          <a:xfrm>
            <a:off x="0" y="357166"/>
            <a:ext cx="9144000" cy="142876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FCFCFF"/>
              </a:buClr>
              <a:buSzPts val="7200"/>
              <a:buFont typeface="Calibri"/>
              <a:buNone/>
            </a:pPr>
            <a:r>
              <a:rPr lang="en-GB" sz="7200" b="1">
                <a:solidFill>
                  <a:srgbClr val="0000FF"/>
                </a:solidFill>
              </a:rPr>
              <a:t>Hardware Components</a:t>
            </a:r>
            <a:endParaRPr sz="7200" b="1">
              <a:solidFill>
                <a:srgbClr val="0000FF"/>
              </a:solidFill>
            </a:endParaRPr>
          </a:p>
        </p:txBody>
      </p:sp>
      <p:sp>
        <p:nvSpPr>
          <p:cNvPr id="178" name="Google Shape;178;p31"/>
          <p:cNvSpPr txBox="1">
            <a:spLocks noGrp="1"/>
          </p:cNvSpPr>
          <p:nvPr>
            <p:ph type="subTitle" idx="1"/>
          </p:nvPr>
        </p:nvSpPr>
        <p:spPr>
          <a:xfrm>
            <a:off x="571472" y="2000240"/>
            <a:ext cx="7200928" cy="3638560"/>
          </a:xfrm>
          <a:prstGeom prst="rect">
            <a:avLst/>
          </a:prstGeom>
          <a:noFill/>
          <a:ln>
            <a:noFill/>
          </a:ln>
        </p:spPr>
        <p:txBody>
          <a:bodyPr spcFirstLastPara="1" wrap="square" lIns="91425" tIns="45700" rIns="91425" bIns="45700" anchor="t" anchorCtr="0">
            <a:normAutofit/>
          </a:bodyPr>
          <a:lstStyle/>
          <a:p>
            <a:pPr marL="514350" lvl="0" indent="-514350" algn="l" rtl="0">
              <a:spcBef>
                <a:spcPts val="0"/>
              </a:spcBef>
              <a:spcAft>
                <a:spcPts val="0"/>
              </a:spcAft>
              <a:buClr>
                <a:schemeClr val="dk1"/>
              </a:buClr>
              <a:buSzPts val="3200"/>
              <a:buFont typeface="Calibri"/>
              <a:buAutoNum type="arabicPeriod"/>
            </a:pPr>
            <a:r>
              <a:rPr lang="en-GB" dirty="0">
                <a:solidFill>
                  <a:schemeClr val="tx1"/>
                </a:solidFill>
              </a:rPr>
              <a:t>Ultrasonic sensor</a:t>
            </a:r>
            <a:endParaRPr dirty="0">
              <a:solidFill>
                <a:schemeClr val="tx1"/>
              </a:solidFill>
            </a:endParaRPr>
          </a:p>
          <a:p>
            <a:pPr marL="514350" lvl="0" indent="-514350" algn="l" rtl="0">
              <a:spcBef>
                <a:spcPts val="640"/>
              </a:spcBef>
              <a:spcAft>
                <a:spcPts val="0"/>
              </a:spcAft>
              <a:buClr>
                <a:schemeClr val="dk1"/>
              </a:buClr>
              <a:buSzPts val="3200"/>
              <a:buFont typeface="Calibri"/>
              <a:buAutoNum type="arabicPeriod"/>
            </a:pPr>
            <a:r>
              <a:rPr lang="en-GB" dirty="0">
                <a:solidFill>
                  <a:schemeClr val="tx1"/>
                </a:solidFill>
              </a:rPr>
              <a:t>Nodemcu-ESP8266</a:t>
            </a:r>
            <a:endParaRPr dirty="0">
              <a:solidFill>
                <a:schemeClr val="tx1"/>
              </a:solidFill>
            </a:endParaRPr>
          </a:p>
          <a:p>
            <a:pPr marL="514350" lvl="0" indent="-514350" algn="l" rtl="0">
              <a:spcBef>
                <a:spcPts val="640"/>
              </a:spcBef>
              <a:spcAft>
                <a:spcPts val="0"/>
              </a:spcAft>
              <a:buClr>
                <a:schemeClr val="dk1"/>
              </a:buClr>
              <a:buSzPts val="3200"/>
              <a:buFont typeface="Calibri"/>
              <a:buAutoNum type="arabicPeriod"/>
            </a:pPr>
            <a:r>
              <a:rPr lang="en-GB" dirty="0">
                <a:solidFill>
                  <a:schemeClr val="tx1"/>
                </a:solidFill>
              </a:rPr>
              <a:t>Jumper wires</a:t>
            </a:r>
            <a:endParaRPr dirty="0">
              <a:solidFill>
                <a:schemeClr val="tx1"/>
              </a:solidFill>
            </a:endParaRPr>
          </a:p>
          <a:p>
            <a:pPr marL="514350" lvl="0" indent="-514350" algn="l" rtl="0">
              <a:spcBef>
                <a:spcPts val="640"/>
              </a:spcBef>
              <a:spcAft>
                <a:spcPts val="0"/>
              </a:spcAft>
              <a:buClr>
                <a:schemeClr val="dk1"/>
              </a:buClr>
              <a:buSzPts val="3200"/>
              <a:buFont typeface="Calibri"/>
              <a:buAutoNum type="arabicPeriod"/>
            </a:pPr>
            <a:r>
              <a:rPr lang="en-GB" dirty="0">
                <a:solidFill>
                  <a:schemeClr val="tx1"/>
                </a:solidFill>
              </a:rPr>
              <a:t>Breadboard</a:t>
            </a:r>
            <a:endParaRPr dirty="0">
              <a:solidFill>
                <a:schemeClr val="tx1"/>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32"/>
          <p:cNvSpPr txBox="1">
            <a:spLocks noGrp="1"/>
          </p:cNvSpPr>
          <p:nvPr>
            <p:ph type="ctrTitle"/>
          </p:nvPr>
        </p:nvSpPr>
        <p:spPr>
          <a:xfrm>
            <a:off x="1021535" y="178677"/>
            <a:ext cx="7029600" cy="12429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FCFCFF"/>
              </a:buClr>
              <a:buSzPts val="5400"/>
              <a:buFont typeface="Calibri"/>
              <a:buNone/>
            </a:pPr>
            <a:r>
              <a:rPr lang="en-GB" sz="5400" b="1">
                <a:solidFill>
                  <a:srgbClr val="0000FF"/>
                </a:solidFill>
              </a:rPr>
              <a:t>Nodemcu-ESP8266</a:t>
            </a:r>
            <a:endParaRPr sz="5400" b="1">
              <a:solidFill>
                <a:srgbClr val="0000FF"/>
              </a:solidFill>
            </a:endParaRPr>
          </a:p>
        </p:txBody>
      </p:sp>
      <p:sp>
        <p:nvSpPr>
          <p:cNvPr id="184" name="Google Shape;184;p32"/>
          <p:cNvSpPr txBox="1">
            <a:spLocks noGrp="1"/>
          </p:cNvSpPr>
          <p:nvPr>
            <p:ph type="subTitle" idx="1"/>
          </p:nvPr>
        </p:nvSpPr>
        <p:spPr>
          <a:xfrm>
            <a:off x="500034" y="1142984"/>
            <a:ext cx="8072494" cy="5429288"/>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888888"/>
              </a:buClr>
              <a:buSzPts val="3200"/>
              <a:buNone/>
            </a:pPr>
            <a:endParaRPr/>
          </a:p>
          <a:p>
            <a:pPr marL="0" lvl="0" indent="0" algn="ctr" rtl="0">
              <a:spcBef>
                <a:spcPts val="640"/>
              </a:spcBef>
              <a:spcAft>
                <a:spcPts val="0"/>
              </a:spcAft>
              <a:buClr>
                <a:srgbClr val="888888"/>
              </a:buClr>
              <a:buSzPts val="3200"/>
              <a:buNone/>
            </a:pPr>
            <a:endParaRPr/>
          </a:p>
          <a:p>
            <a:pPr marL="0" lvl="0" indent="0" algn="ctr" rtl="0">
              <a:spcBef>
                <a:spcPts val="640"/>
              </a:spcBef>
              <a:spcAft>
                <a:spcPts val="0"/>
              </a:spcAft>
              <a:buClr>
                <a:srgbClr val="888888"/>
              </a:buClr>
              <a:buSzPts val="3200"/>
              <a:buNone/>
            </a:pPr>
            <a:endParaRPr/>
          </a:p>
          <a:p>
            <a:pPr marL="0" lvl="0" indent="0" algn="ctr" rtl="0">
              <a:spcBef>
                <a:spcPts val="640"/>
              </a:spcBef>
              <a:spcAft>
                <a:spcPts val="0"/>
              </a:spcAft>
              <a:buClr>
                <a:srgbClr val="888888"/>
              </a:buClr>
              <a:buSzPts val="3200"/>
              <a:buNone/>
            </a:pPr>
            <a:endParaRPr/>
          </a:p>
          <a:p>
            <a:pPr marL="0" lvl="0" indent="0" algn="l" rtl="0">
              <a:spcBef>
                <a:spcPts val="480"/>
              </a:spcBef>
              <a:spcAft>
                <a:spcPts val="0"/>
              </a:spcAft>
              <a:buClr>
                <a:srgbClr val="888888"/>
              </a:buClr>
              <a:buSzPts val="2400"/>
              <a:buNone/>
            </a:pPr>
            <a:endParaRPr sz="2400"/>
          </a:p>
          <a:p>
            <a:pPr marL="0" lvl="0" indent="0" algn="l" rtl="0">
              <a:spcBef>
                <a:spcPts val="480"/>
              </a:spcBef>
              <a:spcAft>
                <a:spcPts val="0"/>
              </a:spcAft>
              <a:buClr>
                <a:srgbClr val="888888"/>
              </a:buClr>
              <a:buSzPts val="2400"/>
              <a:buNone/>
            </a:pPr>
            <a:endParaRPr sz="2400"/>
          </a:p>
          <a:p>
            <a:pPr marL="0" lvl="0" indent="0" algn="l" rtl="0">
              <a:spcBef>
                <a:spcPts val="480"/>
              </a:spcBef>
              <a:spcAft>
                <a:spcPts val="0"/>
              </a:spcAft>
              <a:buClr>
                <a:srgbClr val="888888"/>
              </a:buClr>
              <a:buSzPts val="2400"/>
              <a:buNone/>
            </a:pPr>
            <a:endParaRPr sz="2400"/>
          </a:p>
        </p:txBody>
      </p:sp>
      <p:pic>
        <p:nvPicPr>
          <p:cNvPr id="185" name="Google Shape;185;p32"/>
          <p:cNvPicPr preferRelativeResize="0"/>
          <p:nvPr/>
        </p:nvPicPr>
        <p:blipFill rotWithShape="1">
          <a:blip r:embed="rId3">
            <a:alphaModFix/>
          </a:blip>
          <a:srcRect/>
          <a:stretch/>
        </p:blipFill>
        <p:spPr>
          <a:xfrm>
            <a:off x="1428728" y="1857364"/>
            <a:ext cx="5929354" cy="3714776"/>
          </a:xfrm>
          <a:prstGeom prst="rect">
            <a:avLst/>
          </a:prstGeom>
          <a:noFill/>
          <a:ln>
            <a:noFill/>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3"/>
          <p:cNvSpPr txBox="1">
            <a:spLocks noGrp="1"/>
          </p:cNvSpPr>
          <p:nvPr>
            <p:ph type="subTitle" idx="1"/>
          </p:nvPr>
        </p:nvSpPr>
        <p:spPr>
          <a:xfrm>
            <a:off x="428596" y="428604"/>
            <a:ext cx="8358246" cy="6000792"/>
          </a:xfrm>
          <a:prstGeom prst="rect">
            <a:avLst/>
          </a:prstGeom>
          <a:noFill/>
          <a:ln>
            <a:noFill/>
          </a:ln>
        </p:spPr>
        <p:txBody>
          <a:bodyPr spcFirstLastPara="1" wrap="square" lIns="91425" tIns="45700" rIns="91425" bIns="45700" anchor="t" anchorCtr="0">
            <a:normAutofit/>
          </a:bodyPr>
          <a:lstStyle/>
          <a:p>
            <a:pPr marL="495300" lvl="0" indent="-342900" algn="l" rtl="0">
              <a:spcBef>
                <a:spcPts val="0"/>
              </a:spcBef>
              <a:spcAft>
                <a:spcPts val="0"/>
              </a:spcAft>
              <a:buClr>
                <a:srgbClr val="888888"/>
              </a:buClr>
              <a:buSzPts val="2400"/>
              <a:buFont typeface="Wingdings" pitchFamily="2" charset="2"/>
              <a:buChar char="ü"/>
            </a:pPr>
            <a:endParaRPr sz="2400" dirty="0">
              <a:solidFill>
                <a:schemeClr val="tx1"/>
              </a:solidFill>
            </a:endParaRPr>
          </a:p>
          <a:p>
            <a:pPr lvl="0" indent="-457200" algn="l" rtl="0">
              <a:spcBef>
                <a:spcPts val="480"/>
              </a:spcBef>
              <a:spcAft>
                <a:spcPts val="0"/>
              </a:spcAft>
              <a:buClr>
                <a:schemeClr val="dk1"/>
              </a:buClr>
              <a:buSzPts val="2400"/>
              <a:buFont typeface="Wingdings" pitchFamily="2" charset="2"/>
              <a:buChar char="ü"/>
            </a:pPr>
            <a:r>
              <a:rPr lang="en-GB" sz="2400" dirty="0">
                <a:solidFill>
                  <a:schemeClr val="tx1"/>
                </a:solidFill>
              </a:rPr>
              <a:t>The </a:t>
            </a:r>
            <a:r>
              <a:rPr lang="en-GB" sz="2400" dirty="0" err="1">
                <a:solidFill>
                  <a:schemeClr val="tx1"/>
                </a:solidFill>
              </a:rPr>
              <a:t>NodeMCU</a:t>
            </a:r>
            <a:r>
              <a:rPr lang="en-GB" sz="2400" dirty="0">
                <a:solidFill>
                  <a:schemeClr val="tx1"/>
                </a:solidFill>
              </a:rPr>
              <a:t> ESP8266 development board comes with the ESP-12E module containing ESP8266 chip having </a:t>
            </a:r>
            <a:r>
              <a:rPr lang="en-GB" sz="2400" dirty="0" err="1">
                <a:solidFill>
                  <a:schemeClr val="tx1"/>
                </a:solidFill>
              </a:rPr>
              <a:t>Tensilica</a:t>
            </a:r>
            <a:r>
              <a:rPr lang="en-GB" sz="2400" dirty="0">
                <a:solidFill>
                  <a:schemeClr val="tx1"/>
                </a:solidFill>
              </a:rPr>
              <a:t> </a:t>
            </a:r>
            <a:r>
              <a:rPr lang="en-GB" sz="2400" dirty="0" err="1">
                <a:solidFill>
                  <a:schemeClr val="tx1"/>
                </a:solidFill>
              </a:rPr>
              <a:t>Xtensa</a:t>
            </a:r>
            <a:r>
              <a:rPr lang="en-GB" sz="2400" dirty="0">
                <a:solidFill>
                  <a:schemeClr val="tx1"/>
                </a:solidFill>
              </a:rPr>
              <a:t> 32-bit LX106 RISC microprocessor. This microprocessor supports RTOS and operates at 80MHz to 160 MHz adjustable clock frequency.</a:t>
            </a:r>
            <a:endParaRPr sz="2400" dirty="0">
              <a:solidFill>
                <a:schemeClr val="tx1"/>
              </a:solidFill>
            </a:endParaRPr>
          </a:p>
          <a:p>
            <a:pPr marL="495300" lvl="0" indent="-342900" algn="l" rtl="0">
              <a:spcBef>
                <a:spcPts val="480"/>
              </a:spcBef>
              <a:spcAft>
                <a:spcPts val="0"/>
              </a:spcAft>
              <a:buClr>
                <a:srgbClr val="888888"/>
              </a:buClr>
              <a:buSzPts val="2400"/>
              <a:buFont typeface="Wingdings" pitchFamily="2" charset="2"/>
              <a:buChar char="ü"/>
            </a:pPr>
            <a:endParaRPr sz="2400" dirty="0">
              <a:solidFill>
                <a:schemeClr val="tx1"/>
              </a:solidFill>
            </a:endParaRPr>
          </a:p>
          <a:p>
            <a:pPr marL="342900" lvl="0" indent="-342900" algn="l" rtl="0">
              <a:spcBef>
                <a:spcPts val="480"/>
              </a:spcBef>
              <a:spcAft>
                <a:spcPts val="0"/>
              </a:spcAft>
              <a:buClr>
                <a:schemeClr val="dk1"/>
              </a:buClr>
              <a:buSzPts val="2400"/>
              <a:buFont typeface="Wingdings" pitchFamily="2" charset="2"/>
              <a:buChar char="ü"/>
            </a:pPr>
            <a:r>
              <a:rPr lang="en-GB" sz="2400" dirty="0" err="1">
                <a:solidFill>
                  <a:schemeClr val="tx1"/>
                </a:solidFill>
              </a:rPr>
              <a:t>NodeMCU</a:t>
            </a:r>
            <a:r>
              <a:rPr lang="en-GB" sz="2400" dirty="0">
                <a:solidFill>
                  <a:schemeClr val="tx1"/>
                </a:solidFill>
              </a:rPr>
              <a:t> has 128 KB RAM and 4MB of Flash memory to store data and programs. Its high processing power with in-built Wi-Fi / Bluetooth and Deep Sleep Operating features make it ideal for </a:t>
            </a:r>
            <a:r>
              <a:rPr lang="en-GB" sz="2400" dirty="0" err="1">
                <a:solidFill>
                  <a:schemeClr val="tx1"/>
                </a:solidFill>
              </a:rPr>
              <a:t>IoT</a:t>
            </a:r>
            <a:r>
              <a:rPr lang="en-GB" sz="2400" dirty="0">
                <a:solidFill>
                  <a:schemeClr val="tx1"/>
                </a:solidFill>
              </a:rPr>
              <a:t> projects. </a:t>
            </a:r>
            <a:r>
              <a:rPr lang="en-GB" sz="2400" dirty="0" err="1">
                <a:solidFill>
                  <a:schemeClr val="tx1"/>
                </a:solidFill>
              </a:rPr>
              <a:t>NodeMCU</a:t>
            </a:r>
            <a:r>
              <a:rPr lang="en-GB" sz="2400" dirty="0">
                <a:solidFill>
                  <a:schemeClr val="tx1"/>
                </a:solidFill>
              </a:rPr>
              <a:t> can be powered using Micro USB jack and VIN pin (External Supply Pin). It supports UART, SPI, and I2C interface.</a:t>
            </a:r>
            <a:endParaRPr sz="2400" dirty="0">
              <a:solidFill>
                <a:schemeClr val="tx1"/>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TotalTime>
  <Words>698</Words>
  <Application>Microsoft Office PowerPoint</Application>
  <PresentationFormat>On-screen Show (4:3)</PresentationFormat>
  <Paragraphs>85</Paragraphs>
  <Slides>20</Slides>
  <Notes>16</Notes>
  <HiddenSlides>0</HiddenSlides>
  <MMClips>0</MMClips>
  <ScaleCrop>false</ScaleCrop>
  <HeadingPairs>
    <vt:vector size="4" baseType="variant">
      <vt:variant>
        <vt:lpstr>Theme</vt:lpstr>
      </vt:variant>
      <vt:variant>
        <vt:i4>2</vt:i4>
      </vt:variant>
      <vt:variant>
        <vt:lpstr>Slide Titles</vt:lpstr>
      </vt:variant>
      <vt:variant>
        <vt:i4>20</vt:i4>
      </vt:variant>
    </vt:vector>
  </HeadingPairs>
  <TitlesOfParts>
    <vt:vector size="22" baseType="lpstr">
      <vt:lpstr>Office Theme</vt:lpstr>
      <vt:lpstr>Simple Light</vt:lpstr>
      <vt:lpstr>IOT BASED FLOOD DETECTING SYSTEM</vt:lpstr>
      <vt:lpstr>Contents</vt:lpstr>
      <vt:lpstr>Introduction</vt:lpstr>
      <vt:lpstr>Slide 4</vt:lpstr>
      <vt:lpstr>Objectives</vt:lpstr>
      <vt:lpstr>Flow chart</vt:lpstr>
      <vt:lpstr>Hardware Components</vt:lpstr>
      <vt:lpstr>Nodemcu-ESP8266</vt:lpstr>
      <vt:lpstr>Slide 9</vt:lpstr>
      <vt:lpstr>Ultrasonic Sensor</vt:lpstr>
      <vt:lpstr>Slide 11</vt:lpstr>
      <vt:lpstr>Blynk</vt:lpstr>
      <vt:lpstr>Slide 13</vt:lpstr>
      <vt:lpstr>HARDWARE IMPLEMENTATION</vt:lpstr>
      <vt:lpstr>DATA ACQUISITION FROM THE SENSOR</vt:lpstr>
      <vt:lpstr>Slide 16</vt:lpstr>
      <vt:lpstr>Slide 17</vt:lpstr>
      <vt:lpstr>Slide 18</vt:lpstr>
      <vt:lpstr>Slide 19</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IOT BASED FLOOD DETECTING SYSTEM</dc:title>
  <cp:lastModifiedBy>Windows User</cp:lastModifiedBy>
  <cp:revision>6</cp:revision>
  <dcterms:modified xsi:type="dcterms:W3CDTF">2021-05-03T09:32:23Z</dcterms:modified>
</cp:coreProperties>
</file>