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77" r:id="rId22"/>
    <p:sldId id="273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1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FA437-AF90-4E23-AC1B-9192D89D057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6019-13D0-4067-9059-E6E3A845C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5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E6019-13D0-4067-9059-E6E3A845C4D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8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111D-808E-DF99-17CD-A6398461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DDCA-11F4-5AC0-ED4B-22CE7A30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F69C-63F3-A12A-769C-1F017326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A7C5-FAC8-485A-95F5-34E7DF7D5E95}" type="datetime1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8AF0-1A34-BEDF-763D-4C188805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33A2-F8B5-94D1-AF77-72174235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128A-FD03-641C-D53D-F989F679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84511-B5BB-9352-3BBD-19D8F0D68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B1-2F29-1C05-C6EE-42230D02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6ED2-7164-4F62-A082-315A176F5E67}" type="datetime1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9DB5-BFFD-5751-0D60-DD9134A5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9D2F-C131-4E48-B508-C8860A30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4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A08A9-CBFB-EAD0-EFE1-83066B249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28DC-2758-1845-60A4-689F3FFA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5918-8682-447F-7F38-E26F17A8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67EB-994E-4ACF-BB5E-21360B10CEBD}" type="datetime1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2F30-0A92-3BB1-ECD6-08E867D8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7789-4BC5-361D-A39D-73396B30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3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44C-EC5E-2961-37F6-E25712B4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E7CD-445B-7CD7-458B-50630889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AB94-7CC4-BB18-9B3E-94F1E205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145-D3A3-4943-86AD-22B2AFB94AEC}" type="datetime1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B61B-30CE-FC33-DE9D-61232EB2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C169-2CA0-A421-10AD-509F7D0A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4E08-D354-9194-2C9E-8AECA5B5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F7B48-8DAD-9666-F33C-3951396B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7E05-5FAE-5359-0BD6-D8E581E7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AF3A-4992-4BAC-85B7-B98CC2A7D0AD}" type="datetime1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973-9347-54BB-11D0-E349A14E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42FD-4741-3378-4711-F53E70CC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9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B380-4EB1-7F2D-333D-ECC4D4F8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4A4D-1DF6-AEF0-B06D-CCF65900F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5FBA6-C203-2737-CECB-09E94E5E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324EC-75DB-A538-B692-0A6C1A6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7D55-B561-4B4A-8CE6-B0CE397455FD}" type="datetime1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F6C7C-1F4D-CE4E-ADA3-162C74D6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96C9B-D525-D69A-02CD-A9D78EBC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7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F643-2821-0E0B-8EB5-B198E436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6ED1-A8AB-6964-8ABD-55C7E327E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5B52-9CA6-61B7-B232-E3D4D3815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A66F2-9430-4CA2-DA66-F7546277B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4126D-6AB2-F72E-98EC-054E18AD7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0E74B-7855-CB40-4B05-B01F65E8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61C-0D3A-40EB-A3CF-356CF74F2050}" type="datetime1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28FFE-0479-8329-781C-EA189461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A6894-5A9C-257A-DE08-8B26217D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3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90A0-DD93-2FA3-5261-A9E7108C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DDFB0-8A92-8DE3-5629-8862988B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8193-8B78-4573-BF75-3C79804586B7}" type="datetime1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5D297-23A7-62AE-399A-465285A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665ED-621E-89C5-D1CF-444040F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04A43-5EE2-5887-AC7B-68E086C0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2224-5145-4F29-9C57-BE84DD60EF30}" type="datetime1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1D4C1-079A-CE19-50A4-F93DA146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5D41-A8C6-9562-8958-5009B716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D6B8-634C-47DF-3D3B-F712FE04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2C24-566A-0A35-586B-9A082F7C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5240D-7CC2-2F4B-2D3D-BA8A03C1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C27D-3AE6-3562-F6F4-28AD2D90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4FCF-C5BC-4163-94C1-835CEEDFBB18}" type="datetime1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37FBD-539F-735E-4961-F16A39B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701B-E5AE-16F1-2BE9-373E33D0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0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E9DC-007F-07B1-C804-43F5A2E9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7BA9A-50FE-B654-95E3-57A1CAF7F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D0A7-EA55-93D9-2522-806C491E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2AFAC-D315-2671-F21B-EF33C4D6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586A-772D-4C9F-A082-135E338E8A29}" type="datetime1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6ECD8-CAEE-D5C7-16E1-18F5B429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AA9FE-B39A-C074-87D4-8D8168D6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1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9F444-4E96-8A6C-F921-8B7428D4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611E4-6F73-2E67-E133-61C2C46E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D8B4-A9D8-8EA0-800E-417E04DBF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4CAF-9FF3-4C7E-862C-BC96AF96A56F}" type="datetime1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D366-B7FC-AB94-BDA5-96388828E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2FE9-544F-71EF-AA45-D415A0A5D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0E13-1657-4F2E-B401-F8E009946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5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hrono/system_clock/from_strea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4FE6-9EDC-97F1-2C51-E288B019E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Chrono &amp;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F2E04-6595-71C2-F273-5600B6C5F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C++11 .. C++20</a:t>
            </a:r>
          </a:p>
        </p:txBody>
      </p:sp>
    </p:spTree>
    <p:extLst>
      <p:ext uri="{BB962C8B-B14F-4D97-AF65-F5344CB8AC3E}">
        <p14:creationId xmlns:p14="http://schemas.microsoft.com/office/powerpoint/2010/main" val="416367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9" y="332115"/>
            <a:ext cx="5152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Explicit conversion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443EC8A-C809-BFC3-CF28-F524F95F165F}"/>
              </a:ext>
            </a:extLst>
          </p:cNvPr>
          <p:cNvGrpSpPr/>
          <p:nvPr/>
        </p:nvGrpSpPr>
        <p:grpSpPr>
          <a:xfrm>
            <a:off x="1237268" y="1657678"/>
            <a:ext cx="10367127" cy="4638770"/>
            <a:chOff x="275734" y="1532199"/>
            <a:chExt cx="10367127" cy="46387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479D41-9C51-0D0E-2FCB-0EB43712F2B8}"/>
                </a:ext>
              </a:extLst>
            </p:cNvPr>
            <p:cNvSpPr txBox="1"/>
            <p:nvPr/>
          </p:nvSpPr>
          <p:spPr>
            <a:xfrm>
              <a:off x="275734" y="1532199"/>
              <a:ext cx="1036712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i="0" u="none" strike="noStrike" baseline="0" dirty="0">
                  <a:latin typeface="Helvetica-Light"/>
                </a:rPr>
                <a:t>A conversion from the lowest unit to an higher unit demands explicit conversion, we got to use </a:t>
              </a:r>
              <a:r>
                <a:rPr lang="en-IN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time_point_cast</a:t>
              </a:r>
              <a:r>
                <a:rPr lang="en-US" sz="1800" b="0" i="0" u="none" strike="noStrike" baseline="0" dirty="0">
                  <a:latin typeface="Helvetica-Light"/>
                </a:rPr>
                <a:t>.</a:t>
              </a:r>
              <a:endParaRPr lang="en-IN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D1B147-EE05-1773-508D-AD4CC6736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0724" y="2308287"/>
              <a:ext cx="7560094" cy="2772171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8C39430-5174-74AB-E2B7-F4E5AB7AED26}"/>
                </a:ext>
              </a:extLst>
            </p:cNvPr>
            <p:cNvSpPr txBox="1"/>
            <p:nvPr/>
          </p:nvSpPr>
          <p:spPr>
            <a:xfrm>
              <a:off x="605672" y="5210215"/>
              <a:ext cx="87551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 err="1">
                  <a:solidFill>
                    <a:srgbClr val="066555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time_point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b="0" dirty="0" err="1">
                  <a:solidFill>
                    <a:srgbClr val="066555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system_clock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b="0" dirty="0">
                  <a:solidFill>
                    <a:srgbClr val="066555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hours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b="0" dirty="0" err="1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hr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>
                  <a:solidFill>
                    <a:srgbClr val="066555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time_point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b="0" dirty="0" err="1">
                  <a:solidFill>
                    <a:srgbClr val="066555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system_clock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b="0" dirty="0">
                  <a:solidFill>
                    <a:srgbClr val="066555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minutes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&gt; </a:t>
              </a:r>
              <a:r>
                <a:rPr lang="en-US" b="0" dirty="0" err="1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mn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{100min};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0772BAF-2ECD-66FF-EA9A-558F98C2569C}"/>
                </a:ext>
              </a:extLst>
            </p:cNvPr>
            <p:cNvSpPr txBox="1"/>
            <p:nvPr/>
          </p:nvSpPr>
          <p:spPr>
            <a:xfrm>
              <a:off x="605672" y="5801637"/>
              <a:ext cx="6188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 err="1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hr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time_point_cast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&lt;</a:t>
              </a:r>
              <a:r>
                <a:rPr lang="en-US" b="0" dirty="0">
                  <a:solidFill>
                    <a:srgbClr val="066555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hours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&gt; (</a:t>
              </a:r>
              <a:r>
                <a:rPr lang="en-US" b="0" dirty="0" err="1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mn</a:t>
              </a:r>
              <a:r>
                <a:rPr lang="en-US" b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89" name="Footer Placeholder 88">
            <a:extLst>
              <a:ext uri="{FF2B5EF4-FFF2-40B4-BE49-F238E27FC236}">
                <a16:creationId xmlns:a16="http://schemas.microsoft.com/office/drawing/2014/main" id="{4E526CC6-9C6D-251B-31AE-243FDA55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405766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8" y="332115"/>
            <a:ext cx="6990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Generalized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4E17D-9F60-835D-94B4-72CDB3A871CB}"/>
              </a:ext>
            </a:extLst>
          </p:cNvPr>
          <p:cNvSpPr txBox="1"/>
          <p:nvPr/>
        </p:nvSpPr>
        <p:spPr>
          <a:xfrm>
            <a:off x="2699603" y="1402442"/>
            <a:ext cx="64078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nanoseconds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nano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microseconds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micro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&lt;60&gt;&gt;;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hours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&lt;3600&gt;&gt;;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nano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&lt;1, 1'000'000'000&gt;;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micro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&lt;1,    1'000'000&gt;;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&lt;1,        1'000&gt;;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B0981-EA32-6B6E-B958-4FC6CA0FE5A2}"/>
              </a:ext>
            </a:extLst>
          </p:cNvPr>
          <p:cNvSpPr txBox="1"/>
          <p:nvPr/>
        </p:nvSpPr>
        <p:spPr>
          <a:xfrm>
            <a:off x="2518428" y="4853847"/>
            <a:ext cx="78354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intmax_t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intmax_t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1&gt;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intmax_t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N/D reduced to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intmax_t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lowest terms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3EB85-C5C6-1E7C-ABBD-960B05D9B370}"/>
              </a:ext>
            </a:extLst>
          </p:cNvPr>
          <p:cNvSpPr txBox="1"/>
          <p:nvPr/>
        </p:nvSpPr>
        <p:spPr>
          <a:xfrm>
            <a:off x="247453" y="4484515"/>
            <a:ext cx="618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Where ratio&lt;N, D&gt; is:</a:t>
            </a:r>
            <a:endParaRPr lang="en-IN" b="1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7D45E38-3987-B78A-583C-2F212FF1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240443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Point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8" y="332115"/>
            <a:ext cx="6990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Points in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6B0C7-C27A-F91E-39A1-73F305AB8190}"/>
              </a:ext>
            </a:extLst>
          </p:cNvPr>
          <p:cNvSpPr txBox="1"/>
          <p:nvPr/>
        </p:nvSpPr>
        <p:spPr>
          <a:xfrm>
            <a:off x="256880" y="1657678"/>
            <a:ext cx="10998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refers to a specific point in time, with respect to some clock, and has a precision of some duration: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FCF7CF-69D9-F9C3-7144-7524B4494899}"/>
              </a:ext>
            </a:extLst>
          </p:cNvPr>
          <p:cNvSpPr txBox="1"/>
          <p:nvPr/>
        </p:nvSpPr>
        <p:spPr>
          <a:xfrm>
            <a:off x="332294" y="2198781"/>
            <a:ext cx="10763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Clock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d_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// ...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87B13-6A58-9ED4-F14C-3A18FB9A1F6A}"/>
              </a:ext>
            </a:extLst>
          </p:cNvPr>
          <p:cNvSpPr txBox="1"/>
          <p:nvPr/>
        </p:nvSpPr>
        <p:spPr>
          <a:xfrm>
            <a:off x="332294" y="4830991"/>
            <a:ext cx="11130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dirty="0"/>
              <a:t>s and durations can have the exact same representation, but they mean different  things.</a:t>
            </a:r>
            <a:endParaRPr lang="en-IN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31E6562-EA09-4A22-FC8D-35EA3951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98773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Point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8" y="332115"/>
            <a:ext cx="6990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Points in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5BB93-AD46-B730-C5ED-CEC0BCEC2C5A}"/>
              </a:ext>
            </a:extLst>
          </p:cNvPr>
          <p:cNvSpPr txBox="1"/>
          <p:nvPr/>
        </p:nvSpPr>
        <p:spPr>
          <a:xfrm>
            <a:off x="407709" y="1657678"/>
            <a:ext cx="11121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duration such as 10'000s means any 10,000s (or)  if you prefer 2h + 46min + 40s.</a:t>
            </a:r>
          </a:p>
          <a:p>
            <a:endParaRPr lang="en-US" dirty="0"/>
          </a:p>
          <a:p>
            <a:r>
              <a:rPr lang="en-US" dirty="0"/>
              <a:t>But: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27BD6-92E2-CE66-3F61-43910494554D}"/>
              </a:ext>
            </a:extLst>
          </p:cNvPr>
          <p:cNvSpPr txBox="1"/>
          <p:nvPr/>
        </p:nvSpPr>
        <p:spPr>
          <a:xfrm>
            <a:off x="671661" y="2651578"/>
            <a:ext cx="618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{10'000s};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BBD09-6BCC-D50B-2929-5CAB7D7A1E8D}"/>
              </a:ext>
            </a:extLst>
          </p:cNvPr>
          <p:cNvSpPr txBox="1"/>
          <p:nvPr/>
        </p:nvSpPr>
        <p:spPr>
          <a:xfrm>
            <a:off x="407709" y="3531382"/>
            <a:ext cx="6188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Means:</a:t>
            </a:r>
          </a:p>
          <a:p>
            <a:r>
              <a:rPr lang="en-US" dirty="0"/>
              <a:t>	1970-01-01 02:46:40 UTC </a:t>
            </a:r>
          </a:p>
          <a:p>
            <a:r>
              <a:rPr lang="en-US" dirty="0"/>
              <a:t>	(Not specified, but de facto standard)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71267-C560-B4C1-9C95-509E8B8A92D4}"/>
              </a:ext>
            </a:extLst>
          </p:cNvPr>
          <p:cNvSpPr txBox="1"/>
          <p:nvPr/>
        </p:nvSpPr>
        <p:spPr>
          <a:xfrm>
            <a:off x="407709" y="4904195"/>
            <a:ext cx="6787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time_since_epoch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10000s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3334D-4786-3540-D519-C31AE8494DEA}"/>
              </a:ext>
            </a:extLst>
          </p:cNvPr>
          <p:cNvSpPr txBox="1"/>
          <p:nvPr/>
        </p:nvSpPr>
        <p:spPr>
          <a:xfrm>
            <a:off x="671661" y="3020910"/>
            <a:ext cx="618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F0883-20B6-43FC-9F0A-D1BEBE61945C}"/>
              </a:ext>
            </a:extLst>
          </p:cNvPr>
          <p:cNvSpPr txBox="1"/>
          <p:nvPr/>
        </p:nvSpPr>
        <p:spPr>
          <a:xfrm>
            <a:off x="407709" y="4514103"/>
            <a:ext cx="618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as: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48994-D460-C782-2196-C7905839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113691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Point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8" y="332115"/>
            <a:ext cx="6990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arithmetic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5022-229B-96C7-100F-B6EA87A9A0D3}"/>
              </a:ext>
            </a:extLst>
          </p:cNvPr>
          <p:cNvSpPr txBox="1"/>
          <p:nvPr/>
        </p:nvSpPr>
        <p:spPr>
          <a:xfrm>
            <a:off x="322868" y="1657678"/>
            <a:ext cx="11404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it comes to arithmetic, </a:t>
            </a:r>
            <a:r>
              <a:rPr lang="en-US" dirty="0" err="1"/>
              <a:t>time_points</a:t>
            </a:r>
            <a:r>
              <a:rPr lang="en-US" dirty="0"/>
              <a:t> are similar to pointers: </a:t>
            </a:r>
            <a:r>
              <a:rPr lang="en-US" dirty="0" err="1"/>
              <a:t>time_points</a:t>
            </a:r>
            <a:r>
              <a:rPr lang="en-US" dirty="0"/>
              <a:t> can be subtracted, but not added.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Their difference is not another </a:t>
            </a:r>
            <a:r>
              <a:rPr lang="en-US" dirty="0" err="1"/>
              <a:t>time_point</a:t>
            </a:r>
            <a:r>
              <a:rPr lang="en-US" dirty="0"/>
              <a:t> but rather a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add/subtract a duration to/from a </a:t>
            </a:r>
            <a:r>
              <a:rPr lang="en-US" dirty="0" err="1"/>
              <a:t>time_point</a:t>
            </a:r>
            <a:r>
              <a:rPr lang="en-US" dirty="0"/>
              <a:t>, resulting in another </a:t>
            </a:r>
            <a:r>
              <a:rPr lang="en-US" dirty="0" err="1"/>
              <a:t>time_point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E5200-128F-9219-9BE7-2775EDADCC3E}"/>
              </a:ext>
            </a:extLst>
          </p:cNvPr>
          <p:cNvSpPr txBox="1"/>
          <p:nvPr/>
        </p:nvSpPr>
        <p:spPr>
          <a:xfrm>
            <a:off x="501976" y="2836244"/>
            <a:ext cx="110458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{25'000s};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{10'000s};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//chrono::duration d = tp1 - tp2;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"duration..."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//15,000s</a:t>
            </a:r>
          </a:p>
          <a:p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"tp2's updated time-point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1970-01-01 11:06:40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"tp2's updated time-point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time_since_epoch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//40000s</a:t>
            </a:r>
          </a:p>
          <a:p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943C58-A483-2E3D-F7F8-8C8D3E43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163777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159"/>
            <a:ext cx="12094589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Point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8" y="332115"/>
            <a:ext cx="6990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D0D3-7651-3932-DE6F-6B776E5F9E0A}"/>
              </a:ext>
            </a:extLst>
          </p:cNvPr>
          <p:cNvSpPr txBox="1"/>
          <p:nvPr/>
        </p:nvSpPr>
        <p:spPr>
          <a:xfrm>
            <a:off x="256880" y="1568719"/>
            <a:ext cx="6992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dirty="0"/>
              <a:t>s convert much like the durations do.</a:t>
            </a:r>
          </a:p>
          <a:p>
            <a:pPr algn="l"/>
            <a:r>
              <a:rPr lang="en-US" sz="1800" b="0" i="0" u="none" strike="noStrike" baseline="0" dirty="0"/>
              <a:t>Implicitly when the conversion does not </a:t>
            </a:r>
            <a:r>
              <a:rPr lang="en-IN" sz="1800" b="0" i="0" u="none" strike="noStrike" baseline="0" dirty="0"/>
              <a:t>involve truncation error.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31EFC-0396-9C55-EE16-B9306069D03F}"/>
              </a:ext>
            </a:extLst>
          </p:cNvPr>
          <p:cNvSpPr txBox="1"/>
          <p:nvPr/>
        </p:nvSpPr>
        <p:spPr>
          <a:xfrm>
            <a:off x="926184" y="2298188"/>
            <a:ext cx="10753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{25'000s};</a:t>
            </a:r>
          </a:p>
          <a:p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IN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tp1 --&gt;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time_since_epoch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//25000s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tp2 --&gt;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time_since_epoch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//25000000ms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2106E-C095-812B-56E8-509C7FDDB64E}"/>
              </a:ext>
            </a:extLst>
          </p:cNvPr>
          <p:cNvSpPr txBox="1"/>
          <p:nvPr/>
        </p:nvSpPr>
        <p:spPr>
          <a:xfrm>
            <a:off x="256879" y="3858655"/>
            <a:ext cx="7774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time_point_cast</a:t>
            </a:r>
            <a:r>
              <a:rPr lang="en-IN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when you want to force a truncation error.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A7C08-3800-4BE4-A725-3D2AD287F146}"/>
              </a:ext>
            </a:extLst>
          </p:cNvPr>
          <p:cNvSpPr txBox="1"/>
          <p:nvPr/>
        </p:nvSpPr>
        <p:spPr>
          <a:xfrm>
            <a:off x="1058158" y="4273618"/>
            <a:ext cx="102257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{25000000ms};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tp1 = tp2;  //Error, direct conversion from milliseconds to seconds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time_point_cast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tp1 --&gt;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time_since_epoch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25000s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tp2 --&gt;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time_since_epoch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25000000ms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D903A2C-67C8-1211-01F1-53EA7A59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80860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Point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8" y="332115"/>
            <a:ext cx="6990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7BB4B-7033-1359-0CF3-779D84857326}"/>
              </a:ext>
            </a:extLst>
          </p:cNvPr>
          <p:cNvSpPr txBox="1"/>
          <p:nvPr/>
        </p:nvSpPr>
        <p:spPr>
          <a:xfrm>
            <a:off x="398282" y="1657678"/>
            <a:ext cx="9235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Explicitly when you want to force a duration to </a:t>
            </a:r>
            <a:r>
              <a:rPr lang="en-IN" sz="1800" b="0" i="0" u="none" strike="noStrike" baseline="0" dirty="0" err="1"/>
              <a:t>time_point</a:t>
            </a:r>
            <a:r>
              <a:rPr lang="en-IN" sz="1800" b="0" i="0" u="none" strike="noStrike" baseline="0" dirty="0"/>
              <a:t> conversion and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IN" dirty="0"/>
              <a:t>epoch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time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when you want to force a </a:t>
            </a:r>
            <a:r>
              <a:rPr lang="en-US" dirty="0" err="1"/>
              <a:t>time_point</a:t>
            </a:r>
            <a:r>
              <a:rPr lang="en-US" dirty="0"/>
              <a:t> to duration conversion.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979F2-5009-5D3D-D6DC-909F9066F927}"/>
              </a:ext>
            </a:extLst>
          </p:cNvPr>
          <p:cNvSpPr txBox="1"/>
          <p:nvPr/>
        </p:nvSpPr>
        <p:spPr>
          <a:xfrm>
            <a:off x="458772" y="2828835"/>
            <a:ext cx="11274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ml_sec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{10000ms};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//Casting a millisecond time to seconds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from_milli_to_sec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time_point_cast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ml_sec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8D78785-83F9-28D8-8E20-F22C5DCF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127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Clock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C1BF8-E87E-D54A-C54B-156E957AC744}"/>
              </a:ext>
            </a:extLst>
          </p:cNvPr>
          <p:cNvSpPr txBox="1"/>
          <p:nvPr/>
        </p:nvSpPr>
        <p:spPr>
          <a:xfrm>
            <a:off x="5762135" y="444194"/>
            <a:ext cx="374008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Clock-types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48E62-A8BD-AC76-EA8B-70D532B52E5B}"/>
              </a:ext>
            </a:extLst>
          </p:cNvPr>
          <p:cNvSpPr txBox="1"/>
          <p:nvPr/>
        </p:nvSpPr>
        <p:spPr>
          <a:xfrm>
            <a:off x="1777242" y="1614242"/>
            <a:ext cx="8462913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Applications can have as many different clocks as they want to.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three different std-supplied clocks in C++11: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system_clock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steady_clock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high_resolution_clock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And few more std-supplied clocks in C++20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utc_clock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tai_clock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gps_clock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file_clock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1F8102D-5629-3C38-FD09-83C7B6E3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45790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Clock (C++11)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C1BF8-E87E-D54A-C54B-156E957AC744}"/>
              </a:ext>
            </a:extLst>
          </p:cNvPr>
          <p:cNvSpPr txBox="1"/>
          <p:nvPr/>
        </p:nvSpPr>
        <p:spPr>
          <a:xfrm>
            <a:off x="5762135" y="444194"/>
            <a:ext cx="374008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Clock-types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CFC1-956C-EFCE-CF79-C3A420F5D6A1}"/>
              </a:ext>
            </a:extLst>
          </p:cNvPr>
          <p:cNvSpPr txBox="1"/>
          <p:nvPr/>
        </p:nvSpPr>
        <p:spPr>
          <a:xfrm>
            <a:off x="0" y="1499613"/>
            <a:ext cx="354212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system_clock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AEB10-33BF-0215-4A46-59BA0A6D9099}"/>
              </a:ext>
            </a:extLst>
          </p:cNvPr>
          <p:cNvSpPr txBox="1"/>
          <p:nvPr/>
        </p:nvSpPr>
        <p:spPr>
          <a:xfrm>
            <a:off x="1415199" y="1849258"/>
            <a:ext cx="782306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system_clock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IN" dirty="0"/>
              <a:t>when you need </a:t>
            </a:r>
            <a:r>
              <a:rPr lang="en-IN" dirty="0" err="1"/>
              <a:t>time_points</a:t>
            </a:r>
            <a:r>
              <a:rPr lang="en-IN" dirty="0"/>
              <a:t> that must relate to some calendar.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</a:rPr>
              <a:t>system_clock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IN" dirty="0"/>
              <a:t>can tell you what time of day it is, and what the date 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E8FBA-D802-4B86-9879-BC930CF6DF86}"/>
              </a:ext>
            </a:extLst>
          </p:cNvPr>
          <p:cNvSpPr txBox="1"/>
          <p:nvPr/>
        </p:nvSpPr>
        <p:spPr>
          <a:xfrm>
            <a:off x="-73057" y="2942024"/>
            <a:ext cx="348556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steady_clock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EFDC2-633D-4AC1-72D6-90911E4005B8}"/>
              </a:ext>
            </a:extLst>
          </p:cNvPr>
          <p:cNvSpPr txBox="1"/>
          <p:nvPr/>
        </p:nvSpPr>
        <p:spPr>
          <a:xfrm>
            <a:off x="1415199" y="3366817"/>
            <a:ext cx="618869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steady_clock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when we just need a stopwatch.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good for timing, but cannot give you the time of day.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BFC20-8604-A8A0-4E2F-D0C957424410}"/>
              </a:ext>
            </a:extLst>
          </p:cNvPr>
          <p:cNvSpPr txBox="1"/>
          <p:nvPr/>
        </p:nvSpPr>
        <p:spPr>
          <a:xfrm>
            <a:off x="-73057" y="4439543"/>
            <a:ext cx="422497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high_resolution_clock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70F83-FA6C-C121-B332-9FADB69EB823}"/>
              </a:ext>
            </a:extLst>
          </p:cNvPr>
          <p:cNvSpPr txBox="1"/>
          <p:nvPr/>
        </p:nvSpPr>
        <p:spPr>
          <a:xfrm>
            <a:off x="1415199" y="4884376"/>
            <a:ext cx="1043311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US" dirty="0" err="1">
                <a:solidFill>
                  <a:srgbClr val="0070C0"/>
                </a:solidFill>
              </a:rPr>
              <a:t>high_resolution_clock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IN" dirty="0"/>
              <a:t>represents the clock with the smallest tick period provided by the implementation.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may be an alias of std::chrono::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system_clock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IN" dirty="0"/>
              <a:t>or std::chrono::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steady_clock</a:t>
            </a:r>
            <a:r>
              <a:rPr lang="en-IN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8C7B3-73D9-5104-DE05-17ED9A10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224860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Clock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C1BF8-E87E-D54A-C54B-156E957AC744}"/>
              </a:ext>
            </a:extLst>
          </p:cNvPr>
          <p:cNvSpPr txBox="1"/>
          <p:nvPr/>
        </p:nvSpPr>
        <p:spPr>
          <a:xfrm>
            <a:off x="5762135" y="444194"/>
            <a:ext cx="374008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Clock-types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CFC1-956C-EFCE-CF79-C3A420F5D6A1}"/>
              </a:ext>
            </a:extLst>
          </p:cNvPr>
          <p:cNvSpPr txBox="1"/>
          <p:nvPr/>
        </p:nvSpPr>
        <p:spPr>
          <a:xfrm>
            <a:off x="0" y="1499613"/>
            <a:ext cx="354212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utc_clock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E8FBA-D802-4B86-9879-BC930CF6DF86}"/>
              </a:ext>
            </a:extLst>
          </p:cNvPr>
          <p:cNvSpPr txBox="1"/>
          <p:nvPr/>
        </p:nvSpPr>
        <p:spPr>
          <a:xfrm>
            <a:off x="0" y="2353875"/>
            <a:ext cx="348556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tai_clock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BFC20-8604-A8A0-4E2F-D0C957424410}"/>
              </a:ext>
            </a:extLst>
          </p:cNvPr>
          <p:cNvSpPr txBox="1"/>
          <p:nvPr/>
        </p:nvSpPr>
        <p:spPr>
          <a:xfrm>
            <a:off x="-73057" y="3704224"/>
            <a:ext cx="422497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gps_clock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6A50C-5A9A-85F0-75B0-38FEEF5BCC6B}"/>
              </a:ext>
            </a:extLst>
          </p:cNvPr>
          <p:cNvSpPr txBox="1"/>
          <p:nvPr/>
        </p:nvSpPr>
        <p:spPr>
          <a:xfrm>
            <a:off x="-80128" y="4759291"/>
            <a:ext cx="364581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std::chrono::</a:t>
            </a:r>
            <a:r>
              <a:rPr lang="en-US" dirty="0" err="1">
                <a:solidFill>
                  <a:srgbClr val="0070C0"/>
                </a:solidFill>
              </a:rPr>
              <a:t>file_clock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091D35-45B4-D7FC-9CD4-5AC9A6618174}"/>
              </a:ext>
            </a:extLst>
          </p:cNvPr>
          <p:cNvSpPr txBox="1"/>
          <p:nvPr/>
        </p:nvSpPr>
        <p:spPr>
          <a:xfrm>
            <a:off x="860197" y="1890888"/>
            <a:ext cx="10621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The clock std::chrono::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utc_clock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IN" sz="1600" dirty="0"/>
              <a:t>is a </a:t>
            </a:r>
            <a:r>
              <a:rPr lang="en-IN" sz="1600" i="1" dirty="0">
                <a:solidFill>
                  <a:srgbClr val="0070C0"/>
                </a:solidFill>
              </a:rPr>
              <a:t>Clock</a:t>
            </a:r>
            <a:r>
              <a:rPr lang="en-IN" sz="1600" dirty="0"/>
              <a:t> that represents </a:t>
            </a:r>
            <a:r>
              <a:rPr lang="en-IN" sz="1600" b="1" dirty="0"/>
              <a:t>Coordinated Universal Time </a:t>
            </a:r>
            <a:r>
              <a:rPr lang="en-IN" sz="1600" dirty="0"/>
              <a:t>(UTC). </a:t>
            </a:r>
          </a:p>
          <a:p>
            <a:r>
              <a:rPr lang="en-IN" sz="1600" dirty="0"/>
              <a:t>It measures time since 00:00:00 UTC, Thursday, 1 January 1970, including leap seconds.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EDAEB-51E3-C25D-99D5-5CB513672954}"/>
              </a:ext>
            </a:extLst>
          </p:cNvPr>
          <p:cNvSpPr txBox="1"/>
          <p:nvPr/>
        </p:nvSpPr>
        <p:spPr>
          <a:xfrm>
            <a:off x="860197" y="2754162"/>
            <a:ext cx="109568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clock std::chrono::</a:t>
            </a:r>
            <a:r>
              <a:rPr lang="en-US" sz="1600" dirty="0" err="1">
                <a:solidFill>
                  <a:srgbClr val="0070C0"/>
                </a:solidFill>
              </a:rPr>
              <a:t>tai_clock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is a </a:t>
            </a:r>
            <a:r>
              <a:rPr lang="en-US" sz="1600" i="1" dirty="0">
                <a:solidFill>
                  <a:srgbClr val="0070C0"/>
                </a:solidFill>
              </a:rPr>
              <a:t>Clock</a:t>
            </a:r>
            <a:r>
              <a:rPr lang="en-US" sz="1600" dirty="0"/>
              <a:t> that represents </a:t>
            </a:r>
            <a:r>
              <a:rPr lang="en-US" sz="1600" b="1" dirty="0"/>
              <a:t>International Atomic Time </a:t>
            </a:r>
            <a:r>
              <a:rPr lang="en-US" sz="1600" dirty="0"/>
              <a:t>(TAI).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measures time since 00:00:00, 1 January 1958, and is offset 10 seconds ahead of UTC at that date (i.e., its epoch, 1958-01-01 00:00:00 TAI, is 1957-12-31 23:59:50 UTC).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leap seconds support like </a:t>
            </a:r>
            <a:r>
              <a:rPr lang="en-US" sz="1600" dirty="0" err="1">
                <a:solidFill>
                  <a:srgbClr val="0070C0"/>
                </a:solidFill>
              </a:rPr>
              <a:t>utc_clock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8E6A0-DC1B-EAD3-E8EA-0FDA88E19DC8}"/>
              </a:ext>
            </a:extLst>
          </p:cNvPr>
          <p:cNvSpPr txBox="1"/>
          <p:nvPr/>
        </p:nvSpPr>
        <p:spPr>
          <a:xfrm>
            <a:off x="860197" y="4114544"/>
            <a:ext cx="107595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clock std::chrono::</a:t>
            </a:r>
            <a:r>
              <a:rPr lang="en-US" sz="1600" dirty="0" err="1">
                <a:solidFill>
                  <a:srgbClr val="0070C0"/>
                </a:solidFill>
              </a:rPr>
              <a:t>gps_clock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is a </a:t>
            </a:r>
            <a:r>
              <a:rPr lang="en-US" sz="1600" i="1" dirty="0">
                <a:solidFill>
                  <a:srgbClr val="0070C0"/>
                </a:solidFill>
              </a:rPr>
              <a:t>Clock</a:t>
            </a:r>
            <a:r>
              <a:rPr lang="en-US" sz="1600" dirty="0"/>
              <a:t> that represents Global Positioning System (GPS)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measures time since 00:00:00, 6 January 1980 UTC.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leap seconds support like </a:t>
            </a:r>
            <a:r>
              <a:rPr lang="en-US" sz="1600" dirty="0" err="1">
                <a:solidFill>
                  <a:srgbClr val="0070C0"/>
                </a:solidFill>
              </a:rPr>
              <a:t>utc_clock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D05791-3B32-3DEB-7B62-389E76FDB3F2}"/>
              </a:ext>
            </a:extLst>
          </p:cNvPr>
          <p:cNvSpPr txBox="1"/>
          <p:nvPr/>
        </p:nvSpPr>
        <p:spPr>
          <a:xfrm>
            <a:off x="860197" y="5151437"/>
            <a:ext cx="982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std::chrono::</a:t>
            </a:r>
            <a:r>
              <a:rPr lang="en-IN" sz="1600" dirty="0" err="1">
                <a:solidFill>
                  <a:srgbClr val="0070C0"/>
                </a:solidFill>
              </a:rPr>
              <a:t>file_clock</a:t>
            </a:r>
            <a:r>
              <a:rPr lang="en-IN" sz="1600" dirty="0">
                <a:solidFill>
                  <a:srgbClr val="0070C0"/>
                </a:solidFill>
              </a:rPr>
              <a:t> </a:t>
            </a:r>
            <a:r>
              <a:rPr lang="en-IN" sz="1600" dirty="0"/>
              <a:t>is an alias for the </a:t>
            </a:r>
            <a:r>
              <a:rPr lang="en-IN" sz="1600" i="1" dirty="0">
                <a:solidFill>
                  <a:srgbClr val="0070C0"/>
                </a:solidFill>
              </a:rPr>
              <a:t>Clock </a:t>
            </a:r>
            <a:r>
              <a:rPr lang="en-IN" sz="1600" dirty="0"/>
              <a:t>used for </a:t>
            </a:r>
            <a:r>
              <a:rPr lang="en-IN" sz="1600" b="1" dirty="0"/>
              <a:t>std::filesystem::</a:t>
            </a:r>
            <a:r>
              <a:rPr lang="en-IN" sz="1600" b="1" dirty="0" err="1"/>
              <a:t>file_time_type</a:t>
            </a:r>
            <a:r>
              <a:rPr lang="en-IN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Its epoch is unspecified.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 </a:t>
            </a:r>
            <a:r>
              <a:rPr lang="en-IN" sz="1600" dirty="0" err="1">
                <a:solidFill>
                  <a:srgbClr val="0070C0"/>
                </a:solidFill>
              </a:rPr>
              <a:t>file_clock</a:t>
            </a:r>
            <a:r>
              <a:rPr lang="en-IN" sz="1600" dirty="0">
                <a:solidFill>
                  <a:srgbClr val="0070C0"/>
                </a:solidFill>
              </a:rPr>
              <a:t> </a:t>
            </a:r>
            <a:r>
              <a:rPr lang="en-IN" sz="1600" dirty="0"/>
              <a:t>meets the </a:t>
            </a:r>
            <a:r>
              <a:rPr lang="en-IN" sz="1600" dirty="0" err="1"/>
              <a:t>TrivialClock</a:t>
            </a:r>
            <a:r>
              <a:rPr lang="en-IN" sz="1600" dirty="0"/>
              <a:t> requirements. 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02A99ADE-EFE2-15A0-DF34-F9ABDA4B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1418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365125"/>
            <a:ext cx="11726944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E6ED-A12F-CD64-A87F-CDAD6348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825625"/>
            <a:ext cx="11726944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time duration is just a period of time, for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1 hr</a:t>
            </a:r>
          </a:p>
          <a:p>
            <a:pPr lvl="1"/>
            <a:r>
              <a:rPr lang="en-IN" dirty="0"/>
              <a:t>30 minutes</a:t>
            </a:r>
            <a:endParaRPr lang="en-IN" u="sng" dirty="0"/>
          </a:p>
          <a:p>
            <a:pPr lvl="1"/>
            <a:r>
              <a:rPr lang="en-IN" u="sng" dirty="0"/>
              <a:t>20 seconds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seconds</a:t>
            </a:r>
            <a:r>
              <a:rPr lang="en-IN" dirty="0"/>
              <a:t>  [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std::chrono::seconds;</a:t>
            </a:r>
            <a:r>
              <a:rPr lang="en-IN" dirty="0"/>
              <a:t>]</a:t>
            </a:r>
          </a:p>
          <a:p>
            <a:pPr lvl="1"/>
            <a:r>
              <a:rPr lang="en-US" dirty="0"/>
              <a:t>seconds is an arithmetic-like type.</a:t>
            </a:r>
          </a:p>
          <a:p>
            <a:pPr lvl="1"/>
            <a:r>
              <a:rPr lang="en-IN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(seconds) == 8</a:t>
            </a:r>
          </a:p>
          <a:p>
            <a:pPr lvl="1"/>
            <a:r>
              <a:rPr lang="en-US" dirty="0"/>
              <a:t>It is trivially destructible.</a:t>
            </a:r>
          </a:p>
          <a:p>
            <a:pPr lvl="1"/>
            <a:r>
              <a:rPr lang="en-US" dirty="0"/>
              <a:t>It is trivially default constructible.</a:t>
            </a:r>
          </a:p>
          <a:p>
            <a:pPr lvl="1"/>
            <a:r>
              <a:rPr lang="en-US" dirty="0"/>
              <a:t>It is trivially copy constructible.</a:t>
            </a:r>
          </a:p>
          <a:p>
            <a:pPr lvl="1"/>
            <a:r>
              <a:rPr lang="en-US" dirty="0"/>
              <a:t>It is trivially copy assignable.</a:t>
            </a:r>
          </a:p>
          <a:p>
            <a:pPr lvl="1"/>
            <a:r>
              <a:rPr lang="en-US" dirty="0"/>
              <a:t>It is trivially move constructible.</a:t>
            </a:r>
          </a:p>
          <a:p>
            <a:pPr lvl="1"/>
            <a:r>
              <a:rPr lang="en-US" dirty="0"/>
              <a:t>It is trivially move assignable.</a:t>
            </a:r>
          </a:p>
          <a:p>
            <a:pPr lvl="1"/>
            <a:r>
              <a:rPr lang="en-US" dirty="0"/>
              <a:t>This is all just like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int64_t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F3A9-B399-1975-66A4-A81D6CFD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2001506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Clock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C1BF8-E87E-D54A-C54B-156E957AC744}"/>
              </a:ext>
            </a:extLst>
          </p:cNvPr>
          <p:cNvSpPr txBox="1"/>
          <p:nvPr/>
        </p:nvSpPr>
        <p:spPr>
          <a:xfrm>
            <a:off x="5762135" y="444194"/>
            <a:ext cx="52483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trivial Clock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1B5E1-8BC6-81A9-218C-9318C46EA056}"/>
              </a:ext>
            </a:extLst>
          </p:cNvPr>
          <p:cNvSpPr txBox="1"/>
          <p:nvPr/>
        </p:nvSpPr>
        <p:spPr>
          <a:xfrm>
            <a:off x="1430026" y="2335366"/>
            <a:ext cx="9331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Clock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// duration of the clock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period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// tick period in seconds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 duration type of the clock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clocks </a:t>
            </a:r>
            <a:r>
              <a:rPr lang="en-US" sz="2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is_steady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A steady clock or not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now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// returns current </a:t>
            </a:r>
            <a:r>
              <a:rPr lang="en-US" sz="2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B2A82-E72A-E4DA-4EDA-AC81CC5A7297}"/>
              </a:ext>
            </a:extLst>
          </p:cNvPr>
          <p:cNvSpPr txBox="1"/>
          <p:nvPr/>
        </p:nvSpPr>
        <p:spPr>
          <a:xfrm>
            <a:off x="398284" y="1585091"/>
            <a:ext cx="9113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clocks shall meet the foll: minimum requirements of the trivial </a:t>
            </a:r>
            <a:r>
              <a:rPr lang="en-US" dirty="0">
                <a:solidFill>
                  <a:srgbClr val="0070C0"/>
                </a:solidFill>
              </a:rPr>
              <a:t>Clock</a:t>
            </a:r>
            <a:r>
              <a:rPr lang="en-US" dirty="0"/>
              <a:t> type:</a:t>
            </a:r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C6822D-D450-7F5D-8486-3701F84A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288233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Clock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F2940-E57F-71D1-620F-A827D291E272}"/>
              </a:ext>
            </a:extLst>
          </p:cNvPr>
          <p:cNvSpPr txBox="1"/>
          <p:nvPr/>
        </p:nvSpPr>
        <p:spPr>
          <a:xfrm>
            <a:off x="483124" y="1543342"/>
            <a:ext cx="11008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clock is a bundle of a duration, 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/>
              <a:t>and a static function to get the current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C9824-BF46-7BFA-57E8-4DF60FB653DB}"/>
              </a:ext>
            </a:extLst>
          </p:cNvPr>
          <p:cNvSpPr txBox="1"/>
          <p:nvPr/>
        </p:nvSpPr>
        <p:spPr>
          <a:xfrm>
            <a:off x="1340962" y="1949272"/>
            <a:ext cx="7850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is associated with a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dirty="0" err="1"/>
              <a:t>s</a:t>
            </a:r>
            <a:r>
              <a:rPr lang="en-US" dirty="0"/>
              <a:t> associated with different clocks do not convert to one another.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06221-21C3-B5A1-8665-78B8B46D3D16}"/>
              </a:ext>
            </a:extLst>
          </p:cNvPr>
          <p:cNvSpPr txBox="1"/>
          <p:nvPr/>
        </p:nvSpPr>
        <p:spPr>
          <a:xfrm>
            <a:off x="662234" y="2828835"/>
            <a:ext cx="8151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Error, cannot convert from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steady_clock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steady_clock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E2071-22CC-5C37-83E5-6AF040BA41EF}"/>
              </a:ext>
            </a:extLst>
          </p:cNvPr>
          <p:cNvSpPr txBox="1"/>
          <p:nvPr/>
        </p:nvSpPr>
        <p:spPr>
          <a:xfrm>
            <a:off x="662235" y="4262396"/>
            <a:ext cx="81518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sys_time</a:t>
            </a:r>
            <a:r>
              <a:rPr lang="en-US" dirty="0"/>
              <a:t>&lt;Duration&gt; is a type alias for </a:t>
            </a:r>
            <a:r>
              <a:rPr lang="en-US" dirty="0" err="1"/>
              <a:t>time_point</a:t>
            </a:r>
            <a:r>
              <a:rPr lang="en-US" dirty="0"/>
              <a:t>&lt;</a:t>
            </a:r>
            <a:r>
              <a:rPr lang="en-US" dirty="0" err="1"/>
              <a:t>system_clock</a:t>
            </a:r>
            <a:r>
              <a:rPr lang="en-US" dirty="0"/>
              <a:t>, Duration&gt;</a:t>
            </a:r>
          </a:p>
          <a:p>
            <a:endParaRPr lang="en-US" dirty="0"/>
          </a:p>
          <a:p>
            <a:r>
              <a:rPr lang="en-US" dirty="0"/>
              <a:t>Earlier to C++ 20:</a:t>
            </a:r>
          </a:p>
          <a:p>
            <a:endParaRPr lang="en-US" dirty="0"/>
          </a:p>
          <a:p>
            <a:r>
              <a:rPr lang="en-US" dirty="0"/>
              <a:t>Now in C++20: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90FC2-7092-B40F-52FF-4E974BDDF635}"/>
              </a:ext>
            </a:extLst>
          </p:cNvPr>
          <p:cNvSpPr txBox="1"/>
          <p:nvPr/>
        </p:nvSpPr>
        <p:spPr>
          <a:xfrm>
            <a:off x="2443900" y="5129992"/>
            <a:ext cx="618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{1200s};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418C2-B222-D2C8-0AB5-F1FC08B65978}"/>
              </a:ext>
            </a:extLst>
          </p:cNvPr>
          <p:cNvSpPr txBox="1"/>
          <p:nvPr/>
        </p:nvSpPr>
        <p:spPr>
          <a:xfrm>
            <a:off x="2443900" y="5739724"/>
            <a:ext cx="618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sys_time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{1200s};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0E109A-A320-9517-8F35-D4F03AF2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72800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EFDE2-B86A-1F55-4B40-340D1E355981}"/>
              </a:ext>
            </a:extLst>
          </p:cNvPr>
          <p:cNvSpPr txBox="1"/>
          <p:nvPr/>
        </p:nvSpPr>
        <p:spPr>
          <a:xfrm>
            <a:off x="351149" y="1637610"/>
            <a:ext cx="11055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calendar is a collection of 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C++20,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sys_days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is a convenience type that represents a date.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7F3B1-1295-71A6-39F8-BE3D507A82D9}"/>
              </a:ext>
            </a:extLst>
          </p:cNvPr>
          <p:cNvSpPr txBox="1"/>
          <p:nvPr/>
        </p:nvSpPr>
        <p:spPr>
          <a:xfrm>
            <a:off x="351149" y="2283941"/>
            <a:ext cx="6188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types in C++20: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weeks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years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5F16AD9-E10A-0ED7-2E7E-40EAADD5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92343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48C73-6ECD-210D-FECD-7B946816E449}"/>
              </a:ext>
            </a:extLst>
          </p:cNvPr>
          <p:cNvSpPr txBox="1"/>
          <p:nvPr/>
        </p:nvSpPr>
        <p:spPr>
          <a:xfrm>
            <a:off x="125691" y="1402442"/>
            <a:ext cx="6188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year_month_day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 structure: {year, month, day}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E8F4B-7A03-FA5D-D336-8E34D6EB820B}"/>
              </a:ext>
            </a:extLst>
          </p:cNvPr>
          <p:cNvSpPr txBox="1"/>
          <p:nvPr/>
        </p:nvSpPr>
        <p:spPr>
          <a:xfrm>
            <a:off x="325518" y="2025908"/>
            <a:ext cx="1147006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IN" sz="14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year_month_day</a:t>
            </a:r>
            <a:r>
              <a:rPr lang="en-US" sz="1400" dirty="0"/>
              <a:t> implicitly converts to and from </a:t>
            </a:r>
            <a:r>
              <a:rPr lang="en-US" sz="1400" dirty="0" err="1"/>
              <a:t>sys_days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Constructible from a year, month and day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Also has getters for the types year, month and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Supports </a:t>
            </a:r>
            <a:r>
              <a:rPr lang="en-US" sz="1400" dirty="0" err="1"/>
              <a:t>artithmetic</a:t>
            </a:r>
            <a:r>
              <a:rPr lang="en-US" sz="1400" dirty="0"/>
              <a:t> for year and month types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 err="1"/>
              <a:t>convienence</a:t>
            </a:r>
            <a:r>
              <a:rPr lang="en-US" sz="1400" dirty="0"/>
              <a:t> type '</a:t>
            </a:r>
            <a:r>
              <a:rPr lang="en-US" sz="1400" dirty="0" err="1"/>
              <a:t>sys_days</a:t>
            </a:r>
            <a:r>
              <a:rPr lang="en-US" sz="1400" dirty="0"/>
              <a:t>' helps in day-oriented arithmetic.</a:t>
            </a:r>
          </a:p>
          <a:p>
            <a:endParaRPr lang="en-US" sz="1400" dirty="0"/>
          </a:p>
          <a:p>
            <a:r>
              <a:rPr lang="en-US" sz="1400" dirty="0"/>
              <a:t>It's instances can be constructed in 3 different styles and approaches:-</a:t>
            </a:r>
          </a:p>
          <a:p>
            <a:r>
              <a:rPr lang="en-US" b="1" dirty="0"/>
              <a:t>Approach-1</a:t>
            </a:r>
            <a:r>
              <a:rPr lang="en-US" dirty="0"/>
              <a:t>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Alternatively, just mentioning the first type is good-enough, the remaining parameters can be just integers, and the compiler would automatically infer the same.</a:t>
            </a:r>
          </a:p>
          <a:p>
            <a:r>
              <a:rPr lang="en-US" b="1" dirty="0"/>
              <a:t>Approach-2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05F7E-D4A4-889E-AA39-6FF7296F7E77}"/>
              </a:ext>
            </a:extLst>
          </p:cNvPr>
          <p:cNvSpPr txBox="1"/>
          <p:nvPr/>
        </p:nvSpPr>
        <p:spPr>
          <a:xfrm>
            <a:off x="1642621" y="3667275"/>
            <a:ext cx="6188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2024</a:t>
            </a:r>
            <a:r>
              <a:rPr lang="en-IN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/July/24</a:t>
            </a:r>
            <a:r>
              <a:rPr lang="en-IN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24</a:t>
            </a:r>
            <a:r>
              <a:rPr lang="en-IN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/July/2024</a:t>
            </a:r>
            <a:r>
              <a:rPr lang="en-IN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July/24</a:t>
            </a:r>
            <a:r>
              <a:rPr lang="en-IN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/2024</a:t>
            </a:r>
            <a:r>
              <a:rPr lang="en-IN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B20C3-DF5E-6A62-AB7E-5FEE0D8E15A7}"/>
              </a:ext>
            </a:extLst>
          </p:cNvPr>
          <p:cNvSpPr txBox="1"/>
          <p:nvPr/>
        </p:nvSpPr>
        <p:spPr>
          <a:xfrm>
            <a:off x="1768997" y="5285777"/>
            <a:ext cx="3348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2024</a:t>
            </a:r>
            <a:r>
              <a:rPr lang="es-ES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s-ES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7/24;</a:t>
            </a:r>
          </a:p>
          <a:p>
            <a:r>
              <a:rPr lang="es-E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24</a:t>
            </a:r>
            <a:r>
              <a:rPr lang="es-ES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s-ES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7/2024;</a:t>
            </a:r>
          </a:p>
          <a:p>
            <a:r>
              <a:rPr lang="es-E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July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/24/2024;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C7AA4-79D0-9615-6AEC-A88178DC45E0}"/>
              </a:ext>
            </a:extLst>
          </p:cNvPr>
          <p:cNvSpPr txBox="1"/>
          <p:nvPr/>
        </p:nvSpPr>
        <p:spPr>
          <a:xfrm>
            <a:off x="5366208" y="5230016"/>
            <a:ext cx="692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Approach-3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year_month_day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{year{2024}, month{</a:t>
            </a:r>
            <a:r>
              <a:rPr lang="en-US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7}, day{24}};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F22CC90-E777-5A89-AD8D-4DC17B86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144821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608F8-EC92-DCD7-FBB9-90027238CEE7}"/>
              </a:ext>
            </a:extLst>
          </p:cNvPr>
          <p:cNvSpPr txBox="1"/>
          <p:nvPr/>
        </p:nvSpPr>
        <p:spPr>
          <a:xfrm>
            <a:off x="1528713" y="1755644"/>
            <a:ext cx="9481794" cy="38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/>
              <a:t>data structure: {</a:t>
            </a:r>
            <a:r>
              <a:rPr lang="en-I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/>
              <a:t>}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/>
              <a:t> type represents a year in the calendar.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does not represent a duration of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One can subtract two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/>
              <a:t> type instances and get a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/>
              <a:t> duration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year explicitly converts to and from int.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Does year-oriented arithmetic.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Has user-defined literal '</a:t>
            </a:r>
            <a:r>
              <a:rPr lang="en-IN" sz="2000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/>
              <a:t>', e.g. 2024</a:t>
            </a:r>
            <a:r>
              <a:rPr lang="en-IN" sz="2000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000" dirty="0"/>
              <a:t>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373D7D-B024-6C11-9303-1F901FBF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2739003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608F8-EC92-DCD7-FBB9-90027238CEE7}"/>
              </a:ext>
            </a:extLst>
          </p:cNvPr>
          <p:cNvSpPr txBox="1"/>
          <p:nvPr/>
        </p:nvSpPr>
        <p:spPr>
          <a:xfrm>
            <a:off x="880520" y="1836075"/>
            <a:ext cx="9215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/>
              <a:t>data structure: {</a:t>
            </a:r>
            <a:r>
              <a:rPr lang="en-I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/>
              <a:t>}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/>
              <a:t> represents a month of a year.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does not represent a duration of months.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One can subtract two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/>
              <a:t> instances and get a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 </a:t>
            </a:r>
            <a:r>
              <a:rPr lang="en-US" sz="2000" dirty="0"/>
              <a:t>duration type.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/>
              <a:t> type explicitly converts to and from unsigned.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Does month-oriented arithmetic (modulo 12).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Has </a:t>
            </a:r>
            <a:r>
              <a:rPr lang="en-I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I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constants, e.g. January, February, March, etc...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C9A7E-B32B-9825-AEB7-1D619634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428806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608F8-EC92-DCD7-FBB9-90027238CEE7}"/>
              </a:ext>
            </a:extLst>
          </p:cNvPr>
          <p:cNvSpPr txBox="1"/>
          <p:nvPr/>
        </p:nvSpPr>
        <p:spPr>
          <a:xfrm>
            <a:off x="798332" y="1879477"/>
            <a:ext cx="9593443" cy="38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/>
              <a:t>data structure: {</a:t>
            </a:r>
            <a:r>
              <a:rPr lang="en-I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/>
              <a:t>}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2000" dirty="0"/>
              <a:t> type represents a day of a month.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does not represent a duration of days.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One can subtract two different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2000" dirty="0"/>
              <a:t> instances and get a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2000" dirty="0"/>
              <a:t> duration type.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2000" dirty="0"/>
              <a:t> type instance explicitly converts to and from unsigned.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Does day-oriented arithmetic.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Has user-defined literal '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dirty="0"/>
              <a:t>', e.g. 10</a:t>
            </a:r>
            <a:r>
              <a:rPr lang="en-IN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63198-7E4B-8CC2-FF6D-10606FF5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63726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6DD3D-19BE-F72F-17E6-6B44172236F9}"/>
              </a:ext>
            </a:extLst>
          </p:cNvPr>
          <p:cNvSpPr txBox="1"/>
          <p:nvPr/>
        </p:nvSpPr>
        <p:spPr>
          <a:xfrm>
            <a:off x="333375" y="1501259"/>
            <a:ext cx="6191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year_month_day_last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 structure: {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C731A-28EA-E167-888B-E2C82454F008}"/>
              </a:ext>
            </a:extLst>
          </p:cNvPr>
          <p:cNvSpPr txBox="1"/>
          <p:nvPr/>
        </p:nvSpPr>
        <p:spPr>
          <a:xfrm>
            <a:off x="628650" y="2246407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Represents the last day of the {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IN" dirty="0"/>
              <a:t>} pair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68F0-24A0-7F05-2B00-B18D27DB9374}"/>
              </a:ext>
            </a:extLst>
          </p:cNvPr>
          <p:cNvSpPr txBox="1"/>
          <p:nvPr/>
        </p:nvSpPr>
        <p:spPr>
          <a:xfrm>
            <a:off x="2447925" y="2782669"/>
            <a:ext cx="6191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last/November/2023;</a:t>
            </a:r>
          </a:p>
          <a:p>
            <a:r>
              <a:rPr lang="en-US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year_month_day_last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November/last/2023;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366AF-5793-49AD-3002-B4E7F60C934F}"/>
              </a:ext>
            </a:extLst>
          </p:cNvPr>
          <p:cNvSpPr txBox="1"/>
          <p:nvPr/>
        </p:nvSpPr>
        <p:spPr>
          <a:xfrm>
            <a:off x="333375" y="4152900"/>
            <a:ext cx="6191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year_month_weekday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 structure: {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weekday_indexed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FFBBE-1EA2-E770-6AFA-6FA978A1920E}"/>
              </a:ext>
            </a:extLst>
          </p:cNvPr>
          <p:cNvSpPr txBox="1"/>
          <p:nvPr/>
        </p:nvSpPr>
        <p:spPr>
          <a:xfrm>
            <a:off x="628650" y="4799231"/>
            <a:ext cx="935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following instance represents dates of the form the 2nd Saturday of November 2023.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46BA0-E0DC-48DC-693F-B4E607AEA454}"/>
              </a:ext>
            </a:extLst>
          </p:cNvPr>
          <p:cNvSpPr txBox="1"/>
          <p:nvPr/>
        </p:nvSpPr>
        <p:spPr>
          <a:xfrm>
            <a:off x="1866900" y="5356741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Saturday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[2]/November/2023;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E405205-1731-9E76-D24A-51D2D8B7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286653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6DD3D-19BE-F72F-17E6-6B44172236F9}"/>
              </a:ext>
            </a:extLst>
          </p:cNvPr>
          <p:cNvSpPr txBox="1"/>
          <p:nvPr/>
        </p:nvSpPr>
        <p:spPr>
          <a:xfrm>
            <a:off x="333375" y="1501259"/>
            <a:ext cx="6191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 structure: {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366AF-5793-49AD-3002-B4E7F60C934F}"/>
              </a:ext>
            </a:extLst>
          </p:cNvPr>
          <p:cNvSpPr txBox="1"/>
          <p:nvPr/>
        </p:nvSpPr>
        <p:spPr>
          <a:xfrm>
            <a:off x="333375" y="2894231"/>
            <a:ext cx="8829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weekday_indexed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 structure: {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integral index} // allowed to be 1 byte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46BA0-E0DC-48DC-693F-B4E607AEA454}"/>
              </a:ext>
            </a:extLst>
          </p:cNvPr>
          <p:cNvSpPr txBox="1"/>
          <p:nvPr/>
        </p:nvSpPr>
        <p:spPr>
          <a:xfrm>
            <a:off x="2133600" y="607659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wdi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Saturday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[last];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2EC04-F4E0-8CAC-501A-1CF95DB35354}"/>
              </a:ext>
            </a:extLst>
          </p:cNvPr>
          <p:cNvSpPr txBox="1"/>
          <p:nvPr/>
        </p:nvSpPr>
        <p:spPr>
          <a:xfrm>
            <a:off x="628649" y="2126342"/>
            <a:ext cx="8829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en-IN" dirty="0"/>
              <a:t> instance explicitly converts to and from unsigned.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/>
              <a:t>constants, e.g. Monday, Tuesday, Wednesday, 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49B50-6AC3-9914-1536-6C524BF438FE}"/>
              </a:ext>
            </a:extLst>
          </p:cNvPr>
          <p:cNvSpPr txBox="1"/>
          <p:nvPr/>
        </p:nvSpPr>
        <p:spPr>
          <a:xfrm>
            <a:off x="642937" y="3540562"/>
            <a:ext cx="8210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Represents the concept: nth weekday of an unspecified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weekday_indexed</a:t>
            </a:r>
            <a:r>
              <a:rPr lang="en-IN" dirty="0"/>
              <a:t>  instance constructs from a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en-IN" dirty="0"/>
              <a:t> and an unsigned.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5EF485-1692-FB5C-08AE-BC5B218AFEBD}"/>
              </a:ext>
            </a:extLst>
          </p:cNvPr>
          <p:cNvCxnSpPr>
            <a:cxnSpLocks/>
          </p:cNvCxnSpPr>
          <p:nvPr/>
        </p:nvCxnSpPr>
        <p:spPr>
          <a:xfrm>
            <a:off x="400050" y="2846606"/>
            <a:ext cx="10848975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C68A2D-FE37-D87C-695A-265E1C4CD230}"/>
              </a:ext>
            </a:extLst>
          </p:cNvPr>
          <p:cNvCxnSpPr>
            <a:cxnSpLocks/>
          </p:cNvCxnSpPr>
          <p:nvPr/>
        </p:nvCxnSpPr>
        <p:spPr>
          <a:xfrm>
            <a:off x="507475" y="4632425"/>
            <a:ext cx="10848975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22504C-4630-2676-9BBD-7D8137E7951A}"/>
              </a:ext>
            </a:extLst>
          </p:cNvPr>
          <p:cNvSpPr txBox="1"/>
          <p:nvPr/>
        </p:nvSpPr>
        <p:spPr>
          <a:xfrm>
            <a:off x="400050" y="4788011"/>
            <a:ext cx="944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weekday_last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 structure: {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F2FBD-1526-B5BB-57E6-F4A9CBF09E7A}"/>
              </a:ext>
            </a:extLst>
          </p:cNvPr>
          <p:cNvSpPr txBox="1"/>
          <p:nvPr/>
        </p:nvSpPr>
        <p:spPr>
          <a:xfrm>
            <a:off x="847725" y="5356741"/>
            <a:ext cx="7134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the concept: last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en-US" dirty="0"/>
              <a:t> of an unspecified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weekday_last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explicitly constructs from a weekday.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DDF98F-8C18-FD90-713C-9A826BAB3D04}"/>
              </a:ext>
            </a:extLst>
          </p:cNvPr>
          <p:cNvSpPr txBox="1"/>
          <p:nvPr/>
        </p:nvSpPr>
        <p:spPr>
          <a:xfrm>
            <a:off x="2505075" y="4143788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wdi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Saturday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2B329CC-347A-546B-9101-1C77B0A1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1070016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53525-E48C-D8DC-9011-6894946D217B}"/>
              </a:ext>
            </a:extLst>
          </p:cNvPr>
          <p:cNvSpPr txBox="1"/>
          <p:nvPr/>
        </p:nvSpPr>
        <p:spPr>
          <a:xfrm>
            <a:off x="6200775" y="339550"/>
            <a:ext cx="354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Calendar Arithmetic: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FA8EB-A1CB-A901-AD14-332455A07B48}"/>
              </a:ext>
            </a:extLst>
          </p:cNvPr>
          <p:cNvSpPr txBox="1"/>
          <p:nvPr/>
        </p:nvSpPr>
        <p:spPr>
          <a:xfrm>
            <a:off x="452437" y="1512570"/>
            <a:ext cx="114919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 October / 2024;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//Changing day to 31 would snap/overflow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+= months{1};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"snapped to the end of the month"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//To snap to the end of the month : 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/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/ last;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&lt;&lt;"overflowing to the next month" &lt;&lt;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sys_days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adding of one month :"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4" name="Double Wave 13">
            <a:extLst>
              <a:ext uri="{FF2B5EF4-FFF2-40B4-BE49-F238E27FC236}">
                <a16:creationId xmlns:a16="http://schemas.microsoft.com/office/drawing/2014/main" id="{59A304D2-99BC-66B7-9518-FF72281EDEB3}"/>
              </a:ext>
            </a:extLst>
          </p:cNvPr>
          <p:cNvSpPr/>
          <p:nvPr/>
        </p:nvSpPr>
        <p:spPr>
          <a:xfrm>
            <a:off x="8267700" y="3638550"/>
            <a:ext cx="3471862" cy="1476375"/>
          </a:xfrm>
          <a:prstGeom prst="doubleWav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In either case, the invalid date 2024-11-31 upon addition is not an fatal error nor an</a:t>
            </a:r>
          </a:p>
          <a:p>
            <a:pPr algn="ctr"/>
            <a:r>
              <a:rPr lang="en-US" sz="1400" b="1" i="1" dirty="0"/>
              <a:t>exception. It is just an intermediate result.</a:t>
            </a:r>
          </a:p>
          <a:p>
            <a:pPr algn="ctr"/>
            <a:r>
              <a:rPr lang="en-US" sz="1400" b="1" i="1" dirty="0"/>
              <a:t>How to handle it is our decision i.e. to snap or </a:t>
            </a:r>
            <a:r>
              <a:rPr lang="en-US" sz="1400" b="1" i="1" dirty="0" err="1"/>
              <a:t>overlow</a:t>
            </a:r>
            <a:r>
              <a:rPr lang="en-US" sz="1400" b="1" i="1" dirty="0"/>
              <a:t>.</a:t>
            </a:r>
            <a:endParaRPr lang="en-IN" sz="1400" b="1" i="1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0AD0537-0BAF-5338-AE7E-6F02A90F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126533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365125"/>
            <a:ext cx="11726944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7CED7-6762-8851-3F63-1E823A448AC0}"/>
              </a:ext>
            </a:extLst>
          </p:cNvPr>
          <p:cNvSpPr txBox="1"/>
          <p:nvPr/>
        </p:nvSpPr>
        <p:spPr>
          <a:xfrm>
            <a:off x="520832" y="201470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	</a:t>
            </a:r>
            <a:r>
              <a:rPr lang="en-IN" sz="180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int64_t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sec_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seconds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IN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// etc.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// ...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// Scalar-like construction </a:t>
            </a:r>
            <a:r>
              <a:rPr lang="en-IN" sz="180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IN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seconds </a:t>
            </a:r>
            <a:r>
              <a:rPr lang="en-IN" sz="18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 no initialization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seconds </a:t>
            </a:r>
            <a:r>
              <a:rPr lang="en-IN" sz="18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r>
              <a:rPr lang="en-IN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zero initialization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80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3213C-2D6A-269D-AA8F-34EC8D959A91}"/>
              </a:ext>
            </a:extLst>
          </p:cNvPr>
          <p:cNvSpPr txBox="1"/>
          <p:nvPr/>
        </p:nvSpPr>
        <p:spPr>
          <a:xfrm>
            <a:off x="4977352" y="548402"/>
            <a:ext cx="25735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IN" sz="4000" b="1" dirty="0">
                <a:solidFill>
                  <a:schemeClr val="bg2">
                    <a:lumMod val="50000"/>
                  </a:schemeClr>
                </a:solidFill>
              </a:rPr>
              <a:t>seconds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8C7EAA0-282F-3B9A-7338-E0C3B993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2740867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53525-E48C-D8DC-9011-6894946D217B}"/>
              </a:ext>
            </a:extLst>
          </p:cNvPr>
          <p:cNvSpPr txBox="1"/>
          <p:nvPr/>
        </p:nvSpPr>
        <p:spPr>
          <a:xfrm>
            <a:off x="6200775" y="339550"/>
            <a:ext cx="354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IN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time_zone</a:t>
            </a: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7004C-B61B-FE26-C135-A1212E1B0E7A}"/>
              </a:ext>
            </a:extLst>
          </p:cNvPr>
          <p:cNvSpPr txBox="1"/>
          <p:nvPr/>
        </p:nvSpPr>
        <p:spPr>
          <a:xfrm>
            <a:off x="171450" y="1497928"/>
            <a:ext cx="11468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C++20 adds a </a:t>
            </a:r>
            <a:r>
              <a:rPr lang="en-IN" dirty="0" err="1"/>
              <a:t>time_zone</a:t>
            </a:r>
            <a:r>
              <a:rPr lang="en-IN" dirty="0"/>
              <a:t> class which is used to transform </a:t>
            </a:r>
            <a:r>
              <a:rPr lang="en-IN" dirty="0" err="1"/>
              <a:t>sys_time</a:t>
            </a:r>
            <a:r>
              <a:rPr lang="en-IN" dirty="0"/>
              <a:t>&lt;Duration&gt; into "local time".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zoned_time</a:t>
            </a:r>
            <a:r>
              <a:rPr lang="en-IN" dirty="0"/>
              <a:t> is a convenience wrapper of a pointer to a </a:t>
            </a:r>
            <a:r>
              <a:rPr lang="en-IN" dirty="0" err="1"/>
              <a:t>time_zone</a:t>
            </a:r>
            <a:r>
              <a:rPr lang="en-IN" dirty="0"/>
              <a:t>, and a </a:t>
            </a:r>
            <a:r>
              <a:rPr lang="en-IN" dirty="0" err="1"/>
              <a:t>sys_time</a:t>
            </a:r>
            <a:r>
              <a:rPr lang="en-IN" dirty="0"/>
              <a:t> </a:t>
            </a:r>
            <a:r>
              <a:rPr lang="en-IN" dirty="0" err="1"/>
              <a:t>time_point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dirty="0" err="1"/>
              <a:t>zoned_time</a:t>
            </a:r>
            <a:r>
              <a:rPr lang="en-IN" dirty="0"/>
              <a:t> instance is typically constructed with two arguments.</a:t>
            </a:r>
          </a:p>
          <a:p>
            <a:pPr lvl="1"/>
            <a:r>
              <a:rPr lang="en-IN" dirty="0"/>
              <a:t>• The first argument represents a </a:t>
            </a:r>
            <a:r>
              <a:rPr lang="en-IN" dirty="0" err="1"/>
              <a:t>time_zone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• The second argument represents a </a:t>
            </a:r>
            <a:r>
              <a:rPr lang="en-IN" dirty="0" err="1"/>
              <a:t>time_point</a:t>
            </a:r>
            <a:r>
              <a:rPr lang="en-IN" dirty="0"/>
              <a:t>.</a:t>
            </a:r>
          </a:p>
          <a:p>
            <a:r>
              <a:rPr lang="en-IN" dirty="0"/>
              <a:t>                                                                       </a:t>
            </a:r>
          </a:p>
          <a:p>
            <a:r>
              <a:rPr lang="en-IN" dirty="0"/>
              <a:t>					</a:t>
            </a:r>
            <a:r>
              <a:rPr lang="en-IN" dirty="0" err="1"/>
              <a:t>zoned_time</a:t>
            </a:r>
            <a:r>
              <a:rPr lang="en-IN" dirty="0"/>
              <a:t> </a:t>
            </a:r>
            <a:r>
              <a:rPr lang="en-IN" dirty="0" err="1"/>
              <a:t>zt</a:t>
            </a:r>
            <a:r>
              <a:rPr lang="en-IN" dirty="0"/>
              <a:t>{A time zone, A time point};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09BB1-C233-D2CB-07E9-D6EFD622A410}"/>
              </a:ext>
            </a:extLst>
          </p:cNvPr>
          <p:cNvSpPr txBox="1"/>
          <p:nvPr/>
        </p:nvSpPr>
        <p:spPr>
          <a:xfrm>
            <a:off x="285750" y="3901738"/>
            <a:ext cx="11239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6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now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I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// current local time</a:t>
            </a:r>
            <a:endParaRPr lang="en-IN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zoned_time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current_zone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IN" sz="16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now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()};</a:t>
            </a:r>
            <a:r>
              <a:rPr lang="en-I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//UTC - Co-ordinated Universal Time</a:t>
            </a:r>
            <a:endParaRPr lang="en-IN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"Zoned time "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zoned_time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tp3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"Europe/Paris"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now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()};</a:t>
            </a:r>
            <a:r>
              <a:rPr lang="en-IN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//CEST - Central European Summer Time</a:t>
            </a:r>
            <a:endParaRPr lang="en-IN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"Zoned time "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tp3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F2188-4FFE-2CA1-83E5-9C0039433A9C}"/>
              </a:ext>
            </a:extLst>
          </p:cNvPr>
          <p:cNvSpPr txBox="1"/>
          <p:nvPr/>
        </p:nvSpPr>
        <p:spPr>
          <a:xfrm>
            <a:off x="5610225" y="5379065"/>
            <a:ext cx="5172075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[o/p tp1 = :] 2024-06-19 11:03:15.777721800</a:t>
            </a:r>
          </a:p>
          <a:p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[o/p tp2 = :] 2024-06-19 11:03:15.782154600 UTC</a:t>
            </a:r>
          </a:p>
          <a:p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[o/p tp3 = :] 2024-06-19 13:03:15.783316000 CEST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05DC89-2507-8D59-5D96-0AA2515C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1964950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53525-E48C-D8DC-9011-6894946D217B}"/>
              </a:ext>
            </a:extLst>
          </p:cNvPr>
          <p:cNvSpPr txBox="1"/>
          <p:nvPr/>
        </p:nvSpPr>
        <p:spPr>
          <a:xfrm>
            <a:off x="6200775" y="339550"/>
            <a:ext cx="354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IN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time_zone</a:t>
            </a: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F2188-4FFE-2CA1-83E5-9C0039433A9C}"/>
              </a:ext>
            </a:extLst>
          </p:cNvPr>
          <p:cNvSpPr txBox="1"/>
          <p:nvPr/>
        </p:nvSpPr>
        <p:spPr>
          <a:xfrm>
            <a:off x="7288984" y="2351441"/>
            <a:ext cx="369570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tp1 = 2024-07-14 00:00:00 IST</a:t>
            </a:r>
          </a:p>
          <a:p>
            <a:r>
              <a:rPr lang="de-D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tp2 = 2024-07-13 14:30:00 EDT</a:t>
            </a:r>
            <a:endParaRPr lang="en-IN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910DA-903A-3D2A-3FD8-11FAD579E4DF}"/>
              </a:ext>
            </a:extLst>
          </p:cNvPr>
          <p:cNvSpPr txBox="1"/>
          <p:nvPr/>
        </p:nvSpPr>
        <p:spPr>
          <a:xfrm>
            <a:off x="54792" y="1451078"/>
            <a:ext cx="10296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two </a:t>
            </a:r>
            <a:r>
              <a:rPr lang="en-US" dirty="0" err="1"/>
              <a:t>time_points</a:t>
            </a:r>
            <a:r>
              <a:rPr lang="en-US" dirty="0"/>
              <a:t> tp1 and tp2 represent the same UTC instant, but in different time zones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4B9A4-9D7D-7D1F-A045-B35306457449}"/>
              </a:ext>
            </a:extLst>
          </p:cNvPr>
          <p:cNvSpPr txBox="1"/>
          <p:nvPr/>
        </p:nvSpPr>
        <p:spPr>
          <a:xfrm>
            <a:off x="1538288" y="1804123"/>
            <a:ext cx="7962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zoned_time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"Asia/Kolkata"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local_days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{2024</a:t>
            </a:r>
            <a:r>
              <a:rPr lang="en-IN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7/14}};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zoned_time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"America/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New_York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"tp1 =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"tp2 =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A6567-F116-20CF-FB61-78CD85EB9295}"/>
              </a:ext>
            </a:extLst>
          </p:cNvPr>
          <p:cNvSpPr txBox="1"/>
          <p:nvPr/>
        </p:nvSpPr>
        <p:spPr>
          <a:xfrm>
            <a:off x="226196" y="3084377"/>
            <a:ext cx="1075848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local_time</a:t>
            </a:r>
            <a:r>
              <a:rPr lang="en-US" dirty="0"/>
              <a:t>&lt;Duration&gt; is a type alias for </a:t>
            </a:r>
            <a:r>
              <a:rPr lang="en-US" dirty="0" err="1"/>
              <a:t>time_point</a:t>
            </a:r>
            <a:r>
              <a:rPr lang="en-US" dirty="0"/>
              <a:t>&lt;</a:t>
            </a:r>
            <a:r>
              <a:rPr lang="en-US" dirty="0" err="1"/>
              <a:t>local_t</a:t>
            </a:r>
            <a:r>
              <a:rPr lang="en-US" dirty="0"/>
              <a:t>, Duration&gt;</a:t>
            </a:r>
          </a:p>
          <a:p>
            <a:endParaRPr lang="en-US" dirty="0"/>
          </a:p>
          <a:p>
            <a:r>
              <a:rPr lang="en-US" dirty="0" err="1"/>
              <a:t>local_t</a:t>
            </a:r>
            <a:r>
              <a:rPr lang="en-US" dirty="0"/>
              <a:t> is "not really a clock."</a:t>
            </a:r>
          </a:p>
          <a:p>
            <a:pPr lvl="1"/>
            <a:r>
              <a:rPr lang="en-US" dirty="0"/>
              <a:t>• </a:t>
            </a:r>
            <a:r>
              <a:rPr lang="en-US" sz="1600" dirty="0"/>
              <a:t>It does not have now() method.</a:t>
            </a:r>
          </a:p>
          <a:p>
            <a:pPr lvl="1"/>
            <a:r>
              <a:rPr lang="en-US" sz="1600" dirty="0"/>
              <a:t>• </a:t>
            </a:r>
            <a:r>
              <a:rPr lang="en-US" sz="1600" dirty="0" err="1"/>
              <a:t>local_time</a:t>
            </a:r>
            <a:r>
              <a:rPr lang="en-US" sz="1600" dirty="0"/>
              <a:t> is a </a:t>
            </a:r>
            <a:r>
              <a:rPr lang="en-US" sz="1600" dirty="0" err="1"/>
              <a:t>time_point</a:t>
            </a:r>
            <a:r>
              <a:rPr lang="en-US" sz="1600" dirty="0"/>
              <a:t> without a specific </a:t>
            </a:r>
            <a:r>
              <a:rPr lang="en-US" sz="1600" dirty="0" err="1"/>
              <a:t>time_zone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• When paired with a </a:t>
            </a:r>
            <a:r>
              <a:rPr lang="en-US" sz="1600" dirty="0" err="1"/>
              <a:t>time_zone</a:t>
            </a:r>
            <a:r>
              <a:rPr lang="en-US" sz="1600" dirty="0"/>
              <a:t> then it becomes an instant time (e.g. in a </a:t>
            </a:r>
            <a:r>
              <a:rPr lang="en-US" sz="1600" dirty="0" err="1"/>
              <a:t>zoned_time</a:t>
            </a:r>
            <a:r>
              <a:rPr lang="en-US" sz="1600" dirty="0"/>
              <a:t> constructor).</a:t>
            </a:r>
          </a:p>
          <a:p>
            <a:pPr lvl="1"/>
            <a:r>
              <a:rPr lang="en-US" sz="1600" dirty="0"/>
              <a:t>• </a:t>
            </a:r>
            <a:r>
              <a:rPr lang="en-US" sz="1600" dirty="0" err="1"/>
              <a:t>local_days</a:t>
            </a:r>
            <a:r>
              <a:rPr lang="en-US" sz="1600" dirty="0"/>
              <a:t> is just a type alias for </a:t>
            </a:r>
            <a:r>
              <a:rPr lang="en-US" sz="1600" dirty="0" err="1"/>
              <a:t>local_time</a:t>
            </a:r>
            <a:r>
              <a:rPr lang="en-US" sz="1600" dirty="0"/>
              <a:t>&lt;days&gt;.</a:t>
            </a:r>
          </a:p>
          <a:p>
            <a:pPr lvl="1"/>
            <a:r>
              <a:rPr lang="en-US" sz="1600" dirty="0"/>
              <a:t>• Calendars convert back and forth to </a:t>
            </a:r>
            <a:r>
              <a:rPr lang="en-US" sz="1600" dirty="0" err="1"/>
              <a:t>local_days</a:t>
            </a:r>
            <a:r>
              <a:rPr lang="en-US" sz="1600" dirty="0"/>
              <a:t> with the exact same formulas that they use for </a:t>
            </a:r>
            <a:r>
              <a:rPr lang="en-US" sz="1600" dirty="0" err="1"/>
              <a:t>sys_days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32C6D-20AF-344E-B56C-0BA9EAD0C236}"/>
              </a:ext>
            </a:extLst>
          </p:cNvPr>
          <p:cNvSpPr txBox="1"/>
          <p:nvPr/>
        </p:nvSpPr>
        <p:spPr>
          <a:xfrm>
            <a:off x="947738" y="524856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sys_days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{2019</a:t>
            </a:r>
            <a:r>
              <a:rPr lang="en-US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/11/14}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//A UTC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local_days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{2019</a:t>
            </a:r>
            <a:r>
              <a:rPr lang="en-US" b="0" dirty="0">
                <a:solidFill>
                  <a:srgbClr val="09885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/11/14}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//A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without any specific zone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2B901C4-1669-606B-8D9E-A12B283B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108413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53525-E48C-D8DC-9011-6894946D217B}"/>
              </a:ext>
            </a:extLst>
          </p:cNvPr>
          <p:cNvSpPr txBox="1"/>
          <p:nvPr/>
        </p:nvSpPr>
        <p:spPr>
          <a:xfrm>
            <a:off x="6200775" y="339550"/>
            <a:ext cx="354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time_zone</a:t>
            </a: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formatting: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F2188-4FFE-2CA1-83E5-9C0039433A9C}"/>
              </a:ext>
            </a:extLst>
          </p:cNvPr>
          <p:cNvSpPr txBox="1"/>
          <p:nvPr/>
        </p:nvSpPr>
        <p:spPr>
          <a:xfrm>
            <a:off x="7263350" y="3382680"/>
            <a:ext cx="377612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2024-06-19 20:37:49.775600200 IST</a:t>
            </a:r>
          </a:p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2024-06-19</a:t>
            </a:r>
          </a:p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20:37:49.775600200</a:t>
            </a:r>
          </a:p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IST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092F9-0A99-8DBC-AD43-6E74370BAA16}"/>
              </a:ext>
            </a:extLst>
          </p:cNvPr>
          <p:cNvSpPr txBox="1"/>
          <p:nvPr/>
        </p:nvSpPr>
        <p:spPr>
          <a:xfrm>
            <a:off x="171449" y="1481435"/>
            <a:ext cx="1136332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 though everything has a streaming operator, it may not stream with the format you desire.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C++20 &lt;chrono&gt; fully integrates into C++20 std::format.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8360B-F57D-640D-366D-EA4CB4505C62}"/>
              </a:ext>
            </a:extLst>
          </p:cNvPr>
          <p:cNvSpPr txBox="1"/>
          <p:nvPr/>
        </p:nvSpPr>
        <p:spPr>
          <a:xfrm>
            <a:off x="942973" y="2828835"/>
            <a:ext cx="9553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now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tz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locate_zone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"Asia/Kolkata"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zoned_time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tz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&lt;&lt;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"{:%F}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zoned_time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tz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  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"{:%T}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zoned_time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tz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  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"{:%Z}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zoned_time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tz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6A182-6555-1EBA-E6E7-908DAC7785C3}"/>
              </a:ext>
            </a:extLst>
          </p:cNvPr>
          <p:cNvSpPr txBox="1"/>
          <p:nvPr/>
        </p:nvSpPr>
        <p:spPr>
          <a:xfrm>
            <a:off x="776288" y="5385506"/>
            <a:ext cx="678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more details on additional format flags, refer</a:t>
            </a:r>
            <a:endParaRPr lang="en-IN" dirty="0"/>
          </a:p>
        </p:txBody>
      </p:sp>
      <p:sp>
        <p:nvSpPr>
          <p:cNvPr id="15" name="TextBox 14">
            <a:hlinkClick r:id="rId2"/>
            <a:extLst>
              <a:ext uri="{FF2B5EF4-FFF2-40B4-BE49-F238E27FC236}">
                <a16:creationId xmlns:a16="http://schemas.microsoft.com/office/drawing/2014/main" id="{0002B12A-0F1B-64A2-C8DE-D31D22A3809B}"/>
              </a:ext>
            </a:extLst>
          </p:cNvPr>
          <p:cNvSpPr txBox="1"/>
          <p:nvPr/>
        </p:nvSpPr>
        <p:spPr>
          <a:xfrm>
            <a:off x="5391148" y="5385506"/>
            <a:ext cx="1962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accent1"/>
                </a:solidFill>
              </a:rPr>
              <a:t>C++20 format flags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FC23A95-8317-7BC8-864B-0BC3053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846120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201151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Calendar (C++20)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53525-E48C-D8DC-9011-6894946D217B}"/>
              </a:ext>
            </a:extLst>
          </p:cNvPr>
          <p:cNvSpPr txBox="1"/>
          <p:nvPr/>
        </p:nvSpPr>
        <p:spPr>
          <a:xfrm>
            <a:off x="6200775" y="339550"/>
            <a:ext cx="354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time_zone</a:t>
            </a:r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parsing: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F2188-4FFE-2CA1-83E5-9C0039433A9C}"/>
              </a:ext>
            </a:extLst>
          </p:cNvPr>
          <p:cNvSpPr txBox="1"/>
          <p:nvPr/>
        </p:nvSpPr>
        <p:spPr>
          <a:xfrm>
            <a:off x="4152900" y="4183832"/>
            <a:ext cx="626745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enter date and time in the format:  dd/mm/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yyyy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hh:min:sec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10/12/2023 12:25:43.000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2023-12-10 12:25:43.000000000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1D710-0645-ED85-152D-BF22ABF17EAD}"/>
              </a:ext>
            </a:extLst>
          </p:cNvPr>
          <p:cNvSpPr txBox="1"/>
          <p:nvPr/>
        </p:nvSpPr>
        <p:spPr>
          <a:xfrm>
            <a:off x="342900" y="1665113"/>
            <a:ext cx="10534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if you can std::format it, you can std::chrono::parse it back in, usually with the same formatting string.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ABE29-01C8-FD21-9147-4DCF039A432D}"/>
              </a:ext>
            </a:extLst>
          </p:cNvPr>
          <p:cNvSpPr txBox="1"/>
          <p:nvPr/>
        </p:nvSpPr>
        <p:spPr>
          <a:xfrm>
            <a:off x="762000" y="2690336"/>
            <a:ext cx="10115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"enter date and time in the format:  dd/mm/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hh:min:sec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parse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"%d/%m/%Y %T"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ED9A78-19FD-9404-90E2-5C9873B4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14308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365125"/>
            <a:ext cx="11726944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88DE8-A9BA-4ED4-1648-0680B4690118}"/>
              </a:ext>
            </a:extLst>
          </p:cNvPr>
          <p:cNvSpPr txBox="1"/>
          <p:nvPr/>
        </p:nvSpPr>
        <p:spPr>
          <a:xfrm>
            <a:off x="741182" y="2776096"/>
            <a:ext cx="103541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Construction: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//seconds s = 3; // error: Not implicitly constructible from int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{3};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// Ok: 3 seconds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// Allowed only from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c++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 and not earlier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</a:t>
            </a:r>
            <a:r>
              <a:rPr lang="en-US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3s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06442" y="704740"/>
            <a:ext cx="3834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4000" b="1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s</a:t>
            </a:r>
            <a:r>
              <a:rPr kumimoji="0" lang="en-I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econds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71EE9-0E20-3516-273B-7096F8D1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268299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3" y="76879"/>
            <a:ext cx="11964382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9" y="332115"/>
            <a:ext cx="3834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4000" b="1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s</a:t>
            </a:r>
            <a:r>
              <a:rPr kumimoji="0" lang="en-I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econds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25EA5-A474-88BC-CC7F-38A15A3486FC}"/>
              </a:ext>
            </a:extLst>
          </p:cNvPr>
          <p:cNvSpPr txBox="1"/>
          <p:nvPr/>
        </p:nvSpPr>
        <p:spPr>
          <a:xfrm>
            <a:off x="3662313" y="164495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739B-981F-58B4-AD3D-211EE3E3EC49}"/>
              </a:ext>
            </a:extLst>
          </p:cNvPr>
          <p:cNvSpPr txBox="1"/>
          <p:nvPr/>
        </p:nvSpPr>
        <p:spPr>
          <a:xfrm>
            <a:off x="322869" y="3087802"/>
            <a:ext cx="57731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//No implicit path from int to seconds!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//f(3); // error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{3});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ok, 3s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(3s);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ok, 3s Requires C++14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{3};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ok, 3s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07450-A0F3-EC15-0743-9ADB51FAA26D}"/>
              </a:ext>
            </a:extLst>
          </p:cNvPr>
          <p:cNvSpPr txBox="1"/>
          <p:nvPr/>
        </p:nvSpPr>
        <p:spPr>
          <a:xfrm>
            <a:off x="6389605" y="2996436"/>
            <a:ext cx="56295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Addition and subtraction just like int: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3s;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2s;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ok, 5s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// ok, 4s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//f(x + 1); // error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F593FE-9D46-7576-CDEE-CAFD2186AB60}"/>
              </a:ext>
            </a:extLst>
          </p:cNvPr>
          <p:cNvCxnSpPr/>
          <p:nvPr/>
        </p:nvCxnSpPr>
        <p:spPr>
          <a:xfrm>
            <a:off x="6096000" y="2996436"/>
            <a:ext cx="0" cy="350768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0BD55BD-459B-15AF-ADF2-BFEDCB60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12777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9" y="332115"/>
            <a:ext cx="3834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4000" b="1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s</a:t>
            </a:r>
            <a:r>
              <a:rPr kumimoji="0" lang="en-I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econds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F593FE-9D46-7576-CDEE-CAFD2186AB60}"/>
              </a:ext>
            </a:extLst>
          </p:cNvPr>
          <p:cNvCxnSpPr>
            <a:cxnSpLocks/>
          </p:cNvCxnSpPr>
          <p:nvPr/>
        </p:nvCxnSpPr>
        <p:spPr>
          <a:xfrm>
            <a:off x="4559430" y="1960775"/>
            <a:ext cx="0" cy="4449079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EE55CE-71F5-B3F3-8BE0-A942CB5DB692}"/>
              </a:ext>
            </a:extLst>
          </p:cNvPr>
          <p:cNvSpPr txBox="1"/>
          <p:nvPr/>
        </p:nvSpPr>
        <p:spPr>
          <a:xfrm>
            <a:off x="200909" y="1565275"/>
            <a:ext cx="46450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time_limit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2s;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time_limit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 time: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"out of time: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D8858-161E-1CEC-2F72-9242C7327600}"/>
              </a:ext>
            </a:extLst>
          </p:cNvPr>
          <p:cNvSpPr txBox="1"/>
          <p:nvPr/>
        </p:nvSpPr>
        <p:spPr>
          <a:xfrm>
            <a:off x="109200" y="3923414"/>
            <a:ext cx="48870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Comparison of all 6 operators,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just like int: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3s;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// ok, 5s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//f(3);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error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2FB5B-4B49-73DE-FB65-DCC9E6FD32AD}"/>
              </a:ext>
            </a:extLst>
          </p:cNvPr>
          <p:cNvSpPr txBox="1"/>
          <p:nvPr/>
        </p:nvSpPr>
        <p:spPr>
          <a:xfrm>
            <a:off x="5470491" y="2267251"/>
            <a:ext cx="5521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1" u="none" strike="noStrike" baseline="0" dirty="0">
                <a:latin typeface="Helvetica-Light"/>
              </a:rPr>
              <a:t>Range:</a:t>
            </a:r>
          </a:p>
          <a:p>
            <a:pPr algn="l"/>
            <a:r>
              <a:rPr lang="en-IN" sz="1800" b="0" i="0" u="none" strike="noStrike" baseline="0" dirty="0">
                <a:latin typeface="Helvetica-Light"/>
              </a:rPr>
              <a:t>On every platform </a:t>
            </a:r>
            <a:r>
              <a:rPr lang="en-US" sz="1800" b="0" i="0" u="none" strike="noStrike" baseline="0" dirty="0">
                <a:latin typeface="Helvetica-Light"/>
              </a:rPr>
              <a:t>this is +/- 292 </a:t>
            </a:r>
            <a:r>
              <a:rPr lang="en-US" sz="1800" b="0" i="1" u="none" strike="noStrike" baseline="0" dirty="0">
                <a:latin typeface="Helvetica-LightOblique"/>
              </a:rPr>
              <a:t>billion </a:t>
            </a:r>
            <a:r>
              <a:rPr lang="en-US" sz="1800" b="0" i="0" u="none" strike="noStrike" baseline="0" dirty="0">
                <a:latin typeface="Helvetica-Light"/>
              </a:rPr>
              <a:t>years.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93DAA-8FB6-93A0-BD94-BA6F89908CBF}"/>
              </a:ext>
            </a:extLst>
          </p:cNvPr>
          <p:cNvSpPr txBox="1"/>
          <p:nvPr/>
        </p:nvSpPr>
        <p:spPr>
          <a:xfrm>
            <a:off x="4752195" y="2942562"/>
            <a:ext cx="69577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"minimum seconds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"maximum seconds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//C++20 onwards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"minimum seconds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"maximum seconds 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30F63CA-A2A4-1149-4CAC-13491609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47950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9" y="332115"/>
            <a:ext cx="3834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4000" b="1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m</a:t>
            </a:r>
            <a:r>
              <a:rPr kumimoji="0" lang="en-I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illiseconds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24DE7-EB4D-0CF3-5F42-71682E407672}"/>
              </a:ext>
            </a:extLst>
          </p:cNvPr>
          <p:cNvSpPr txBox="1"/>
          <p:nvPr/>
        </p:nvSpPr>
        <p:spPr>
          <a:xfrm>
            <a:off x="577392" y="2675774"/>
            <a:ext cx="38950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endParaRPr lang="fr-F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int64_t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ms_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fr-F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fr-F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// etc.</a:t>
            </a:r>
            <a:endParaRPr lang="fr-F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// ...</a:t>
            </a:r>
            <a:endParaRPr lang="fr-F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37198-45E5-13DE-A0F9-A3C4CD68CEC3}"/>
              </a:ext>
            </a:extLst>
          </p:cNvPr>
          <p:cNvSpPr txBox="1"/>
          <p:nvPr/>
        </p:nvSpPr>
        <p:spPr>
          <a:xfrm>
            <a:off x="577392" y="1555686"/>
            <a:ext cx="6188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milliseconds works just like seconds: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its range is only +/-292 million years.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A8855-F763-268C-3C28-6572308393D7}"/>
              </a:ext>
            </a:extLst>
          </p:cNvPr>
          <p:cNvSpPr txBox="1"/>
          <p:nvPr/>
        </p:nvSpPr>
        <p:spPr>
          <a:xfrm>
            <a:off x="5486400" y="2001570"/>
            <a:ext cx="65516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</a:t>
            </a:r>
            <a:r>
              <a:rPr lang="en-IN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c++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//f(3);        // error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{3});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ok, no change needed! 3000ms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(3s);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ok, no change needed! 3000ms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{3};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ok, no change needed! 3000ms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FE23C8-54CF-82A7-D465-60ACB140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6001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9" y="332115"/>
            <a:ext cx="3834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4000" b="1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m</a:t>
            </a:r>
            <a:r>
              <a:rPr kumimoji="0" lang="en-I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illiseconds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93EC1-491C-4061-013E-E7172A635E63}"/>
              </a:ext>
            </a:extLst>
          </p:cNvPr>
          <p:cNvSpPr txBox="1"/>
          <p:nvPr/>
        </p:nvSpPr>
        <p:spPr>
          <a:xfrm>
            <a:off x="556181" y="1657678"/>
            <a:ext cx="11019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&lt;chrono&gt; allows you to migrate from seconds to milliseconds a piece at a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across such a transition will either be correct, or will not compile.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"mixed mode" arithmetic works just fine: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CFBF3-FDF4-3DBB-2220-25596A738F8C}"/>
              </a:ext>
            </a:extLst>
          </p:cNvPr>
          <p:cNvSpPr txBox="1"/>
          <p:nvPr/>
        </p:nvSpPr>
        <p:spPr>
          <a:xfrm>
            <a:off x="556181" y="2610683"/>
            <a:ext cx="44305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</a:t>
            </a:r>
            <a:r>
              <a:rPr lang="en-IN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c++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2s;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3ms;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2003ms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-1997ms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FC093-C434-A3A2-47D9-605E15525F27}"/>
              </a:ext>
            </a:extLst>
          </p:cNvPr>
          <p:cNvSpPr txBox="1"/>
          <p:nvPr/>
        </p:nvSpPr>
        <p:spPr>
          <a:xfrm>
            <a:off x="4986779" y="2581008"/>
            <a:ext cx="6759019" cy="923330"/>
          </a:xfrm>
          <a:prstGeom prst="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What about converting milliseconds to seconds?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general: If a &lt;chrono&gt; conversion is loss-less, then it is implicit.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conversion is not loss-less, it does not compile without casting.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5333A-7717-EA6D-3950-90E80A092D46}"/>
              </a:ext>
            </a:extLst>
          </p:cNvPr>
          <p:cNvSpPr txBox="1"/>
          <p:nvPr/>
        </p:nvSpPr>
        <p:spPr>
          <a:xfrm>
            <a:off x="5133688" y="3805741"/>
            <a:ext cx="69231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3400ms;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error: no conversion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duration_cast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means :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convert with truncation towards zero.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duration_cast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&gt;(3400ms);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3s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A0720F-D551-80A8-95A3-EF52D196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3308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9A-9B38-FFE4-08C5-CF30DD8D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2" y="76879"/>
            <a:ext cx="1190781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/>
              <a:t>Time Duration </a:t>
            </a:r>
            <a:br>
              <a:rPr lang="en-IN" dirty="0"/>
            </a:b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&lt;chrono&gt;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std::chrono;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D78C-86B6-89B4-638B-21F6F6AFF8B9}"/>
              </a:ext>
            </a:extLst>
          </p:cNvPr>
          <p:cNvSpPr txBox="1"/>
          <p:nvPr/>
        </p:nvSpPr>
        <p:spPr>
          <a:xfrm>
            <a:off x="4472429" y="332115"/>
            <a:ext cx="5152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Implicit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79D41-9C51-0D0E-2FCB-0EB43712F2B8}"/>
              </a:ext>
            </a:extLst>
          </p:cNvPr>
          <p:cNvSpPr txBox="1"/>
          <p:nvPr/>
        </p:nvSpPr>
        <p:spPr>
          <a:xfrm>
            <a:off x="275734" y="1532199"/>
            <a:ext cx="1064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Helvetica-Light"/>
              </a:rPr>
              <a:t>There is an implicit conversion from hours to minutes to seconds and so on …while object creation.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C8E1DEA-BBC6-C4C9-6671-4D8C0294CD59}"/>
              </a:ext>
            </a:extLst>
          </p:cNvPr>
          <p:cNvGrpSpPr/>
          <p:nvPr/>
        </p:nvGrpSpPr>
        <p:grpSpPr>
          <a:xfrm>
            <a:off x="753923" y="2031288"/>
            <a:ext cx="6997477" cy="4431737"/>
            <a:chOff x="1181453" y="2253790"/>
            <a:chExt cx="6997477" cy="443173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F30E05D-818F-BC42-4196-83F1264B7D86}"/>
                </a:ext>
              </a:extLst>
            </p:cNvPr>
            <p:cNvSpPr/>
            <p:nvPr/>
          </p:nvSpPr>
          <p:spPr>
            <a:xfrm>
              <a:off x="1181453" y="2253790"/>
              <a:ext cx="1819373" cy="45248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hours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0D5F8AC7-E897-FF88-5AD3-ABD1DB95BE3F}"/>
                </a:ext>
              </a:extLst>
            </p:cNvPr>
            <p:cNvSpPr/>
            <p:nvPr/>
          </p:nvSpPr>
          <p:spPr>
            <a:xfrm>
              <a:off x="2492800" y="3044922"/>
              <a:ext cx="1819373" cy="45248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minutes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058D443-5F14-1CC7-E8D9-A70886774A25}"/>
                </a:ext>
              </a:extLst>
            </p:cNvPr>
            <p:cNvSpPr/>
            <p:nvPr/>
          </p:nvSpPr>
          <p:spPr>
            <a:xfrm>
              <a:off x="3402486" y="3836054"/>
              <a:ext cx="1819373" cy="4524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seconds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22EE8C95-347B-9CBA-1AFE-EF12B1689CF0}"/>
                </a:ext>
              </a:extLst>
            </p:cNvPr>
            <p:cNvSpPr/>
            <p:nvPr/>
          </p:nvSpPr>
          <p:spPr>
            <a:xfrm>
              <a:off x="4540185" y="4730226"/>
              <a:ext cx="1819373" cy="45248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milliseconds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02B1B9B8-44EC-FA45-616A-9C26BC33DECE}"/>
                </a:ext>
              </a:extLst>
            </p:cNvPr>
            <p:cNvSpPr/>
            <p:nvPr/>
          </p:nvSpPr>
          <p:spPr>
            <a:xfrm>
              <a:off x="5449871" y="5525462"/>
              <a:ext cx="1819373" cy="45248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microseconds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50BFF79-DB89-EF5B-6BC6-9EE79D6F9B5B}"/>
                </a:ext>
              </a:extLst>
            </p:cNvPr>
            <p:cNvSpPr/>
            <p:nvPr/>
          </p:nvSpPr>
          <p:spPr>
            <a:xfrm>
              <a:off x="6359557" y="6233040"/>
              <a:ext cx="1819373" cy="45248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nanoseconds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8199090-DBAB-1EC9-D726-7E849FAE0AA6}"/>
                </a:ext>
              </a:extLst>
            </p:cNvPr>
            <p:cNvCxnSpPr>
              <a:stCxn id="84" idx="3"/>
              <a:endCxn id="85" idx="0"/>
            </p:cNvCxnSpPr>
            <p:nvPr/>
          </p:nvCxnSpPr>
          <p:spPr>
            <a:xfrm>
              <a:off x="3000826" y="2480034"/>
              <a:ext cx="401661" cy="564888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107C4F2-49EE-3CB9-ABF6-D37D68E17C65}"/>
                </a:ext>
              </a:extLst>
            </p:cNvPr>
            <p:cNvCxnSpPr/>
            <p:nvPr/>
          </p:nvCxnSpPr>
          <p:spPr>
            <a:xfrm>
              <a:off x="4312172" y="3271166"/>
              <a:ext cx="401661" cy="564888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872F0858-3EBC-E328-877D-A14578E2335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25140" y="4157511"/>
              <a:ext cx="669434" cy="475999"/>
            </a:xfrm>
            <a:prstGeom prst="bentConnector3">
              <a:avLst>
                <a:gd name="adj1" fmla="val -3511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5E2611D-D7A4-7C22-34C6-ECE68EA35CE1}"/>
                </a:ext>
              </a:extLst>
            </p:cNvPr>
            <p:cNvCxnSpPr/>
            <p:nvPr/>
          </p:nvCxnSpPr>
          <p:spPr>
            <a:xfrm>
              <a:off x="6359557" y="4987927"/>
              <a:ext cx="401661" cy="564888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AA358B33-E0E0-80B3-F0DE-113286D4DF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97136" y="5806057"/>
              <a:ext cx="499089" cy="354875"/>
            </a:xfrm>
            <a:prstGeom prst="bentConnector3">
              <a:avLst>
                <a:gd name="adj1" fmla="val 891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E06CAF-8FD2-8C61-E73C-D40BABF95A15}"/>
              </a:ext>
            </a:extLst>
          </p:cNvPr>
          <p:cNvSpPr txBox="1"/>
          <p:nvPr/>
        </p:nvSpPr>
        <p:spPr>
          <a:xfrm>
            <a:off x="7196588" y="5570781"/>
            <a:ext cx="4766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nanoseconds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tp_ns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tp_us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   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057B96-A202-6A07-E2FB-45559200BEF3}"/>
              </a:ext>
            </a:extLst>
          </p:cNvPr>
          <p:cNvSpPr txBox="1"/>
          <p:nvPr/>
        </p:nvSpPr>
        <p:spPr>
          <a:xfrm>
            <a:off x="5451064" y="4054291"/>
            <a:ext cx="22116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tp_ms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tp_sec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0BD88E-F0C5-5D02-5B34-869C3E172ECD}"/>
              </a:ext>
            </a:extLst>
          </p:cNvPr>
          <p:cNvSpPr txBox="1"/>
          <p:nvPr/>
        </p:nvSpPr>
        <p:spPr>
          <a:xfrm>
            <a:off x="4779298" y="3333442"/>
            <a:ext cx="6188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tp_sec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{100s};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DA1F5-0CC5-6E02-E5A8-E1894491A871}"/>
              </a:ext>
            </a:extLst>
          </p:cNvPr>
          <p:cNvSpPr txBox="1"/>
          <p:nvPr/>
        </p:nvSpPr>
        <p:spPr>
          <a:xfrm>
            <a:off x="5932027" y="4340291"/>
            <a:ext cx="4795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tp_ms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tp_sec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2BC194-A450-4804-BE80-B892D21F3FA5}"/>
              </a:ext>
            </a:extLst>
          </p:cNvPr>
          <p:cNvSpPr txBox="1"/>
          <p:nvPr/>
        </p:nvSpPr>
        <p:spPr>
          <a:xfrm>
            <a:off x="6652967" y="4877826"/>
            <a:ext cx="46969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time_point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system_clock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microseconds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tp_us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tp_ms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1200" dirty="0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D0C52E4D-C3A1-1E14-7FE1-88B35D8C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</p:spTree>
    <p:extLst>
      <p:ext uri="{BB962C8B-B14F-4D97-AF65-F5344CB8AC3E}">
        <p14:creationId xmlns:p14="http://schemas.microsoft.com/office/powerpoint/2010/main" val="360109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4776</Words>
  <Application>Microsoft Office PowerPoint</Application>
  <PresentationFormat>Widescreen</PresentationFormat>
  <Paragraphs>544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Helvetica-Light</vt:lpstr>
      <vt:lpstr>Helvetica-LightOblique</vt:lpstr>
      <vt:lpstr>Office Theme</vt:lpstr>
      <vt:lpstr>Chrono &amp; Calendar</vt:lpstr>
      <vt:lpstr>Time Duration  #include&lt;chrono&gt; using namespace std::chrono;</vt:lpstr>
      <vt:lpstr>Time Duration  #include&lt;chrono&gt; using namespace std::chrono;</vt:lpstr>
      <vt:lpstr>Time Duration  #include&lt;chrono&gt; using namespace std::chrono;</vt:lpstr>
      <vt:lpstr>Time Duration  #include&lt;chrono&gt; using namespace std::chrono;</vt:lpstr>
      <vt:lpstr>Time Duration  #include&lt;chrono&gt; using namespace std::chrono;</vt:lpstr>
      <vt:lpstr>Time Duration  #include&lt;chrono&gt; using namespace std::chrono;</vt:lpstr>
      <vt:lpstr>Time Duration  #include&lt;chrono&gt; using namespace std::chrono;</vt:lpstr>
      <vt:lpstr>Time Duration  #include&lt;chrono&gt; using namespace std::chrono;</vt:lpstr>
      <vt:lpstr>Time Duration  #include&lt;chrono&gt; using namespace std::chrono;</vt:lpstr>
      <vt:lpstr>Time Duration  #include&lt;chrono&gt; using namespace std::chrono;</vt:lpstr>
      <vt:lpstr>Time Point  #include&lt;chrono&gt; using namespace std::chrono;</vt:lpstr>
      <vt:lpstr>Time Point  #include&lt;chrono&gt; using namespace std::chrono;</vt:lpstr>
      <vt:lpstr>Time Point  #include&lt;chrono&gt; using namespace std::chrono;</vt:lpstr>
      <vt:lpstr>Time Point  #include&lt;chrono&gt; using namespace std::chrono;</vt:lpstr>
      <vt:lpstr>Time Point  #include&lt;chrono&gt; using namespace std::chrono;</vt:lpstr>
      <vt:lpstr>Clock #include&lt;chrono&gt; using namespace std::chrono;</vt:lpstr>
      <vt:lpstr>Clock (C++11) #include&lt;chrono&gt; using namespace std::chrono;</vt:lpstr>
      <vt:lpstr>Clock (C++20) #include&lt;chrono&gt; using namespace std::chrono;</vt:lpstr>
      <vt:lpstr>Clock #include&lt;chrono&gt; using namespace std::chrono;</vt:lpstr>
      <vt:lpstr>Clock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  <vt:lpstr>Calendar (C++20) #include&lt;chrono&gt; using namespace std::chrono;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14</cp:revision>
  <dcterms:created xsi:type="dcterms:W3CDTF">2024-06-17T06:35:24Z</dcterms:created>
  <dcterms:modified xsi:type="dcterms:W3CDTF">2024-06-19T15:27:31Z</dcterms:modified>
</cp:coreProperties>
</file>