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57" r:id="rId6"/>
    <p:sldId id="258" r:id="rId7"/>
    <p:sldId id="25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CB3DB-505D-4A42-BF5E-792E90D9EF91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31BB-5696-40C0-81DF-36918906E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6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033A-7EE4-E5F9-A2FC-0A19AEE42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0AB9D-B585-B834-0042-E87FFDBC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EC20-527C-36CF-B4FB-592257E7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3949-876F-42AA-B1A3-FE9216457464}" type="datetime1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DE61-28B4-034E-74CB-4812C9B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1421-5547-E768-C477-2FF60CEB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5333-8270-A6B5-18F2-5CD6848B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0CB8B-479C-E9B4-F134-933801195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49E8-447D-5801-A7BC-9BA39C6E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7BC9-4CD1-448B-9986-724283B39C92}" type="datetime1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D7F8-3842-3D5B-A0FF-49303C42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AFD2-6065-FC67-F222-72EB249C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2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F2F2D-BB63-22C1-D811-C072ABF8B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F702-BF44-0DDF-B8E3-F95A0CAE7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2B59-F76B-E41D-B7AD-684F1D06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B28E-8C61-4C88-A83D-AA2D0784A361}" type="datetime1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B6A8-D263-2705-9762-9626D3AE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D35F-2415-1AE7-1D67-63686B6A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8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1A9D-EC34-C4CE-B49A-F97D615E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8F14-6051-9E72-C7A0-B42EAE29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0EEA-2072-2241-C6A4-27EDB900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9131-2557-45D1-AD48-4260851BEB10}" type="datetime1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FB13-AE04-E620-32A4-49ACA299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78B24-72BE-F07D-094B-6BE27DAD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F92A-1CD0-9517-CC22-CE323B47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86150-A217-0245-B175-A74EE50FC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2F15-D2F3-5CD5-E4FF-BBBBB2A9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FB91-7DCF-44FE-8401-45AA784E3F1C}" type="datetime1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24E6-FCFE-7656-ECFE-7A4FF416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36A7-2370-3EFB-A704-37DD237E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3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516C-9615-AB71-7575-8E561489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679-BDB4-4ADA-0556-58E1B5ADF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5BC4F-3118-9B4B-3C18-D907D6E6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F2CF-97B5-6377-81CE-203B593F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4E24-4423-4E39-A2B4-1E2EE9B3D882}" type="datetime1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ECA7C-67A5-251A-6F25-213421F7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D898D-2E36-F495-EE39-87E8467D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67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1708-2B6B-22A7-0454-5E0FAB2C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E1FF-3C54-AE94-DC5D-6DF5D77F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862DA-B33D-1669-539B-864070CB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8EB71-E546-AF72-375C-6C8A211C4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58B0C-D432-E03D-770C-8F47E2A25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0448B-4F41-55CB-0B1B-4AE3BD57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8A5-6F6C-48AD-9794-ED5BF274751D}" type="datetime1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9A427-F460-91FF-DB51-72E46ED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8C8BC-501A-41FC-A20F-73BD4DEE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1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EC45-395E-5F6B-C800-6537DD4B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39AD1-CC88-E793-E801-EBC2594A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542C-F4B6-4FAA-86A4-27A7FB03393C}" type="datetime1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AED7-B7C2-EDA8-2133-EF1E5C2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DD002-EC26-97DB-E132-4A135954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2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65F0B-B7C0-C5A5-4D4D-64491601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99C0-C099-4943-8E8A-3456E99A4D1A}" type="datetime1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5134F-2A98-8A12-5FAA-3A7F5EA8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53E8B-38B4-ED0A-6C29-9B2F9E7F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6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DD3B-A384-D531-811F-EAA4D324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793D-16E3-EBEE-BABF-FE3D234F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EEFBB-D4A9-E298-2E86-0B61C7F01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B8B91-516B-56FC-C53A-7439407B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7C0F-9298-4686-9D48-3F1DD6D4BD16}" type="datetime1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382E2-78A6-420E-AABB-FBDFB103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0410-0D33-B505-9D58-E8F880C9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5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3972-59F3-73EB-A57B-5B6519BA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05535-2E1F-70FB-E5A5-E11E957BF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7EFD0-0716-FB7D-6EFE-6240A9B4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EEA16-C683-F1B7-C606-4148622A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24E0-A5D2-4BB1-AC91-59E2A8BCB739}" type="datetime1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5D70-590B-A4B4-E974-023E8E3F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B4C94-4AFF-056A-12C0-1B6310CF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9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355EE-AFBF-3BE9-89D2-9688101F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0B472-D7CF-CC4E-0296-5F5ECEAD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D42F-DAB8-5D57-16B9-BE8838C41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83C6C-5F6C-4AF0-8BA3-0BE4FEA3E548}" type="datetime1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303C-FBCD-23DB-6049-00F6DE1CE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AF49-FF54-29C3-D45E-DF631DDC6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3DA15-F687-471C-8B60-9967E6C13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3BECEF-2D78-3EDB-21C8-EA07E360CC49}"/>
              </a:ext>
            </a:extLst>
          </p:cNvPr>
          <p:cNvSpPr/>
          <p:nvPr/>
        </p:nvSpPr>
        <p:spPr>
          <a:xfrm>
            <a:off x="0" y="0"/>
            <a:ext cx="12192000" cy="8177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C++20  Modules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E723B-57D9-296A-4374-60A27363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28FB2-A714-1F53-4809-223083F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1506-24E0-64F7-6B75-55BD7F1FABCE}"/>
              </a:ext>
            </a:extLst>
          </p:cNvPr>
          <p:cNvSpPr txBox="1"/>
          <p:nvPr/>
        </p:nvSpPr>
        <p:spPr>
          <a:xfrm>
            <a:off x="438347" y="1047906"/>
            <a:ext cx="112697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decades, C++ developers have organized their code the same way C does: using header and source code files. </a:t>
            </a:r>
          </a:p>
          <a:p>
            <a:endParaRPr lang="en-US" dirty="0"/>
          </a:p>
          <a:p>
            <a:r>
              <a:rPr lang="en-US" dirty="0"/>
              <a:t>This approach has serious drawbacks such as unnecessary recompilations, weak visibility control, symbol redefinitions, and inclusion order dependencies. </a:t>
            </a:r>
          </a:p>
          <a:p>
            <a:endParaRPr lang="en-US" dirty="0"/>
          </a:p>
          <a:p>
            <a:r>
              <a:rPr lang="en-US" dirty="0"/>
              <a:t>Precompiled headers, pre-processor implementations, and include guards exist solely to work around these problems. </a:t>
            </a:r>
          </a:p>
          <a:p>
            <a:endParaRPr lang="en-US" dirty="0"/>
          </a:p>
          <a:p>
            <a:r>
              <a:rPr lang="en-US" dirty="0"/>
              <a:t>The core issue with the header file mechanism is that it depends on two separate tools: the preprocessor and the linker.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C++20 introduced Modules as a new way to organize the source code.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Modules are a C++20 language feature.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means that compilers are (mostly) responsible for managing inter-module dependencies.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the source code organization is part of the language instead of being delegated to other phases of the building.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73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3BECEF-2D78-3EDB-21C8-EA07E360CC49}"/>
              </a:ext>
            </a:extLst>
          </p:cNvPr>
          <p:cNvSpPr/>
          <p:nvPr/>
        </p:nvSpPr>
        <p:spPr>
          <a:xfrm>
            <a:off x="0" y="0"/>
            <a:ext cx="12192000" cy="8177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C++20  Modules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E723B-57D9-296A-4374-60A27363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28FB2-A714-1F53-4809-223083F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7A61C-B84B-9C45-0CD5-97C53F4B29D9}"/>
              </a:ext>
            </a:extLst>
          </p:cNvPr>
          <p:cNvSpPr txBox="1"/>
          <p:nvPr/>
        </p:nvSpPr>
        <p:spPr>
          <a:xfrm>
            <a:off x="199533" y="911054"/>
            <a:ext cx="1177250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Modules and Templates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source code using templates requires access to the template definition to instantiate (i.e. create) a proper implementation of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why the inclusion model, a header file approach, is the most common way to use templates.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template user instantiates its template version and duplicated symbols are managed by the One Definition Rule (ODR).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Depending on the compiler, we can place templates inside modules.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Recent versions of GCC/G++ compiler handle the template instantiation.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one caveat though. If the templates use templates themselves, we have to instantiate the templates that they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compiler doesn’t know ahead of time which specializations to create during the module compilation.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template instantiation can generate these specializations.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38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3BECEF-2D78-3EDB-21C8-EA07E360CC49}"/>
              </a:ext>
            </a:extLst>
          </p:cNvPr>
          <p:cNvSpPr/>
          <p:nvPr/>
        </p:nvSpPr>
        <p:spPr>
          <a:xfrm>
            <a:off x="0" y="0"/>
            <a:ext cx="12192000" cy="8177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C++20  Modules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E723B-57D9-296A-4374-60A27363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28FB2-A714-1F53-4809-223083F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11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1B27E-6811-9EFD-88BA-9057D53BCB1D}"/>
              </a:ext>
            </a:extLst>
          </p:cNvPr>
          <p:cNvSpPr txBox="1"/>
          <p:nvPr/>
        </p:nvSpPr>
        <p:spPr>
          <a:xfrm>
            <a:off x="334651" y="921173"/>
            <a:ext cx="9459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 example, the </a:t>
            </a:r>
            <a:r>
              <a:rPr lang="en-IN" dirty="0">
                <a:solidFill>
                  <a:srgbClr val="C00000"/>
                </a:solidFill>
              </a:rPr>
              <a:t>module_tmpl.cxx </a:t>
            </a:r>
            <a:r>
              <a:rPr lang="en-IN" dirty="0"/>
              <a:t>file declares a class and a function template.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8DB63-5CA1-023D-1553-6FFEA4155E96}"/>
              </a:ext>
            </a:extLst>
          </p:cNvPr>
          <p:cNvSpPr txBox="1"/>
          <p:nvPr/>
        </p:nvSpPr>
        <p:spPr>
          <a:xfrm>
            <a:off x="2861035" y="1376604"/>
            <a:ext cx="7583865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module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IN" sz="12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include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iostream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module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module_tmpl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namespace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export a template class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template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typename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GenericClass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param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2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cout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GenericClass</a:t>
            </a:r>
            <a:r>
              <a:rPr lang="en-IN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::print(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param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2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endl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export a template function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template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typename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GenericFunction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param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2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cout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GenericFunction</a:t>
            </a:r>
            <a:r>
              <a:rPr lang="en-IN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param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2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endl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// namespace </a:t>
            </a:r>
            <a:r>
              <a:rPr lang="en-IN" sz="1200" b="0" dirty="0" err="1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1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3BECEF-2D78-3EDB-21C8-EA07E360CC49}"/>
              </a:ext>
            </a:extLst>
          </p:cNvPr>
          <p:cNvSpPr/>
          <p:nvPr/>
        </p:nvSpPr>
        <p:spPr>
          <a:xfrm>
            <a:off x="0" y="0"/>
            <a:ext cx="12192000" cy="8177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C++20  Modules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E723B-57D9-296A-4374-60A27363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28FB2-A714-1F53-4809-223083F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F20BC-D995-58DE-6D7F-92FC2CF06940}"/>
              </a:ext>
            </a:extLst>
          </p:cNvPr>
          <p:cNvSpPr txBox="1"/>
          <p:nvPr/>
        </p:nvSpPr>
        <p:spPr>
          <a:xfrm>
            <a:off x="636308" y="968307"/>
            <a:ext cx="7753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the </a:t>
            </a:r>
            <a:r>
              <a:rPr lang="en-US" dirty="0">
                <a:solidFill>
                  <a:srgbClr val="C00000"/>
                </a:solidFill>
              </a:rPr>
              <a:t>main.cpp </a:t>
            </a:r>
            <a:r>
              <a:rPr lang="en-US" dirty="0"/>
              <a:t>file uses/consumes the templates in the module file.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1633E-B820-C40C-5999-B1F24C1BA1F3}"/>
              </a:ext>
            </a:extLst>
          </p:cNvPr>
          <p:cNvSpPr txBox="1"/>
          <p:nvPr/>
        </p:nvSpPr>
        <p:spPr>
          <a:xfrm>
            <a:off x="5777846" y="1337639"/>
            <a:ext cx="6099142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US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my_module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GenericClass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ob1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ob1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14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GenericFunction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1.2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GenericFunction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 string</a:t>
            </a:r>
            <a:r>
              <a:rPr lang="en-US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8AB54-7C84-3099-C365-F03C76109D24}"/>
              </a:ext>
            </a:extLst>
          </p:cNvPr>
          <p:cNvSpPr txBox="1"/>
          <p:nvPr/>
        </p:nvSpPr>
        <p:spPr>
          <a:xfrm>
            <a:off x="438345" y="2403330"/>
            <a:ext cx="4256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Compiling modules containing templates is the same as compiling regular code.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B0E15-F37C-C7C3-7C87-A7094E5F6797}"/>
              </a:ext>
            </a:extLst>
          </p:cNvPr>
          <p:cNvSpPr txBox="1"/>
          <p:nvPr/>
        </p:nvSpPr>
        <p:spPr>
          <a:xfrm>
            <a:off x="555395" y="5262767"/>
            <a:ext cx="75980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g++ -std=</a:t>
            </a:r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c++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20 -c module_tmpl.cxx -</a:t>
            </a:r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fmodules-ts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-o </a:t>
            </a:r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module_tmpl.o</a:t>
            </a:r>
            <a:endParaRPr lang="en-IN" sz="14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g++ -std=</a:t>
            </a:r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c++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20 -c main.cpp -</a:t>
            </a:r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fmodules-ts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-o </a:t>
            </a:r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main.o</a:t>
            </a:r>
            <a:endParaRPr lang="en-IN" sz="14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g++ -std=</a:t>
            </a:r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c++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20 </a:t>
            </a:r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main.o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module_tmpl.o</a:t>
            </a:r>
            <a:r>
              <a:rPr lang="en-IN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-o </a:t>
            </a:r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MyApp</a:t>
            </a:r>
            <a:endParaRPr lang="en-IN" sz="14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./</a:t>
            </a:r>
            <a:r>
              <a:rPr lang="en-IN" sz="14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MyApp</a:t>
            </a:r>
            <a:endParaRPr lang="en-IN" sz="14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2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3BECEF-2D78-3EDB-21C8-EA07E360CC49}"/>
              </a:ext>
            </a:extLst>
          </p:cNvPr>
          <p:cNvSpPr/>
          <p:nvPr/>
        </p:nvSpPr>
        <p:spPr>
          <a:xfrm>
            <a:off x="0" y="0"/>
            <a:ext cx="12192000" cy="8177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C++20  Modules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E723B-57D9-296A-4374-60A27363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28FB2-A714-1F53-4809-223083F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1B5AF-CB8C-D5C5-0D29-FE78A459BD6E}"/>
              </a:ext>
            </a:extLst>
          </p:cNvPr>
          <p:cNvSpPr txBox="1"/>
          <p:nvPr/>
        </p:nvSpPr>
        <p:spPr>
          <a:xfrm>
            <a:off x="278091" y="926300"/>
            <a:ext cx="4029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 far, the most common way to organize C++ source code is by declaring the public interface in a header file, for example in the "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My_library.h</a:t>
            </a:r>
            <a:r>
              <a:rPr lang="en-IN" dirty="0"/>
              <a:t>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B4DF3-450C-BEA4-048E-E6F5E6722198}"/>
              </a:ext>
            </a:extLst>
          </p:cNvPr>
          <p:cNvSpPr txBox="1"/>
          <p:nvPr/>
        </p:nvSpPr>
        <p:spPr>
          <a:xfrm>
            <a:off x="278091" y="2176826"/>
            <a:ext cx="3681167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ifndef</a:t>
            </a:r>
            <a:r>
              <a:rPr lang="en-US" sz="14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EB7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MY_LIBRARY_H</a:t>
            </a:r>
            <a:endParaRPr lang="en-US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define</a:t>
            </a:r>
            <a:r>
              <a:rPr lang="en-US" sz="14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EB7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MY_LIBRARY_H</a:t>
            </a:r>
            <a:endParaRPr lang="en-US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</a:t>
            </a:r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global_Function</a:t>
            </a:r>
            <a:r>
              <a:rPr lang="en-US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br>
              <a:rPr lang="en-US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endif</a:t>
            </a:r>
            <a:r>
              <a:rPr lang="en-US" sz="14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// MY_LIBRARY_H</a:t>
            </a:r>
            <a:endParaRPr lang="en-US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0752F-2EB0-5C25-5EA7-5FA9FF1D444A}"/>
              </a:ext>
            </a:extLst>
          </p:cNvPr>
          <p:cNvSpPr txBox="1"/>
          <p:nvPr/>
        </p:nvSpPr>
        <p:spPr>
          <a:xfrm>
            <a:off x="5666296" y="1027941"/>
            <a:ext cx="4435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And defining the implementation in a source code file like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My_library.cpp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914C7-7867-E32A-839A-B7A5EF9D6DA6}"/>
              </a:ext>
            </a:extLst>
          </p:cNvPr>
          <p:cNvSpPr txBox="1"/>
          <p:nvPr/>
        </p:nvSpPr>
        <p:spPr>
          <a:xfrm>
            <a:off x="4689834" y="1884438"/>
            <a:ext cx="7338767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IN" sz="12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include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iostream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IN" sz="12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include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“</a:t>
            </a:r>
            <a:r>
              <a:rPr lang="en-IN" sz="12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My_library.h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”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namespace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// Public method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CA::print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2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cout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CA::print() called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2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endl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// Public function but with incorrect signature (formal parameter is 'int')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global_Function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2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cout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PublicFunction</a:t>
            </a:r>
            <a:r>
              <a:rPr lang="en-IN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2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endl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// Private function. Should not be visible outside this translation unit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static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local_Function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2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cout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local_Function</a:t>
            </a:r>
            <a:r>
              <a:rPr lang="en-IN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 called</a:t>
            </a:r>
            <a:r>
              <a:rPr lang="en-IN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2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endl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5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3BECEF-2D78-3EDB-21C8-EA07E360CC49}"/>
              </a:ext>
            </a:extLst>
          </p:cNvPr>
          <p:cNvSpPr/>
          <p:nvPr/>
        </p:nvSpPr>
        <p:spPr>
          <a:xfrm>
            <a:off x="0" y="0"/>
            <a:ext cx="12192000" cy="8177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C++20  Modules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E723B-57D9-296A-4374-60A27363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28FB2-A714-1F53-4809-223083F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364C8-C86E-101D-13BE-F32524E18A10}"/>
              </a:ext>
            </a:extLst>
          </p:cNvPr>
          <p:cNvSpPr txBox="1"/>
          <p:nvPr/>
        </p:nvSpPr>
        <p:spPr>
          <a:xfrm>
            <a:off x="138259" y="817775"/>
            <a:ext cx="10504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Whoever wants to use or consumer this library, must include the header. 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main.cpp </a:t>
            </a:r>
            <a:r>
              <a:rPr lang="en-US" dirty="0"/>
              <a:t>file exemplifies this.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87BEA-57BF-09D4-FAF7-40A37F81CC56}"/>
              </a:ext>
            </a:extLst>
          </p:cNvPr>
          <p:cNvSpPr txBox="1"/>
          <p:nvPr/>
        </p:nvSpPr>
        <p:spPr>
          <a:xfrm>
            <a:off x="1414022" y="1247960"/>
            <a:ext cx="8955464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IN" sz="14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include</a:t>
            </a:r>
            <a:r>
              <a:rPr lang="en-IN" sz="14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My_library.h</a:t>
            </a:r>
            <a:r>
              <a:rPr lang="en-IN" sz="14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Forward declarations uncover hidden symbols, postponing error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checking to the linker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local_Function</a:t>
            </a:r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// OK: accessing a public symbol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 </a:t>
            </a:r>
            <a:r>
              <a:rPr lang="en-IN" sz="1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ob1</a:t>
            </a:r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ob1</a:t>
            </a:r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// ERROR: using a function that doesn't exist (has an incorrect signature)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global_Function</a:t>
            </a:r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1.2</a:t>
            </a:r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// ERROR: accessing local (i.e. static or private) symbol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IN" sz="14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local_Function</a:t>
            </a:r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8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3BECEF-2D78-3EDB-21C8-EA07E360CC49}"/>
              </a:ext>
            </a:extLst>
          </p:cNvPr>
          <p:cNvSpPr/>
          <p:nvPr/>
        </p:nvSpPr>
        <p:spPr>
          <a:xfrm>
            <a:off x="0" y="0"/>
            <a:ext cx="12192000" cy="8177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C++20  Modules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E723B-57D9-296A-4374-60A27363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28FB2-A714-1F53-4809-223083F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3A578-B45C-D997-4171-6859F4531755}"/>
              </a:ext>
            </a:extLst>
          </p:cNvPr>
          <p:cNvSpPr txBox="1"/>
          <p:nvPr/>
        </p:nvSpPr>
        <p:spPr>
          <a:xfrm>
            <a:off x="550682" y="1464332"/>
            <a:ext cx="10803118" cy="4342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header file works as a contract between </a:t>
            </a:r>
            <a:r>
              <a:rPr lang="en-IN" dirty="0" err="1"/>
              <a:t>My_library.cpp's</a:t>
            </a:r>
            <a:r>
              <a:rPr lang="en-IN" dirty="0"/>
              <a:t> object file and the consuming main.cpp.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incorrect use of a symbol is detected only during linking:</a:t>
            </a:r>
          </a:p>
          <a:p>
            <a:endParaRPr lang="en-IN" dirty="0"/>
          </a:p>
          <a:p>
            <a:pPr lvl="4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g++ -c My_library.cpp -o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My_library.o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lvl="4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$ g++ -c main.cpp -o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main.o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lvl="4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$ g++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main.o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My_library.o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-o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myapp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header file inclusion is handled by the preprocessor, while their implementation requires linker support.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This means that dependency management depends on two tools in disjoint building phases.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Some dependency errors happen during preprocessing, others during linking.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No single tool has a complete view of the dependencies.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This limits the capability of error diagnostics. Not to mention delaying the error reporting.</a:t>
            </a:r>
          </a:p>
        </p:txBody>
      </p:sp>
    </p:spTree>
    <p:extLst>
      <p:ext uri="{BB962C8B-B14F-4D97-AF65-F5344CB8AC3E}">
        <p14:creationId xmlns:p14="http://schemas.microsoft.com/office/powerpoint/2010/main" val="279456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3BECEF-2D78-3EDB-21C8-EA07E360CC49}"/>
              </a:ext>
            </a:extLst>
          </p:cNvPr>
          <p:cNvSpPr/>
          <p:nvPr/>
        </p:nvSpPr>
        <p:spPr>
          <a:xfrm>
            <a:off x="0" y="0"/>
            <a:ext cx="12192000" cy="8177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C++20  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5BCF0-5BC8-80F3-F386-95B5BF045F78}"/>
              </a:ext>
            </a:extLst>
          </p:cNvPr>
          <p:cNvSpPr txBox="1"/>
          <p:nvPr/>
        </p:nvSpPr>
        <p:spPr>
          <a:xfrm>
            <a:off x="499620" y="1279418"/>
            <a:ext cx="11057641" cy="4978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Modules introduced in C++20 are a replacement for header files with faster compilation times and a syntax that is more familiar to programmers coming from different programming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contrast to the header’s approach, Modules are a language feature.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means that dependency management is done during compilation, instead of preprocessing and linking.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Modules boast the following benefits: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You can have just a single file instead of header and source files and not pay the price of a longer compilation time.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This applies to clean compilation.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Recompilation times will still be lower if you split the implementation into a </a:t>
            </a:r>
            <a:r>
              <a:rPr lang="en-US" sz="1600" i="1" dirty="0">
                <a:solidFill>
                  <a:srgbClr val="7030A0"/>
                </a:solidFill>
              </a:rPr>
              <a:t>.</a:t>
            </a:r>
            <a:r>
              <a:rPr lang="en-US" sz="1600" i="1" dirty="0" err="1">
                <a:solidFill>
                  <a:srgbClr val="7030A0"/>
                </a:solidFill>
              </a:rPr>
              <a:t>cpp</a:t>
            </a:r>
            <a:r>
              <a:rPr lang="en-US" sz="1600" i="1" dirty="0">
                <a:solidFill>
                  <a:srgbClr val="7030A0"/>
                </a:solidFill>
              </a:rPr>
              <a:t> </a:t>
            </a:r>
            <a:r>
              <a:rPr lang="en-US" sz="1600" i="1" dirty="0"/>
              <a:t>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Dependent units can only see symbols you want them to see.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This extends to macros that don’t propagate outside of their module.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Freely intermix legacy headers with modules for easier adoption.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67FF769-5BDA-B810-EFFA-737B9718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542478-4916-E528-B03D-580E2556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58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3BECEF-2D78-3EDB-21C8-EA07E360CC49}"/>
              </a:ext>
            </a:extLst>
          </p:cNvPr>
          <p:cNvSpPr/>
          <p:nvPr/>
        </p:nvSpPr>
        <p:spPr>
          <a:xfrm>
            <a:off x="0" y="0"/>
            <a:ext cx="12192000" cy="8177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C++20  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5BCF0-5BC8-80F3-F386-95B5BF045F78}"/>
              </a:ext>
            </a:extLst>
          </p:cNvPr>
          <p:cNvSpPr txBox="1"/>
          <p:nvPr/>
        </p:nvSpPr>
        <p:spPr>
          <a:xfrm>
            <a:off x="567179" y="1100579"/>
            <a:ext cx="11057641" cy="485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Modules are partially built around the idea that motivated precompiled headers, but on a language level.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Each module interface unit is compiled into a binary representation that can be then consumed by dependent units.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A module interface unit or file would go with the following extension.</a:t>
            </a:r>
          </a:p>
          <a:p>
            <a:pPr lvl="5">
              <a:lnSpc>
                <a:spcPct val="150000"/>
              </a:lnSpc>
            </a:pPr>
            <a:r>
              <a:rPr lang="en-US" sz="1600" i="1" dirty="0"/>
              <a:t>MSVC      :    </a:t>
            </a: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sz="1600" i="1" dirty="0" err="1">
                <a:solidFill>
                  <a:schemeClr val="accent5">
                    <a:lumMod val="75000"/>
                  </a:schemeClr>
                </a:solidFill>
              </a:rPr>
              <a:t>ixx</a:t>
            </a:r>
            <a:endParaRPr lang="en-US" sz="1600" i="1" dirty="0">
              <a:solidFill>
                <a:schemeClr val="accent5">
                  <a:lumMod val="75000"/>
                </a:schemeClr>
              </a:solidFill>
            </a:endParaRPr>
          </a:p>
          <a:p>
            <a:pPr lvl="5">
              <a:lnSpc>
                <a:spcPct val="150000"/>
              </a:lnSpc>
            </a:pPr>
            <a:r>
              <a:rPr lang="en-US" sz="1600" i="1" dirty="0"/>
              <a:t>G++         :    </a:t>
            </a: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</a:rPr>
              <a:t>.cxx</a:t>
            </a:r>
          </a:p>
          <a:p>
            <a:pPr lvl="5">
              <a:lnSpc>
                <a:spcPct val="150000"/>
              </a:lnSpc>
            </a:pPr>
            <a:r>
              <a:rPr lang="en-US" sz="1600" i="1" dirty="0"/>
              <a:t>CLANG    :    </a:t>
            </a: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sz="1600" i="1" dirty="0" err="1">
                <a:solidFill>
                  <a:schemeClr val="accent5">
                    <a:lumMod val="75000"/>
                  </a:schemeClr>
                </a:solidFill>
              </a:rPr>
              <a:t>cppm</a:t>
            </a:r>
            <a:endParaRPr lang="en-US" sz="16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This means that the dependent units don’t need to parse the source code of the module in every single place where it is being referenced </a:t>
            </a:r>
            <a:r>
              <a:rPr lang="en-US" sz="1600" dirty="0"/>
              <a:t>(</a:t>
            </a:r>
            <a:r>
              <a:rPr lang="en-US" sz="1600" i="1" dirty="0"/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sz="1600" i="1" dirty="0"/>
              <a:t>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module_name</a:t>
            </a:r>
            <a:r>
              <a:rPr lang="en-US" sz="1600" dirty="0"/>
              <a:t>;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600" dirty="0"/>
              <a:t>)</a:t>
            </a:r>
            <a:r>
              <a:rPr lang="en-US" sz="1600" i="1" dirty="0"/>
              <a:t> as with included headers.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In other words,  module file is compiled only once, while header files are compiled in place of every single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#include </a:t>
            </a:r>
            <a:r>
              <a:rPr lang="en-US" sz="1600" i="1" dirty="0"/>
              <a:t>directive. You can probably see already how that can speed up the compile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As the binary representation is more computer friendly than the plaintext header file, it is also faster for the compiler to look for symbol definitions, further speeding up the process.</a:t>
            </a:r>
            <a:endParaRPr lang="en-IN" sz="16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4A1726-CA5E-CB7E-83DE-5A2FC934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606AC2-7FF3-D0D2-0C8A-88696427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3BECEF-2D78-3EDB-21C8-EA07E360CC49}"/>
              </a:ext>
            </a:extLst>
          </p:cNvPr>
          <p:cNvSpPr/>
          <p:nvPr/>
        </p:nvSpPr>
        <p:spPr>
          <a:xfrm>
            <a:off x="0" y="0"/>
            <a:ext cx="12192000" cy="8177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C++20  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5BCF0-5BC8-80F3-F386-95B5BF045F78}"/>
              </a:ext>
            </a:extLst>
          </p:cNvPr>
          <p:cNvSpPr txBox="1"/>
          <p:nvPr/>
        </p:nvSpPr>
        <p:spPr>
          <a:xfrm>
            <a:off x="482339" y="1298542"/>
            <a:ext cx="2826470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i="1" dirty="0"/>
              <a:t>Anatomy of a C++ module: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E2F3B-28AA-CA6A-6BDD-57F40533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74" y="1370581"/>
            <a:ext cx="7417851" cy="498576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E723B-57D9-296A-4374-60A27363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28FB2-A714-1F53-4809-223083F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77218-3C33-D3B7-1336-B46C95F7F4B0}"/>
              </a:ext>
            </a:extLst>
          </p:cNvPr>
          <p:cNvSpPr txBox="1"/>
          <p:nvPr/>
        </p:nvSpPr>
        <p:spPr>
          <a:xfrm>
            <a:off x="259238" y="2066344"/>
            <a:ext cx="3982824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.</a:t>
            </a:r>
            <a:r>
              <a:rPr lang="en-US" dirty="0" err="1"/>
              <a:t>cpp</a:t>
            </a:r>
            <a:r>
              <a:rPr lang="en-US" dirty="0"/>
              <a:t> file that consumes or imports the module has to explicitly include all headers that were included in the .</a:t>
            </a:r>
            <a:r>
              <a:rPr lang="en-US" dirty="0" err="1"/>
              <a:t>ixx</a:t>
            </a:r>
            <a:r>
              <a:rPr lang="en-US" dirty="0"/>
              <a:t> (or) .cxx (or) .</a:t>
            </a:r>
            <a:r>
              <a:rPr lang="en-US" dirty="0" err="1"/>
              <a:t>cppm</a:t>
            </a:r>
            <a:r>
              <a:rPr lang="en-US" dirty="0"/>
              <a:t> file, as includes are not exported.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same goes for modules that were imported without the export keyword.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5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3BECEF-2D78-3EDB-21C8-EA07E360CC49}"/>
              </a:ext>
            </a:extLst>
          </p:cNvPr>
          <p:cNvSpPr/>
          <p:nvPr/>
        </p:nvSpPr>
        <p:spPr>
          <a:xfrm>
            <a:off x="0" y="0"/>
            <a:ext cx="12192000" cy="8177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C++20  Modules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E723B-57D9-296A-4374-60A27363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28FB2-A714-1F53-4809-223083F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F5E64-7F2D-E258-4730-F6FA0E74254D}"/>
              </a:ext>
            </a:extLst>
          </p:cNvPr>
          <p:cNvSpPr txBox="1"/>
          <p:nvPr/>
        </p:nvSpPr>
        <p:spPr>
          <a:xfrm>
            <a:off x="608029" y="955977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As an example, the file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My_module.cxx </a:t>
            </a:r>
            <a:r>
              <a:rPr lang="en-IN" dirty="0"/>
              <a:t>declares a module unit.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93817-2596-8EEE-6E58-1EE83725EBA8}"/>
              </a:ext>
            </a:extLst>
          </p:cNvPr>
          <p:cNvSpPr txBox="1"/>
          <p:nvPr/>
        </p:nvSpPr>
        <p:spPr>
          <a:xfrm>
            <a:off x="6488783" y="1331931"/>
            <a:ext cx="5604234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The "export" keyword makes symbols visible outside the </a:t>
            </a:r>
          </a:p>
          <a:p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module.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CA::print() called</a:t>
            </a:r>
            <a:r>
              <a:rPr lang="en-US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Declaration and definition in the same statement, </a:t>
            </a:r>
          </a:p>
          <a:p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//reducing the chances for signature mismatch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global_Function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n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PublicFunction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n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// The default visibility is private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local_Function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local_Function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 called</a:t>
            </a:r>
            <a:r>
              <a:rPr lang="en-US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// </a:t>
            </a:r>
            <a:r>
              <a:rPr lang="en-US" sz="1200" b="0" dirty="0" err="1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ends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45C6F-2714-7DAE-FAB2-529458FCC0C8}"/>
              </a:ext>
            </a:extLst>
          </p:cNvPr>
          <p:cNvSpPr txBox="1"/>
          <p:nvPr/>
        </p:nvSpPr>
        <p:spPr>
          <a:xfrm>
            <a:off x="98983" y="1331931"/>
            <a:ext cx="609914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/*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Global Module Fragment is used to include headers when 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importing the headers is not possible.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*/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module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/*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Inclusion of header files between the "Global Module Fragment" and 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the "Module Declaration".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*/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include</a:t>
            </a:r>
            <a:r>
              <a:rPr lang="en-US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iostream</a:t>
            </a:r>
            <a:r>
              <a:rPr lang="en-US" sz="12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Module Declaration creates a module unit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module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My_module</a:t>
            </a:r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Namespaces and modules are orthogonal: one module can have multiple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namespaces, and the same namespace might exist across multiple //modules.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5B65B-7896-A469-298F-50F9A803BEDA}"/>
              </a:ext>
            </a:extLst>
          </p:cNvPr>
          <p:cNvSpPr txBox="1"/>
          <p:nvPr/>
        </p:nvSpPr>
        <p:spPr>
          <a:xfrm>
            <a:off x="98983" y="5378803"/>
            <a:ext cx="6198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We compile this module file using the following command, and then ship to the library consumer.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C5EF1-1AF3-520B-D188-47C47D1B14A7}"/>
              </a:ext>
            </a:extLst>
          </p:cNvPr>
          <p:cNvSpPr txBox="1"/>
          <p:nvPr/>
        </p:nvSpPr>
        <p:spPr>
          <a:xfrm>
            <a:off x="284378" y="5930140"/>
            <a:ext cx="6108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 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$ g++ -std=</a:t>
            </a:r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c++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20 -c My_module.cxx -</a:t>
            </a:r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fmodules-ts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-o </a:t>
            </a:r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My_module.o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3461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3BECEF-2D78-3EDB-21C8-EA07E360CC49}"/>
              </a:ext>
            </a:extLst>
          </p:cNvPr>
          <p:cNvSpPr/>
          <p:nvPr/>
        </p:nvSpPr>
        <p:spPr>
          <a:xfrm>
            <a:off x="0" y="0"/>
            <a:ext cx="12192000" cy="81777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C++20  Modules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E723B-57D9-296A-4374-60A27363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28FB2-A714-1F53-4809-223083F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A15-F687-471C-8B60-9967E6C13154}" type="slidenum">
              <a:rPr lang="en-IN" smtClean="0"/>
              <a:t>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ABDA4-0F2E-B8A6-0694-26BD5C0AD147}"/>
              </a:ext>
            </a:extLst>
          </p:cNvPr>
          <p:cNvSpPr txBox="1"/>
          <p:nvPr/>
        </p:nvSpPr>
        <p:spPr>
          <a:xfrm>
            <a:off x="183822" y="902319"/>
            <a:ext cx="881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To use this module, a translation unit (e.g. </a:t>
            </a:r>
            <a:r>
              <a:rPr lang="en-IN" dirty="0">
                <a:solidFill>
                  <a:srgbClr val="C00000"/>
                </a:solidFill>
              </a:rPr>
              <a:t>main.cpp</a:t>
            </a:r>
            <a:r>
              <a:rPr lang="en-IN" dirty="0"/>
              <a:t>) imports the module by its name.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766CB-21CF-AB5A-759C-7EFE496963F7}"/>
              </a:ext>
            </a:extLst>
          </p:cNvPr>
          <p:cNvSpPr txBox="1"/>
          <p:nvPr/>
        </p:nvSpPr>
        <p:spPr>
          <a:xfrm>
            <a:off x="272593" y="1401148"/>
            <a:ext cx="5297079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/*  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The "import" declaration makes available in this 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(main.cpp) translation unit all declarations and 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definitions exported by the "</a:t>
            </a:r>
            <a:r>
              <a:rPr lang="en-US" sz="1000" b="0" dirty="0" err="1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my_module</a:t>
            </a:r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 module 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interface unit.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*/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 </a:t>
            </a:r>
            <a:r>
              <a:rPr lang="en-US" sz="10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my_module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Forward declarations will no longer be able to 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circumvent the visibility control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local_Function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7ED8E-2292-3ED2-7313-F11FB8CF8947}"/>
              </a:ext>
            </a:extLst>
          </p:cNvPr>
          <p:cNvSpPr txBox="1"/>
          <p:nvPr/>
        </p:nvSpPr>
        <p:spPr>
          <a:xfrm>
            <a:off x="272593" y="3801805"/>
            <a:ext cx="5297079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// OK: accessing an exported symbol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ob1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ob1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// ERROR: using the incorrect function signature 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//        detected during compile-time.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global_Function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1.2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// ERROR: accessing non-exported symbol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//        again detected during compile-time.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my_namespace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local_Function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8A61E-C524-284D-834D-3FEDE6C534A0}"/>
              </a:ext>
            </a:extLst>
          </p:cNvPr>
          <p:cNvSpPr txBox="1"/>
          <p:nvPr/>
        </p:nvSpPr>
        <p:spPr>
          <a:xfrm>
            <a:off x="5788058" y="2704635"/>
            <a:ext cx="5948313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2"/>
                </a:solidFill>
              </a:rPr>
              <a:t>Misuse of modules is detected during the compilation.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2"/>
                </a:solidFill>
              </a:rPr>
              <a:t>By detecting dependency errors at an earlier stage of the building process, modules save development time.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2"/>
                </a:solidFill>
              </a:rPr>
              <a:t>It optimizes the overall building process, especially for large-scale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1827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2123</Words>
  <Application>Microsoft Office PowerPoint</Application>
  <PresentationFormat>Widescreen</PresentationFormat>
  <Paragraphs>265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Prabhu</dc:creator>
  <cp:lastModifiedBy>Ganesh Prabhu</cp:lastModifiedBy>
  <cp:revision>6</cp:revision>
  <dcterms:created xsi:type="dcterms:W3CDTF">2024-06-22T14:15:47Z</dcterms:created>
  <dcterms:modified xsi:type="dcterms:W3CDTF">2024-11-10T12:42:35Z</dcterms:modified>
</cp:coreProperties>
</file>