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0" r:id="rId3"/>
    <p:sldId id="321" r:id="rId4"/>
    <p:sldId id="322" r:id="rId5"/>
    <p:sldId id="362" r:id="rId6"/>
    <p:sldId id="519" r:id="rId7"/>
    <p:sldId id="513" r:id="rId8"/>
    <p:sldId id="514" r:id="rId9"/>
    <p:sldId id="515" r:id="rId10"/>
    <p:sldId id="516" r:id="rId11"/>
    <p:sldId id="517" r:id="rId12"/>
    <p:sldId id="5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5D7F-0987-006F-CB27-0FE20FA6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BE0BE-4852-51F9-A21F-DF502ED42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1EF3-4625-F9B1-C289-FF27EB98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BA03-CFF1-4102-AC3C-26B9D43106E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7DC93-1BDC-914D-CA55-713CA5A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F901-72E4-CF74-21C9-1ABE69A7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D14-8FCC-4C39-8EF5-9B431341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60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1199-ECD1-08E8-EC2A-1ABB1453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0ABB8-08B8-B39B-2963-C34D79B5C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5BD87-ED67-9580-4565-21C2FD82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BA03-CFF1-4102-AC3C-26B9D43106E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E9832-355B-6E51-DD01-9C48A54E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83A0-7366-16DA-D28E-DFDC94AE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D14-8FCC-4C39-8EF5-9B431341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7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43795-854B-3543-50DA-BE971297B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AE7DF-A892-AEE0-9E4A-70DFE5B9B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3B143-B2E0-BA9F-8C40-F131366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BA03-CFF1-4102-AC3C-26B9D43106E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16529-FF6A-3889-49BA-66AFE53B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F6A4-3616-E974-6D46-1FAEE132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D14-8FCC-4C39-8EF5-9B431341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49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0D8E-6244-1065-2186-309676B2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E6B0-434C-2F8E-A7D1-51EFB49F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59E97-F65E-A317-5BFC-F72174BF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BA03-CFF1-4102-AC3C-26B9D43106E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E37D5-1CF5-62CA-E31B-2963D2DD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00D4-D9F5-8863-B707-4C4A567B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D14-8FCC-4C39-8EF5-9B431341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29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B5B8-CDC8-26C1-0C35-233FC89C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1CAB0-6B5D-060C-B994-78FFF2B4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D91D4-4691-FFA3-D078-15288DB9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BA03-CFF1-4102-AC3C-26B9D43106E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C6BD-D985-D798-4941-D907D9EE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4723-568E-18CD-479E-A78A727B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D14-8FCC-4C39-8EF5-9B431341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7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CB6A-E24C-5AA9-0ACC-EEEE45DE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1FE8-27B6-5F71-A714-D6DD54392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42EC6-C7EA-EB78-1510-846F70A3F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D3C2C-1C38-2BEE-AC5A-D7A78A61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BA03-CFF1-4102-AC3C-26B9D43106E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89220-C46C-EB49-5058-132649A2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561CE-C6C9-C8CF-E333-D539FF4C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D14-8FCC-4C39-8EF5-9B431341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66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944E-E45D-8016-D89A-5F244864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0BAD5-7864-70DB-A026-AF2C2BA6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4A31F-7C2C-9A4E-6C64-7C284EA7A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B043F-ED80-77E7-FABA-FEF7C9C4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F0A52-1EC1-AB2F-F92B-973CAF50A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20A0D-0C17-61AD-241A-7D974A67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BA03-CFF1-4102-AC3C-26B9D43106E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A4B2E-21F3-C16E-5C7B-0A43A823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50712-EBD6-6EB5-542A-CE2BE938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D14-8FCC-4C39-8EF5-9B431341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31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0532-EBF6-B517-3C67-914BE919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DC22B-9B75-B031-FF1E-B6C11D7A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BA03-CFF1-4102-AC3C-26B9D43106E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150E7-158C-F509-6839-AC136DC5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3A205-2FD6-1410-232A-EB0FCE6B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D14-8FCC-4C39-8EF5-9B431341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75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3F68-4944-761D-6B65-443B74BE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BA03-CFF1-4102-AC3C-26B9D43106E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6DB87-814F-7F90-ECEE-462750FC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3582-8580-98EA-AF49-3CF5CF70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D14-8FCC-4C39-8EF5-9B431341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49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5322-24C2-0FF0-40F5-C2C32D96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3A396-1479-6191-7767-A89CCE7E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CD518-273F-FEF9-006B-07F3E3D88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7F1BB-D9E6-8036-193C-E7F9B4C6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BA03-CFF1-4102-AC3C-26B9D43106E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F9546-2E13-369F-9BFA-979F0C06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14CB5-3445-FFD1-24A6-5B17B0E6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D14-8FCC-4C39-8EF5-9B431341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4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0DB7-3BD0-106F-C142-528F1072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6D896-863D-0A0B-8604-080E5415C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2C844-C53A-24DB-1BAF-A90AD5D8B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27A3A-B166-13EB-67BD-BDED4F60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BA03-CFF1-4102-AC3C-26B9D43106E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FEF02-AE0C-7AEC-7E45-17F4B24D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E6DBC-014E-6BBC-EC53-C0B5370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D14-8FCC-4C39-8EF5-9B431341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856D1-A7E1-2689-E74F-0AA13413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2E50D-E3DD-5ACE-2262-60F279777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CE2A-622A-5CCD-2523-A47F72B97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BA03-CFF1-4102-AC3C-26B9D43106E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11A96-720F-D5B6-CD4E-0BAB38482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ABD56-27B5-904E-5E4F-EA01DAA5A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ED14-8FCC-4C39-8EF5-9B431341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59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and Round Single Corner Rectangle 3"/>
          <p:cNvSpPr/>
          <p:nvPr/>
        </p:nvSpPr>
        <p:spPr>
          <a:xfrm>
            <a:off x="120162" y="99970"/>
            <a:ext cx="11936719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1904" y="713197"/>
            <a:ext cx="11528161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cs typeface="Arial" pitchFamily="34" charset="0"/>
              </a:rPr>
              <a:t>Constexpr</a:t>
            </a:r>
            <a:r>
              <a:rPr lang="en-US" b="1" dirty="0">
                <a:cs typeface="Arial" pitchFamily="34" charset="0"/>
              </a:rPr>
              <a:t> (Const expressions)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1952" y="1353046"/>
            <a:ext cx="1152816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Constexpr</a:t>
            </a:r>
            <a:r>
              <a:rPr lang="en-US" sz="1600" dirty="0"/>
              <a:t>, which stands for constant expressions is a new keyword in C++11. It can applied to both variables as well as functions to tell the compiler that they may be evaluated at compile-time, which is …</a:t>
            </a:r>
          </a:p>
          <a:p>
            <a:pPr algn="just"/>
            <a:endParaRPr lang="en-US" sz="1600" dirty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/>
              <a:t>Good for performance as it ensures constant </a:t>
            </a:r>
            <a:r>
              <a:rPr lang="en-US" sz="1600" dirty="0" err="1"/>
              <a:t>intialization</a:t>
            </a:r>
            <a:r>
              <a:rPr lang="en-US" sz="1600" dirty="0"/>
              <a:t> at compile time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/>
              <a:t>Constant expressions can be used  in cases where constants are necessary for example, case labels, </a:t>
            </a:r>
            <a:r>
              <a:rPr lang="en-US" sz="1600" dirty="0" err="1"/>
              <a:t>enum’s</a:t>
            </a:r>
            <a:r>
              <a:rPr lang="en-US" sz="1600" dirty="0"/>
              <a:t>, template arguments etc..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/>
              <a:t>Guaranteed not to cause race condition.</a:t>
            </a:r>
          </a:p>
          <a:p>
            <a:pPr algn="just"/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8890" y="3465319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What is in a constant expression ?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526007" y="3803873"/>
            <a:ext cx="4740542" cy="1953298"/>
            <a:chOff x="1619672" y="2924944"/>
            <a:chExt cx="5904656" cy="2664296"/>
          </a:xfrm>
        </p:grpSpPr>
        <p:sp>
          <p:nvSpPr>
            <p:cNvPr id="10" name="Rounded Rectangle 9"/>
            <p:cNvSpPr/>
            <p:nvPr/>
          </p:nvSpPr>
          <p:spPr>
            <a:xfrm>
              <a:off x="1619672" y="2924944"/>
              <a:ext cx="1800200" cy="43204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Integer literal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635896" y="2924944"/>
              <a:ext cx="1800200" cy="43204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Floating pointer literal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724128" y="2924944"/>
              <a:ext cx="1800200" cy="43204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Enumerator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 rot="1794221">
              <a:off x="2755986" y="3818711"/>
              <a:ext cx="504056" cy="36004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Down Arrow 13"/>
            <p:cNvSpPr/>
            <p:nvPr/>
          </p:nvSpPr>
          <p:spPr>
            <a:xfrm rot="19483336">
              <a:off x="5781814" y="3757522"/>
              <a:ext cx="504056" cy="36004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907704" y="3573016"/>
              <a:ext cx="5328592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1691680" y="4221088"/>
              <a:ext cx="1728192" cy="72008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constexpr</a:t>
              </a:r>
              <a:r>
                <a:rPr lang="en-US" b="1" dirty="0">
                  <a:solidFill>
                    <a:schemeClr val="tx1"/>
                  </a:solidFill>
                </a:rPr>
                <a:t> classes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21774" y="4177170"/>
              <a:ext cx="1728192" cy="72008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constexpr</a:t>
              </a:r>
              <a:r>
                <a:rPr lang="en-US" b="1" dirty="0">
                  <a:solidFill>
                    <a:schemeClr val="tx1"/>
                  </a:solidFill>
                </a:rPr>
                <a:t> functions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139952" y="3789040"/>
              <a:ext cx="504056" cy="504056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79624" y="4869160"/>
              <a:ext cx="1728192" cy="72008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constexpr</a:t>
              </a:r>
              <a:r>
                <a:rPr lang="en-US" b="1" dirty="0">
                  <a:solidFill>
                    <a:schemeClr val="tx1"/>
                  </a:solidFill>
                </a:rPr>
                <a:t> variables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D3F9A-0A73-F822-4DFF-45827355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6A87E-DFAA-8FA6-36CB-8FECDFBE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DCB19D0-F1E6-EE32-E3F2-9D3BC3F5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99" y="620688"/>
            <a:ext cx="1127425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cs typeface="Arial" pitchFamily="34" charset="0"/>
              </a:rPr>
              <a:t>Replacing the pre-processor in modern 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450C5-2BDD-937C-04F3-147B40ED21FD}"/>
              </a:ext>
            </a:extLst>
          </p:cNvPr>
          <p:cNvSpPr txBox="1"/>
          <p:nvPr/>
        </p:nvSpPr>
        <p:spPr>
          <a:xfrm>
            <a:off x="391886" y="1004403"/>
            <a:ext cx="1096191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4. Prefer variadic templates over macro ellipsis</a:t>
            </a:r>
          </a:p>
          <a:p>
            <a:endParaRPr lang="en-IN" sz="1000" b="1" dirty="0"/>
          </a:p>
          <a:p>
            <a:r>
              <a:rPr lang="en-US" sz="1600" dirty="0"/>
              <a:t>It is possible to create generic types with named “parameter packs”, which expand at compile-time.</a:t>
            </a:r>
            <a:endParaRPr 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AAF69-ECEA-6FDE-0145-58CF5A408328}"/>
              </a:ext>
            </a:extLst>
          </p:cNvPr>
          <p:cNvSpPr txBox="1"/>
          <p:nvPr/>
        </p:nvSpPr>
        <p:spPr>
          <a:xfrm>
            <a:off x="1580548" y="1916833"/>
            <a:ext cx="863025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 #define 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printValues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(format, ...) 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(format, __VA_ARGS__)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&lt;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... 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printValues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&amp;&amp;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... 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    //pack unwinding with C++17 fold expression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   ((std::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), ...);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DE0C9-CE43-2BFD-6559-24FFAB7FBC01}"/>
              </a:ext>
            </a:extLst>
          </p:cNvPr>
          <p:cNvSpPr txBox="1"/>
          <p:nvPr/>
        </p:nvSpPr>
        <p:spPr>
          <a:xfrm>
            <a:off x="391885" y="4212814"/>
            <a:ext cx="112742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5. Use library source location facilities</a:t>
            </a:r>
          </a:p>
          <a:p>
            <a:endParaRPr lang="en-US" sz="1000" b="1" dirty="0"/>
          </a:p>
          <a:p>
            <a:r>
              <a:rPr lang="en-US" sz="1600" dirty="0"/>
              <a:t>The built-in macros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__FILE__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/>
              <a:t>and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__LINE__ </a:t>
            </a:r>
            <a:r>
              <a:rPr lang="en-US" sz="1600" dirty="0"/>
              <a:t> are useful for locating code using logging messages or similar, but there are better ways available these days. Simply instantiate a </a:t>
            </a:r>
            <a:r>
              <a:rPr lang="en-US" sz="1600" dirty="0">
                <a:solidFill>
                  <a:schemeClr val="accent1"/>
                </a:solidFill>
              </a:rPr>
              <a:t>std::</a:t>
            </a:r>
            <a:r>
              <a:rPr lang="en-US" sz="1600" dirty="0" err="1">
                <a:solidFill>
                  <a:schemeClr val="accent1"/>
                </a:solidFill>
              </a:rPr>
              <a:t>source_location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object at the call site and then your logging routine can provide as much detail as required from the available member functions.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accent1"/>
                </a:solidFill>
              </a:rPr>
              <a:t>#include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&lt;source_location&gt; </a:t>
            </a:r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//C++20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Snip and Round Single Corner Rectangle 3">
            <a:extLst>
              <a:ext uri="{FF2B5EF4-FFF2-40B4-BE49-F238E27FC236}">
                <a16:creationId xmlns:a16="http://schemas.microsoft.com/office/drawing/2014/main" id="{206D2852-12A0-8F07-C1C1-332365023C2E}"/>
              </a:ext>
            </a:extLst>
          </p:cNvPr>
          <p:cNvSpPr/>
          <p:nvPr/>
        </p:nvSpPr>
        <p:spPr>
          <a:xfrm>
            <a:off x="120162" y="99970"/>
            <a:ext cx="11936719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7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D3F9A-0A73-F822-4DFF-45827355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6A87E-DFAA-8FA6-36CB-8FECDFBE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DCB19D0-F1E6-EE32-E3F2-9D3BC3F5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15" y="620688"/>
            <a:ext cx="11254154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cs typeface="Arial" pitchFamily="34" charset="0"/>
              </a:rPr>
              <a:t>Replacing the pre-processor in modern 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450C5-2BDD-937C-04F3-147B40ED21FD}"/>
              </a:ext>
            </a:extLst>
          </p:cNvPr>
          <p:cNvSpPr txBox="1"/>
          <p:nvPr/>
        </p:nvSpPr>
        <p:spPr>
          <a:xfrm>
            <a:off x="301452" y="1004402"/>
            <a:ext cx="11475216" cy="1854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000" b="1" dirty="0"/>
              <a:t>6. Prefer static_assert() over #error</a:t>
            </a:r>
          </a:p>
          <a:p>
            <a:pPr>
              <a:lnSpc>
                <a:spcPct val="150000"/>
              </a:lnSpc>
            </a:pPr>
            <a:endParaRPr lang="en-IN" sz="1000" b="1" dirty="0"/>
          </a:p>
          <a:p>
            <a:pPr>
              <a:lnSpc>
                <a:spcPct val="150000"/>
              </a:lnSpc>
            </a:pPr>
            <a:r>
              <a:rPr lang="en-US" sz="1600" dirty="0"/>
              <a:t>It is possible to signal conditional compile-time errors with entities that can be checked in an </a:t>
            </a:r>
            <a:r>
              <a:rPr lang="en-US" sz="1600" dirty="0">
                <a:solidFill>
                  <a:schemeClr val="accent1"/>
                </a:solidFill>
              </a:rPr>
              <a:t>#if </a:t>
            </a:r>
            <a:r>
              <a:rPr lang="en-US" sz="1600" dirty="0"/>
              <a:t>directive, followed by an </a:t>
            </a:r>
            <a:r>
              <a:rPr lang="en-US" sz="1600" dirty="0">
                <a:solidFill>
                  <a:schemeClr val="accent1"/>
                </a:solidFill>
              </a:rPr>
              <a:t>#error </a:t>
            </a:r>
            <a:r>
              <a:rPr lang="en-US" sz="1600" dirty="0"/>
              <a:t>directive inside. The modern approach is to use the built-in </a:t>
            </a:r>
            <a:r>
              <a:rPr lang="en-US" sz="1600" dirty="0" err="1">
                <a:solidFill>
                  <a:schemeClr val="accent1"/>
                </a:solidFill>
              </a:rPr>
              <a:t>static_assert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en-US" sz="1600" dirty="0"/>
              <a:t>, which is another compile-time construct, taking a condition test and an optional error message to output as a compiler error.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B89A5-7F7D-A666-2E82-0C23A66A1455}"/>
              </a:ext>
            </a:extLst>
          </p:cNvPr>
          <p:cNvSpPr txBox="1"/>
          <p:nvPr/>
        </p:nvSpPr>
        <p:spPr>
          <a:xfrm>
            <a:off x="1703512" y="3449472"/>
            <a:ext cx="873935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==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"Needs 32-bit int"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Replaces: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SIZEOF_INT set by configure script or build system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#if SIZEOF_INT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 #error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Needs 32-bit int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#endif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nip and Round Single Corner Rectangle 3">
            <a:extLst>
              <a:ext uri="{FF2B5EF4-FFF2-40B4-BE49-F238E27FC236}">
                <a16:creationId xmlns:a16="http://schemas.microsoft.com/office/drawing/2014/main" id="{7DF968E6-2EB5-882F-44F2-33D490A55ECF}"/>
              </a:ext>
            </a:extLst>
          </p:cNvPr>
          <p:cNvSpPr/>
          <p:nvPr/>
        </p:nvSpPr>
        <p:spPr>
          <a:xfrm>
            <a:off x="120162" y="99970"/>
            <a:ext cx="11936719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71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D3F9A-0A73-F822-4DFF-45827355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6A87E-DFAA-8FA6-36CB-8FECDFBE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DCB19D0-F1E6-EE32-E3F2-9D3BC3F5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57" y="620688"/>
            <a:ext cx="10741688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cs typeface="Arial" pitchFamily="34" charset="0"/>
              </a:rPr>
              <a:t>Replacing the pre-processor in modern 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450C5-2BDD-937C-04F3-147B40ED21FD}"/>
              </a:ext>
            </a:extLst>
          </p:cNvPr>
          <p:cNvSpPr txBox="1"/>
          <p:nvPr/>
        </p:nvSpPr>
        <p:spPr>
          <a:xfrm>
            <a:off x="351692" y="1026209"/>
            <a:ext cx="1128429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7. Use exceptions instead of assert()</a:t>
            </a:r>
            <a:endParaRPr lang="en-IN" sz="1000" b="1" dirty="0"/>
          </a:p>
          <a:p>
            <a:r>
              <a:rPr lang="en-US" sz="1400" dirty="0"/>
              <a:t>While not specifically using the preprocessor (aside from the fact that </a:t>
            </a:r>
            <a:r>
              <a:rPr lang="en-US" sz="1400" dirty="0">
                <a:solidFill>
                  <a:schemeClr val="accent1"/>
                </a:solidFill>
              </a:rPr>
              <a:t>assert() </a:t>
            </a:r>
            <a:r>
              <a:rPr lang="en-US" sz="1400" dirty="0"/>
              <a:t>is often a macro), using </a:t>
            </a:r>
            <a:r>
              <a:rPr lang="en-US" sz="1400" dirty="0">
                <a:solidFill>
                  <a:schemeClr val="accent1"/>
                </a:solidFill>
              </a:rPr>
              <a:t>throw</a:t>
            </a:r>
            <a:r>
              <a:rPr lang="en-US" sz="1400" dirty="0"/>
              <a:t> and </a:t>
            </a:r>
            <a:r>
              <a:rPr lang="en-US" sz="1400" dirty="0">
                <a:solidFill>
                  <a:schemeClr val="accent1"/>
                </a:solidFill>
              </a:rPr>
              <a:t>catch</a:t>
            </a:r>
            <a:r>
              <a:rPr lang="en-US" sz="1400" dirty="0"/>
              <a:t> rather than unconditionally terminating the program, allows for </a:t>
            </a:r>
            <a:r>
              <a:rPr lang="en-US" sz="1400" dirty="0" err="1"/>
              <a:t>stacktraces</a:t>
            </a:r>
            <a:r>
              <a:rPr lang="en-US" sz="1400" dirty="0"/>
              <a:t> to be printed from within the running program</a:t>
            </a:r>
            <a:r>
              <a:rPr lang="en-US" sz="1600" dirty="0"/>
              <a:t>.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EAD42-A405-1B86-0955-E08CC7EDE5EB}"/>
              </a:ext>
            </a:extLst>
          </p:cNvPr>
          <p:cNvSpPr txBox="1"/>
          <p:nvPr/>
        </p:nvSpPr>
        <p:spPr>
          <a:xfrm>
            <a:off x="351692" y="1887983"/>
            <a:ext cx="11488615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TracedException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TracedException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(std::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string_view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msg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{},std::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stacktrace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trc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std::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stacktrace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::current()) 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msg.empty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 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std::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msg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'\n'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std::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trc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f() 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    // ...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TracedException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"Full 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stacktrace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nip and Round Single Corner Rectangle 3">
            <a:extLst>
              <a:ext uri="{FF2B5EF4-FFF2-40B4-BE49-F238E27FC236}">
                <a16:creationId xmlns:a16="http://schemas.microsoft.com/office/drawing/2014/main" id="{254750E2-3BD0-4214-C1F6-1E14BC711981}"/>
              </a:ext>
            </a:extLst>
          </p:cNvPr>
          <p:cNvSpPr/>
          <p:nvPr/>
        </p:nvSpPr>
        <p:spPr>
          <a:xfrm>
            <a:off x="120162" y="99970"/>
            <a:ext cx="11936719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C++ 23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1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3673" y="715723"/>
            <a:ext cx="11239893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cs typeface="Arial" pitchFamily="34" charset="0"/>
              </a:rPr>
              <a:t>Constexpr</a:t>
            </a:r>
            <a:r>
              <a:rPr lang="en-US" b="1" dirty="0">
                <a:cs typeface="Arial" pitchFamily="34" charset="0"/>
              </a:rPr>
              <a:t>  VARIABLES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963" y="1598005"/>
            <a:ext cx="107748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constexpr</a:t>
            </a:r>
            <a:r>
              <a:rPr lang="en-US" dirty="0"/>
              <a:t> variable must be initialized at the point of declaration itself.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They cannot be initialized with a literal or </a:t>
            </a:r>
            <a:r>
              <a:rPr lang="en-US" dirty="0" err="1"/>
              <a:t>constexpr</a:t>
            </a:r>
            <a:r>
              <a:rPr lang="en-US" dirty="0"/>
              <a:t> value or a return value of a </a:t>
            </a:r>
            <a:r>
              <a:rPr lang="en-US" dirty="0" err="1"/>
              <a:t>constexpr</a:t>
            </a:r>
            <a:r>
              <a:rPr lang="en-US" dirty="0"/>
              <a:t> function.</a:t>
            </a:r>
          </a:p>
          <a:p>
            <a:endParaRPr lang="en-US" dirty="0"/>
          </a:p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a =10;</a:t>
            </a:r>
          </a:p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auto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b=a;</a:t>
            </a:r>
          </a:p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constexpr auto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d=b;  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auto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c=10;</a:t>
            </a:r>
          </a:p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constexpr auto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e=c;  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//OK</a:t>
            </a:r>
          </a:p>
          <a:p>
            <a:endParaRPr lang="en-IN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8" name="Snip and Round Single Corner Rectangle 3">
            <a:extLst>
              <a:ext uri="{FF2B5EF4-FFF2-40B4-BE49-F238E27FC236}">
                <a16:creationId xmlns:a16="http://schemas.microsoft.com/office/drawing/2014/main" id="{BE6441D7-68D9-73BA-C039-64074FE848E0}"/>
              </a:ext>
            </a:extLst>
          </p:cNvPr>
          <p:cNvSpPr/>
          <p:nvPr/>
        </p:nvSpPr>
        <p:spPr>
          <a:xfrm>
            <a:off x="120162" y="99970"/>
            <a:ext cx="11936719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6243" y="620688"/>
            <a:ext cx="10897386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cs typeface="Arial" pitchFamily="34" charset="0"/>
              </a:rPr>
              <a:t>Constexpr</a:t>
            </a:r>
            <a:r>
              <a:rPr lang="en-US" b="1" dirty="0">
                <a:cs typeface="Arial" pitchFamily="34" charset="0"/>
              </a:rPr>
              <a:t>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371" y="1076161"/>
            <a:ext cx="10789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/>
              <a:t>If a function is qualified to be ‘</a:t>
            </a:r>
            <a:r>
              <a:rPr lang="en-US" sz="1600" dirty="0" err="1"/>
              <a:t>constexpr</a:t>
            </a:r>
            <a:r>
              <a:rPr lang="en-US" sz="1600" dirty="0"/>
              <a:t>’, it means it can be evaluated at compile-time as long as all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       its arguments are constant expressions. If not it will be evaluated at run-time.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/>
              <a:t>Also ensure such functions comprise of a single return-type only.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/>
              <a:t>Such functions qualified as ‘</a:t>
            </a:r>
            <a:r>
              <a:rPr lang="en-US" sz="1600" dirty="0" err="1"/>
              <a:t>constexpr</a:t>
            </a:r>
            <a:r>
              <a:rPr lang="en-US" sz="1600" dirty="0"/>
              <a:t>’ cannot be virtual.</a:t>
            </a:r>
            <a:endParaRPr lang="en-IN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692021" y="2636563"/>
            <a:ext cx="4291904" cy="1328911"/>
            <a:chOff x="612701" y="2996952"/>
            <a:chExt cx="6378996" cy="1976983"/>
          </a:xfrm>
        </p:grpSpPr>
        <p:sp>
          <p:nvSpPr>
            <p:cNvPr id="7" name="Diamond 6"/>
            <p:cNvSpPr/>
            <p:nvPr/>
          </p:nvSpPr>
          <p:spPr>
            <a:xfrm>
              <a:off x="2411760" y="2996952"/>
              <a:ext cx="2808312" cy="1224136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All </a:t>
              </a:r>
              <a:r>
                <a:rPr lang="en-US" sz="1200" b="1" dirty="0" err="1"/>
                <a:t>args</a:t>
              </a:r>
              <a:r>
                <a:rPr lang="en-US" sz="1200" b="1" dirty="0"/>
                <a:t> are </a:t>
              </a:r>
              <a:r>
                <a:rPr lang="en-US" sz="1200" b="1" dirty="0" err="1"/>
                <a:t>constexpr</a:t>
              </a:r>
              <a:r>
                <a:rPr lang="en-US" sz="1200" b="1" dirty="0"/>
                <a:t> ?</a:t>
              </a:r>
              <a:endParaRPr lang="en-IN" sz="1200" b="1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220072" y="3620641"/>
              <a:ext cx="1296144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15616" y="3616449"/>
              <a:ext cx="1296144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487641" y="3616449"/>
              <a:ext cx="8384" cy="66407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125141" y="3611116"/>
              <a:ext cx="8384" cy="66407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sp>
          <p:nvSpPr>
            <p:cNvPr id="24" name="Down Arrow 23"/>
            <p:cNvSpPr/>
            <p:nvPr/>
          </p:nvSpPr>
          <p:spPr>
            <a:xfrm>
              <a:off x="6410300" y="4221088"/>
              <a:ext cx="144016" cy="144016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1043608" y="4221088"/>
              <a:ext cx="144016" cy="144016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12701" y="4397871"/>
              <a:ext cx="1177269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Compile</a:t>
              </a:r>
              <a:r>
                <a:rPr lang="en-US" sz="1200" dirty="0"/>
                <a:t> time</a:t>
              </a:r>
              <a:endParaRPr lang="en-IN" sz="12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983585" y="4389487"/>
              <a:ext cx="1008112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Run time</a:t>
              </a:r>
              <a:endParaRPr lang="en-IN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82946" y="3211200"/>
              <a:ext cx="856196" cy="413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Yes</a:t>
              </a:r>
              <a:endParaRPr lang="en-IN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20071" y="3212975"/>
              <a:ext cx="636827" cy="41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</a:t>
              </a:r>
              <a:endParaRPr lang="en-IN" sz="12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2000" y="4115004"/>
            <a:ext cx="82809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n &lt; 1 ? -1: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(n == 1 || n ==2 ? 1:fibonacci(n-1) +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(n-2));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cs typeface="Courier New" pitchFamily="49" charset="0"/>
              </a:rPr>
              <a:t>The result of the above function can used in an </a:t>
            </a:r>
            <a:r>
              <a:rPr lang="en-US" sz="1600" dirty="0" err="1">
                <a:cs typeface="Courier New" pitchFamily="49" charset="0"/>
              </a:rPr>
              <a:t>enum</a:t>
            </a:r>
            <a:r>
              <a:rPr lang="en-US" sz="1600" dirty="0">
                <a:cs typeface="Courier New" pitchFamily="49" charset="0"/>
              </a:rPr>
              <a:t>, for </a:t>
            </a:r>
            <a:r>
              <a:rPr lang="en-US" sz="1600" dirty="0" err="1">
                <a:cs typeface="Courier New" pitchFamily="49" charset="0"/>
              </a:rPr>
              <a:t>eg</a:t>
            </a:r>
            <a:r>
              <a:rPr lang="en-US" sz="1600" dirty="0">
                <a:cs typeface="Courier New" pitchFamily="49" charset="0"/>
              </a:rPr>
              <a:t>: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Fibonacci {Ninth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(9),  Tenth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(10)};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8" name="Snip and Round Single Corner Rectangle 3">
            <a:extLst>
              <a:ext uri="{FF2B5EF4-FFF2-40B4-BE49-F238E27FC236}">
                <a16:creationId xmlns:a16="http://schemas.microsoft.com/office/drawing/2014/main" id="{2A8A9165-1492-5B88-FF85-402DECDA1B38}"/>
              </a:ext>
            </a:extLst>
          </p:cNvPr>
          <p:cNvSpPr/>
          <p:nvPr/>
        </p:nvSpPr>
        <p:spPr>
          <a:xfrm>
            <a:off x="120162" y="99970"/>
            <a:ext cx="11936719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7390" y="620689"/>
            <a:ext cx="1046061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cs typeface="Arial" pitchFamily="34" charset="0"/>
              </a:rPr>
              <a:t>Constexpr</a:t>
            </a:r>
            <a:r>
              <a:rPr lang="en-US" b="1" dirty="0">
                <a:cs typeface="Arial" pitchFamily="34" charset="0"/>
              </a:rPr>
              <a:t>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206" y="1066123"/>
            <a:ext cx="11283885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err="1"/>
              <a:t>constexpr</a:t>
            </a:r>
            <a:r>
              <a:rPr lang="en-US" sz="1600" dirty="0"/>
              <a:t> function in the previous slide can also be called at run-time</a:t>
            </a:r>
          </a:p>
          <a:p>
            <a:endParaRPr lang="en-US" sz="1100" dirty="0"/>
          </a:p>
          <a:p>
            <a:r>
              <a:rPr lang="it-IT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it-IT" sz="1600" dirty="0">
                <a:latin typeface="Courier New" pitchFamily="49" charset="0"/>
                <a:cs typeface="Courier New" pitchFamily="49" charset="0"/>
              </a:rPr>
              <a:t> a=4,b=6;</a:t>
            </a:r>
          </a:p>
          <a:p>
            <a:r>
              <a:rPr lang="it-IT" sz="1600" dirty="0">
                <a:latin typeface="Courier New" pitchFamily="49" charset="0"/>
                <a:cs typeface="Courier New" pitchFamily="49" charset="0"/>
              </a:rPr>
              <a:t>cout &lt;&lt; fibonacci(a+b) &lt;&lt; endl;</a:t>
            </a:r>
          </a:p>
          <a:p>
            <a:endParaRPr lang="it-IT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1600" dirty="0">
                <a:cs typeface="Courier New" pitchFamily="49" charset="0"/>
              </a:rPr>
              <a:t>The constexpr functions can be templated as well</a:t>
            </a:r>
          </a:p>
          <a:p>
            <a:endParaRPr lang="it-IT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T&gt; </a:t>
            </a:r>
            <a:r>
              <a:rPr lang="en-IN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square(</a:t>
            </a:r>
            <a:r>
              <a:rPr lang="en-I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T &amp;v) -&gt;</a:t>
            </a:r>
            <a:r>
              <a:rPr lang="en-IN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(v *v)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{    </a:t>
            </a:r>
            <a:r>
              <a:rPr lang="en-I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v*v; }</a:t>
            </a:r>
          </a:p>
          <a:p>
            <a:endParaRPr lang="en-IN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cs typeface="Courier New" pitchFamily="49" charset="0"/>
              </a:rPr>
              <a:t>The return types &amp; parameters must always qualify to be a literal</a:t>
            </a: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>
                <a:cs typeface="Courier New" pitchFamily="49" charset="0"/>
              </a:rPr>
              <a:t>LITERAL types</a:t>
            </a:r>
          </a:p>
          <a:p>
            <a:endParaRPr lang="en-IN" sz="1100" dirty="0"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>
                <a:cs typeface="Courier New" pitchFamily="49" charset="0"/>
              </a:rPr>
              <a:t>void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>
                <a:cs typeface="Courier New" pitchFamily="49" charset="0"/>
              </a:rPr>
              <a:t>scalar types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>
                <a:cs typeface="Courier New" pitchFamily="49" charset="0"/>
              </a:rPr>
              <a:t>Reference types referring to literal types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>
                <a:cs typeface="Courier New" pitchFamily="49" charset="0"/>
              </a:rPr>
              <a:t>Arrays of literal types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>
                <a:cs typeface="Courier New" pitchFamily="49" charset="0"/>
              </a:rPr>
              <a:t>Classes with the following requirements:-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>
                <a:cs typeface="Courier New" pitchFamily="49" charset="0"/>
              </a:rPr>
              <a:t>	Trivial destructor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>
                <a:cs typeface="Courier New" pitchFamily="49" charset="0"/>
              </a:rPr>
              <a:t>	All non-static data members and base classes are also literal types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>
                <a:cs typeface="Courier New" pitchFamily="49" charset="0"/>
              </a:rPr>
              <a:t>	It has </a:t>
            </a:r>
            <a:r>
              <a:rPr lang="en-IN" sz="1600" dirty="0" err="1">
                <a:cs typeface="Courier New" pitchFamily="49" charset="0"/>
              </a:rPr>
              <a:t>atleast</a:t>
            </a:r>
            <a:r>
              <a:rPr lang="en-IN" sz="1600" dirty="0">
                <a:cs typeface="Courier New" pitchFamily="49" charset="0"/>
              </a:rPr>
              <a:t> one </a:t>
            </a:r>
            <a:r>
              <a:rPr lang="en-IN" sz="1600" dirty="0" err="1">
                <a:cs typeface="Courier New" pitchFamily="49" charset="0"/>
              </a:rPr>
              <a:t>constexpr</a:t>
            </a:r>
            <a:r>
              <a:rPr lang="en-IN" sz="1600" dirty="0">
                <a:cs typeface="Courier New" pitchFamily="49" charset="0"/>
              </a:rPr>
              <a:t> constructor which isn't a copy or move constructor.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8" name="Snip and Round Single Corner Rectangle 3">
            <a:extLst>
              <a:ext uri="{FF2B5EF4-FFF2-40B4-BE49-F238E27FC236}">
                <a16:creationId xmlns:a16="http://schemas.microsoft.com/office/drawing/2014/main" id="{E8E48AA1-75B3-D635-3A14-5188CBA019C1}"/>
              </a:ext>
            </a:extLst>
          </p:cNvPr>
          <p:cNvSpPr/>
          <p:nvPr/>
        </p:nvSpPr>
        <p:spPr>
          <a:xfrm>
            <a:off x="120162" y="99970"/>
            <a:ext cx="11936719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444" y="1527426"/>
            <a:ext cx="10378355" cy="41088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In C++11, `</a:t>
            </a:r>
            <a:r>
              <a:rPr lang="en-IN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IN" dirty="0">
                <a:solidFill>
                  <a:schemeClr val="tx1"/>
                </a:solidFill>
              </a:rPr>
              <a:t>` function bodies could only contain a very limited set of syntaxes, including (but not limited to): `</a:t>
            </a:r>
            <a:r>
              <a:rPr lang="en-IN" dirty="0" err="1">
                <a:solidFill>
                  <a:schemeClr val="tx1"/>
                </a:solidFill>
              </a:rPr>
              <a:t>typedef`s</a:t>
            </a:r>
            <a:r>
              <a:rPr lang="en-IN" dirty="0">
                <a:solidFill>
                  <a:schemeClr val="tx1"/>
                </a:solidFill>
              </a:rPr>
              <a:t>, `</a:t>
            </a:r>
            <a:r>
              <a:rPr lang="en-IN" dirty="0" err="1">
                <a:solidFill>
                  <a:schemeClr val="tx1"/>
                </a:solidFill>
              </a:rPr>
              <a:t>using`s</a:t>
            </a:r>
            <a:r>
              <a:rPr lang="en-IN" dirty="0">
                <a:solidFill>
                  <a:schemeClr val="tx1"/>
                </a:solidFill>
              </a:rPr>
              <a:t>, and a single `return` statement. In C++14, the set of allowable syntaxes expands greatly to include the most common syntax such as `if` statements, multiple `return`s, loops, etc.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IN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 </a:t>
            </a:r>
          </a:p>
          <a:p>
            <a:pPr algn="just"/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 algn="just"/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if (n &lt;= 1)</a:t>
            </a:r>
          </a:p>
          <a:p>
            <a:pPr lvl="1" algn="just"/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{    return 1;  } </a:t>
            </a:r>
          </a:p>
          <a:p>
            <a:pPr lvl="1" algn="just"/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 algn="just"/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   return n * factorial(n - 1);  }</a:t>
            </a:r>
          </a:p>
          <a:p>
            <a:pPr algn="just"/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endParaRPr lang="en-IN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factorial(5);    </a:t>
            </a:r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== 120</a:t>
            </a:r>
          </a:p>
          <a:p>
            <a:pPr algn="just"/>
            <a:endParaRPr lang="en-US" dirty="0">
              <a:solidFill>
                <a:srgbClr val="00B050"/>
              </a:solidFill>
            </a:endParaRPr>
          </a:p>
          <a:p>
            <a:pPr algn="just"/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682" y="733025"/>
            <a:ext cx="10530995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IN" sz="2400" dirty="0"/>
              <a:t>Relaxing constraints on </a:t>
            </a:r>
            <a:r>
              <a:rPr lang="en-IN" sz="2400" dirty="0" err="1"/>
              <a:t>constexpr</a:t>
            </a:r>
            <a:r>
              <a:rPr lang="en-IN" sz="2400" dirty="0"/>
              <a:t> functions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11" name="Snip and Round Single Corner Rectangle 3">
            <a:extLst>
              <a:ext uri="{FF2B5EF4-FFF2-40B4-BE49-F238E27FC236}">
                <a16:creationId xmlns:a16="http://schemas.microsoft.com/office/drawing/2014/main" id="{65EAC950-BB90-43A8-631C-5229E1D88D8C}"/>
              </a:ext>
            </a:extLst>
          </p:cNvPr>
          <p:cNvSpPr/>
          <p:nvPr/>
        </p:nvSpPr>
        <p:spPr>
          <a:xfrm>
            <a:off x="120162" y="99970"/>
            <a:ext cx="11936719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C++ 14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9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EDE8A-0632-926C-D777-7282D42C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9C7A-E36C-C07E-5239-921CE543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6" name="Snip and Round Single Corner Rectangle 3">
            <a:extLst>
              <a:ext uri="{FF2B5EF4-FFF2-40B4-BE49-F238E27FC236}">
                <a16:creationId xmlns:a16="http://schemas.microsoft.com/office/drawing/2014/main" id="{187BF061-FA41-1E30-2D47-19D79163E903}"/>
              </a:ext>
            </a:extLst>
          </p:cNvPr>
          <p:cNvSpPr/>
          <p:nvPr/>
        </p:nvSpPr>
        <p:spPr>
          <a:xfrm>
            <a:off x="75414" y="34725"/>
            <a:ext cx="12047456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C++ 20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8B1DF63-546F-938F-D82C-EC2713799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92" y="620688"/>
            <a:ext cx="11005008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cs typeface="Arial" pitchFamily="34" charset="0"/>
              </a:rPr>
              <a:t>Consteval</a:t>
            </a:r>
            <a:r>
              <a:rPr lang="en-US" b="1" dirty="0">
                <a:cs typeface="Arial" pitchFamily="34" charset="0"/>
              </a:rPr>
              <a:t>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BC545-982D-C498-F2AB-7FCBB446D926}"/>
              </a:ext>
            </a:extLst>
          </p:cNvPr>
          <p:cNvSpPr txBox="1"/>
          <p:nvPr/>
        </p:nvSpPr>
        <p:spPr>
          <a:xfrm>
            <a:off x="348792" y="1012687"/>
            <a:ext cx="11161336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Now in C++20, we have another keyword: </a:t>
            </a:r>
            <a:r>
              <a:rPr lang="en-US" sz="1600" dirty="0" err="1">
                <a:solidFill>
                  <a:schemeClr val="accent1"/>
                </a:solidFill>
              </a:rPr>
              <a:t>consteval</a:t>
            </a:r>
            <a:r>
              <a:rPr lang="en-US" sz="1600" dirty="0"/>
              <a:t>. This can only be applied to functions forcing all calls to happen at compile time. Unlike a </a:t>
            </a:r>
            <a:r>
              <a:rPr lang="en-US" sz="1600" dirty="0" err="1">
                <a:solidFill>
                  <a:schemeClr val="accent1"/>
                </a:solidFill>
              </a:rPr>
              <a:t>constexpr</a:t>
            </a:r>
            <a:r>
              <a:rPr lang="en-US" sz="1600" dirty="0"/>
              <a:t> function whose evaluation may happen either during compile-time or run-time depending upon the circumstance i.e. the input parameters are known during compile, it would evaluate during compile-time, if not evaluation happens during run-time.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EA156-BF76-9E6B-498E-378C988971A8}"/>
              </a:ext>
            </a:extLst>
          </p:cNvPr>
          <p:cNvSpPr txBox="1"/>
          <p:nvPr/>
        </p:nvSpPr>
        <p:spPr>
          <a:xfrm>
            <a:off x="1836442" y="2324477"/>
            <a:ext cx="8824261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sum(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a,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b) </a:t>
            </a:r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//Evaluation either compile-time or run-time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consteval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Diff(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a,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b) </a:t>
            </a:r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//Evaluates strictly during compile-time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a - b;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Sum(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//compile-time evaluation - ok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Sum(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a,b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//run-time evaluation - ok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Diff(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//compile-time evaluation - ok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Diff(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a,b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 //Error, not allowed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5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D3F9A-0A73-F822-4DFF-45827355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6A87E-DFAA-8FA6-36CB-8FECDFBE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DCB19D0-F1E6-EE32-E3F2-9D3BC3F5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7" y="662193"/>
            <a:ext cx="10919381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cs typeface="Arial" pitchFamily="34" charset="0"/>
              </a:rPr>
              <a:t>Replacing the pre-processor in modern 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450C5-2BDD-937C-04F3-147B40ED21FD}"/>
              </a:ext>
            </a:extLst>
          </p:cNvPr>
          <p:cNvSpPr txBox="1"/>
          <p:nvPr/>
        </p:nvSpPr>
        <p:spPr>
          <a:xfrm>
            <a:off x="471341" y="1161701"/>
            <a:ext cx="11010506" cy="1819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1. Don’t use #define</a:t>
            </a:r>
          </a:p>
          <a:p>
            <a:endParaRPr lang="en-US" sz="1400" dirty="0"/>
          </a:p>
          <a:p>
            <a:pPr>
              <a:lnSpc>
                <a:spcPct val="150000"/>
              </a:lnSpc>
            </a:pPr>
            <a:r>
              <a:rPr lang="en-US" dirty="0"/>
              <a:t>All of the former uses of #define can be achieved with more modern syntax. Use </a:t>
            </a:r>
            <a:r>
              <a:rPr lang="en-US" dirty="0" err="1"/>
              <a:t>constexpr</a:t>
            </a:r>
            <a:r>
              <a:rPr lang="en-US" dirty="0"/>
              <a:t> (or const) to create named, compile-time constant values, inline functions to replace utility macros and lambdas (possibly generic) to replace code-generating macros.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037BEC-6F64-EFEA-39B2-A6F2EA850A98}"/>
              </a:ext>
            </a:extLst>
          </p:cNvPr>
          <p:cNvSpPr txBox="1"/>
          <p:nvPr/>
        </p:nvSpPr>
        <p:spPr>
          <a:xfrm>
            <a:off x="1570048" y="2980789"/>
            <a:ext cx="903694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 #define e 2.718281828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e = std::exp(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</a:p>
          <a:p>
            <a:pPr>
              <a:defRPr/>
            </a:pP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 #define 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times_two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(n) (2 * (n))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inline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times_two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n) {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* n; }  </a:t>
            </a:r>
          </a:p>
          <a:p>
            <a:pPr>
              <a:defRPr/>
            </a:pP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 #define 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print_out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(item) { std::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&lt;&lt; "Item: " &lt;&lt; item &lt;&lt; '\n'; } 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print_out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[](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item)             </a:t>
            </a:r>
          </a:p>
          <a:p>
            <a:pPr>
              <a:defRPr/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defRPr/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   std::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"Item: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&lt;&lt; item &lt;&lt;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'\n’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defRPr/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Snip and Round Single Corner Rectangle 3">
            <a:extLst>
              <a:ext uri="{FF2B5EF4-FFF2-40B4-BE49-F238E27FC236}">
                <a16:creationId xmlns:a16="http://schemas.microsoft.com/office/drawing/2014/main" id="{E0C59446-FFA1-7050-7C94-228CCFC2F627}"/>
              </a:ext>
            </a:extLst>
          </p:cNvPr>
          <p:cNvSpPr/>
          <p:nvPr/>
        </p:nvSpPr>
        <p:spPr>
          <a:xfrm>
            <a:off x="120162" y="99970"/>
            <a:ext cx="11936719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8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D3F9A-0A73-F822-4DFF-45827355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6A87E-DFAA-8FA6-36CB-8FECDFBE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DCB19D0-F1E6-EE32-E3F2-9D3BC3F5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4" y="728497"/>
            <a:ext cx="11484989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cs typeface="Arial" pitchFamily="34" charset="0"/>
              </a:rPr>
              <a:t>Replacing the pre-processor in modern 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450C5-2BDD-937C-04F3-147B40ED21FD}"/>
              </a:ext>
            </a:extLst>
          </p:cNvPr>
          <p:cNvSpPr txBox="1"/>
          <p:nvPr/>
        </p:nvSpPr>
        <p:spPr>
          <a:xfrm>
            <a:off x="213675" y="1161701"/>
            <a:ext cx="11400148" cy="175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2. Use templates instead of type parameters</a:t>
            </a:r>
          </a:p>
          <a:p>
            <a:endParaRPr lang="en-US" sz="1000" b="1" dirty="0"/>
          </a:p>
          <a:p>
            <a:pPr>
              <a:lnSpc>
                <a:spcPct val="150000"/>
              </a:lnSpc>
            </a:pPr>
            <a:r>
              <a:rPr lang="en-US" dirty="0"/>
              <a:t>It is possible to pass types as parameters to #define but almost all uses have been replaced by use of C++ generics. Simple cases (say two or three different types) can be handled by function overloading, if full control over usage is desired.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13CFA-3CCE-0B30-3EA9-F508277A9D72}"/>
              </a:ext>
            </a:extLst>
          </p:cNvPr>
          <p:cNvSpPr txBox="1"/>
          <p:nvPr/>
        </p:nvSpPr>
        <p:spPr>
          <a:xfrm>
            <a:off x="1847528" y="2996952"/>
            <a:ext cx="828092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 #define square(t, n) t square(t n) { return n * n; }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template &lt;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T&gt; T square(T n) {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n * n; }  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  Alternatively only allow double, long 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long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and int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  (and types which implicitly convert to these):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square(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n) {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n * n; }</a:t>
            </a: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square(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n) {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n * n; }</a:t>
            </a: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square(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n) {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n * n; }</a:t>
            </a:r>
          </a:p>
        </p:txBody>
      </p:sp>
      <p:sp>
        <p:nvSpPr>
          <p:cNvPr id="2" name="Snip and Round Single Corner Rectangle 3">
            <a:extLst>
              <a:ext uri="{FF2B5EF4-FFF2-40B4-BE49-F238E27FC236}">
                <a16:creationId xmlns:a16="http://schemas.microsoft.com/office/drawing/2014/main" id="{5E605E6B-FFA5-9A79-B1FF-06239E3D991E}"/>
              </a:ext>
            </a:extLst>
          </p:cNvPr>
          <p:cNvSpPr/>
          <p:nvPr/>
        </p:nvSpPr>
        <p:spPr>
          <a:xfrm>
            <a:off x="120162" y="99970"/>
            <a:ext cx="11936719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4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D3F9A-0A73-F822-4DFF-45827355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6A87E-DFAA-8FA6-36CB-8FECDFBE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DCB19D0-F1E6-EE32-E3F2-9D3BC3F5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64" y="620688"/>
            <a:ext cx="10982848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cs typeface="Arial" pitchFamily="34" charset="0"/>
              </a:rPr>
              <a:t>Replacing the pre-processor in modern 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450C5-2BDD-937C-04F3-147B40ED21FD}"/>
              </a:ext>
            </a:extLst>
          </p:cNvPr>
          <p:cNvSpPr txBox="1"/>
          <p:nvPr/>
        </p:nvSpPr>
        <p:spPr>
          <a:xfrm>
            <a:off x="371790" y="1004402"/>
            <a:ext cx="1141492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3. Utilize </a:t>
            </a:r>
            <a:r>
              <a:rPr lang="en-US" sz="2000" b="1" dirty="0" err="1"/>
              <a:t>constexpr</a:t>
            </a:r>
            <a:r>
              <a:rPr lang="en-US" sz="2000" b="1" dirty="0"/>
              <a:t> if and SFINAE instead of #if</a:t>
            </a:r>
          </a:p>
          <a:p>
            <a:endParaRPr lang="en-US" sz="1000" b="1" dirty="0"/>
          </a:p>
          <a:p>
            <a:r>
              <a:rPr lang="en-US" sz="1600" dirty="0"/>
              <a:t>It is possible to conditionally compile code using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US" sz="1600" dirty="0"/>
              <a:t> within functions and </a:t>
            </a:r>
            <a:r>
              <a:rPr lang="en-IN" sz="1600" dirty="0">
                <a:solidFill>
                  <a:schemeClr val="accent1"/>
                </a:solidFill>
                <a:latin typeface="Consolas" panose="020B0609020204030204" pitchFamily="49" charset="0"/>
              </a:rPr>
              <a:t>std::</a:t>
            </a:r>
            <a:r>
              <a:rPr lang="en-IN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enable_if</a:t>
            </a:r>
            <a:r>
              <a:rPr lang="en-IN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/>
              <a:t>to control instantiation of template functions. These powerful constructs are radicalizing the way C++ is written by many programmers.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76410-4CA6-F768-F405-E78F7D56FFD0}"/>
              </a:ext>
            </a:extLst>
          </p:cNvPr>
          <p:cNvSpPr txBox="1"/>
          <p:nvPr/>
        </p:nvSpPr>
        <p:spPr>
          <a:xfrm>
            <a:off x="1574705" y="2354246"/>
            <a:ext cx="9064258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T&gt;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processValue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(T value) 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(std::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is_integral_v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&lt;T&gt;)  {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std::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"Integral value: "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&lt;&lt; value &lt;&lt; std::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 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(std::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is_floating_point_v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&lt;T&gt;) {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std::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"Floating-point value: "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&lt;&lt; value &lt;&lt; std::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 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static_assert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(std::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is_same_v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&lt;T, std::string&gt;,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"Unsupported type"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std::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"String value: "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&lt;&lt; value &lt;&lt; std::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  // Only one branch appears in the compiled code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T&gt; std::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enable_if_t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&lt;std::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is_integral_v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&lt;T&gt;, T&gt;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processIntegral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(T value) 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// Code specific to integral types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  // Function </a:t>
            </a:r>
            <a:r>
              <a:rPr lang="en-I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processIntegral</a:t>
            </a: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() is "switched" on or off 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nip and Round Single Corner Rectangle 3">
            <a:extLst>
              <a:ext uri="{FF2B5EF4-FFF2-40B4-BE49-F238E27FC236}">
                <a16:creationId xmlns:a16="http://schemas.microsoft.com/office/drawing/2014/main" id="{6979AB06-CFDD-0878-DEEE-0AA5AED234A0}"/>
              </a:ext>
            </a:extLst>
          </p:cNvPr>
          <p:cNvSpPr/>
          <p:nvPr/>
        </p:nvSpPr>
        <p:spPr>
          <a:xfrm>
            <a:off x="120162" y="99970"/>
            <a:ext cx="11936719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8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1990</Words>
  <Application>Microsoft Office PowerPoint</Application>
  <PresentationFormat>Widescreen</PresentationFormat>
  <Paragraphs>225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Prabhu</dc:creator>
  <cp:lastModifiedBy>Ganesh Prabhu</cp:lastModifiedBy>
  <cp:revision>1</cp:revision>
  <dcterms:created xsi:type="dcterms:W3CDTF">2024-06-22T10:17:28Z</dcterms:created>
  <dcterms:modified xsi:type="dcterms:W3CDTF">2024-06-22T10:18:01Z</dcterms:modified>
</cp:coreProperties>
</file>