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75" r:id="rId4"/>
    <p:sldId id="277" r:id="rId5"/>
    <p:sldId id="273" r:id="rId6"/>
    <p:sldId id="278" r:id="rId7"/>
    <p:sldId id="274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95A3-AF38-7846-DE4F-CAD8F2C87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D0073-0FAA-858F-3787-B326C01EF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AF4CB-75E6-A7A9-1336-65B1696F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2992-2BBF-46A1-B688-DA132228D9AD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646A5-924D-9D0F-D8E8-A3B0F3E6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568F6-0071-7259-0D24-4E65641F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8CBA-1937-4B77-8C47-1FCC09336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24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534D-F762-936A-7493-EAC65723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933B3-D2A6-859F-E314-2AF1DB537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37F9E-3F80-1DDB-A52A-1D119D82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2992-2BBF-46A1-B688-DA132228D9AD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294E7-7D43-2822-D3F7-88A7A49D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385B7-C039-B72F-196D-4617B38C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8CBA-1937-4B77-8C47-1FCC09336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81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E4DCD-17D1-ED59-607F-5A752E5B2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475A6-7FCE-C467-1DF0-438FD9221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C563B-EC23-1E53-8235-A85500F6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2992-2BBF-46A1-B688-DA132228D9AD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B1E55-4B6B-B9BE-C665-57BAD8DF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21EF3-C640-86D2-1986-F021B9E9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8CBA-1937-4B77-8C47-1FCC09336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15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5EB0-09B6-8DB0-0FC5-D5F8B86C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0F533-80A1-EB82-CC95-6B99851FC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50855-1E43-0620-CB8F-5D2BC791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2992-2BBF-46A1-B688-DA132228D9AD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0F78A-D0CB-A84A-2F32-A349521B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62508-841F-4AE1-1094-2C4BDC8B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8CBA-1937-4B77-8C47-1FCC09336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76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CDF1-8E46-F641-ACAD-222293CEB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E505B-0B63-6B8B-168E-0EE6C34E9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95334-3358-0054-5994-23D39A70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2992-2BBF-46A1-B688-DA132228D9AD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F209C-22A1-495B-8249-4D33152B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88E4C-FCF8-D9D9-A9E3-9112B56F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8CBA-1937-4B77-8C47-1FCC09336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59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00ED-4382-1D9E-31B4-E9157086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8479-83EC-F0DB-690C-0B7FCAEB8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057F6-5D90-EC06-077D-697B384C9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CF102-8703-BABE-D853-A4C7E49E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2992-2BBF-46A1-B688-DA132228D9AD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D049B-C108-B14B-620D-904015AB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72C1F-1045-5A74-DC1F-0CAD2BB9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8CBA-1937-4B77-8C47-1FCC09336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12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3E87-53C5-DF3E-69E3-0C82976FB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1FF17-5675-656F-3F25-E95109623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EA784-739F-2FBF-14C8-9D7C4D68B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642D8-370F-739C-DC93-F1A7D28B3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0D216-D74E-91BE-A21F-F3DB69FC5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3C3B12-B607-FB61-AECD-D29FE633E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2992-2BBF-46A1-B688-DA132228D9AD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ED3763-AA0C-0B64-804E-D16EA19F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02ECDB-1E1E-0320-431A-BB69843D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8CBA-1937-4B77-8C47-1FCC09336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86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5163-F7AA-1C20-D73D-1634ACB9C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B02B9-025F-081F-000B-5E335C43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2992-2BBF-46A1-B688-DA132228D9AD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EB497-1B9D-80FC-A5D9-F51EF7EA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E3332-6DA9-3C77-424D-F8D95A61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8CBA-1937-4B77-8C47-1FCC09336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44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41125-A434-D846-7CF0-3F582DB7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2992-2BBF-46A1-B688-DA132228D9AD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B9069-25EA-EEB4-9A71-F035F90E5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7A80A-2892-27D7-F807-89CFBAB4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8CBA-1937-4B77-8C47-1FCC09336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2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977B-B06B-1971-BCBB-487F5942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18CA5-19FB-66ED-BCC9-E779C2E4B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350DD-574B-4E19-5547-4036083CC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EB5DC-ECF2-5C70-2992-077291C5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2992-2BBF-46A1-B688-DA132228D9AD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7EDDF-1FC0-B4F2-B8BA-E8E3B7C2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9B2F3-28C1-C1DF-8C90-4E2000F5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8CBA-1937-4B77-8C47-1FCC09336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77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A1320-43F2-9C7E-0653-D4ADD509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FA6A9-0CA1-8C53-83A5-621DFB5EC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06894-FF08-9319-3AAB-5894F90F2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CAE12-5C8A-5C14-B740-78B69DD49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2992-2BBF-46A1-B688-DA132228D9AD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BEB56-F6A6-A037-7236-5C6F7F68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ED5F2-B6A3-CFC1-59EA-C785ADBC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8CBA-1937-4B77-8C47-1FCC09336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2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197AE-D83C-4184-58D0-24B9A5D6B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C7701-DA16-B421-E4EB-EA598C31A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5AA6E-DEEE-4C3C-153C-569ADCF9E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B2992-2BBF-46A1-B688-DA132228D9AD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3B248-AB9C-9FD3-A848-E6F974A19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226E2-CDF6-5281-58F0-5D06A6991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28CBA-1937-4B77-8C47-1FCC09336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07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245097" y="620688"/>
            <a:ext cx="10422903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cs typeface="Arial" pitchFamily="34" charset="0"/>
              </a:rPr>
              <a:t>Initializer</a:t>
            </a:r>
            <a:r>
              <a:rPr lang="en-US" b="1" dirty="0">
                <a:cs typeface="Arial" pitchFamily="34" charset="0"/>
              </a:rPr>
              <a:t> lists and uniform initialization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847528" y="1990410"/>
            <a:ext cx="712879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 { vector&lt;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vecint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{ 3, 5, 19, 2 };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map&lt;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mapintdoub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{ { 4, 2.3}, { 12, 4.1 }, { 6, 0.7 } }; } </a:t>
            </a:r>
          </a:p>
        </p:txBody>
      </p:sp>
      <p:sp>
        <p:nvSpPr>
          <p:cNvPr id="7" name="Rectangle 6"/>
          <p:cNvSpPr/>
          <p:nvPr/>
        </p:nvSpPr>
        <p:spPr>
          <a:xfrm>
            <a:off x="474621" y="2418510"/>
            <a:ext cx="6408712" cy="30777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wrap="square">
            <a:spAutoFit/>
          </a:bodyPr>
          <a:lstStyle/>
          <a:p>
            <a:r>
              <a:rPr lang="en-IN" sz="1400" dirty="0"/>
              <a:t>And it's trivial to do this with our own functions. 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678604" y="2785243"/>
            <a:ext cx="7056784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bar1(</a:t>
            </a:r>
            <a:r>
              <a: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initializer_list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&gt; &amp;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// use 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}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bar1({ 1, 4, 6 }); 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713732" y="4674761"/>
            <a:ext cx="3493264" cy="2046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bar2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bar2(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initializer_list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 { }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};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bar3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bar3(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initializer_list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&lt;bar2&gt; items) { }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};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bar2 b2 = { 3, 7, 88 };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bar3 b3 = { {1, 2}, { 14 }, { 11, 8 } };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4621" y="4245160"/>
            <a:ext cx="6192688" cy="30777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wrap="square">
            <a:spAutoFit/>
          </a:bodyPr>
          <a:lstStyle/>
          <a:p>
            <a:r>
              <a:rPr lang="en-IN" sz="1400" dirty="0"/>
              <a:t>We can also do it for our user defined types.</a:t>
            </a:r>
          </a:p>
        </p:txBody>
      </p:sp>
      <p:sp>
        <p:nvSpPr>
          <p:cNvPr id="11" name="Snip and Round Single Corner Rectangle 10"/>
          <p:cNvSpPr/>
          <p:nvPr/>
        </p:nvSpPr>
        <p:spPr>
          <a:xfrm>
            <a:off x="103694" y="34725"/>
            <a:ext cx="11953187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C++ 11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5353" y="1124744"/>
            <a:ext cx="11133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>
                <a:cs typeface="Arial" pitchFamily="34" charset="0"/>
              </a:rPr>
              <a:t>We've always been able to use </a:t>
            </a:r>
            <a:r>
              <a:rPr lang="en-US" sz="1600" dirty="0" err="1">
                <a:cs typeface="Arial" pitchFamily="34" charset="0"/>
              </a:rPr>
              <a:t>initializer</a:t>
            </a:r>
            <a:r>
              <a:rPr lang="en-US" sz="1600" dirty="0">
                <a:cs typeface="Arial" pitchFamily="34" charset="0"/>
              </a:rPr>
              <a:t> lists with arrays, now you can do it with any type that has a method that takes an argument of type std::</a:t>
            </a:r>
            <a:r>
              <a:rPr lang="en-US" sz="1600" dirty="0" err="1">
                <a:cs typeface="Arial" pitchFamily="34" charset="0"/>
              </a:rPr>
              <a:t>initializer_list</a:t>
            </a:r>
            <a:r>
              <a:rPr lang="en-US" sz="1600" dirty="0">
                <a:cs typeface="Arial" pitchFamily="34" charset="0"/>
              </a:rPr>
              <a:t>&lt;T&gt; (including constructors). The standard library collections have all been updated to support </a:t>
            </a:r>
            <a:r>
              <a:rPr lang="en-US" sz="1600" dirty="0" err="1">
                <a:cs typeface="Arial" pitchFamily="34" charset="0"/>
              </a:rPr>
              <a:t>initializer</a:t>
            </a:r>
            <a:r>
              <a:rPr lang="en-US" sz="1600" dirty="0">
                <a:cs typeface="Arial" pitchFamily="34" charset="0"/>
              </a:rPr>
              <a:t> lists. </a:t>
            </a:r>
            <a:endParaRPr lang="en-IN" sz="1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and Round Single Corner Rectangle 3"/>
          <p:cNvSpPr/>
          <p:nvPr/>
        </p:nvSpPr>
        <p:spPr>
          <a:xfrm>
            <a:off x="113122" y="34726"/>
            <a:ext cx="11962614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C++ 11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3101" y="636391"/>
            <a:ext cx="11202186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cs typeface="Arial" pitchFamily="34" charset="0"/>
              </a:rPr>
              <a:t>Initializer</a:t>
            </a:r>
            <a:r>
              <a:rPr lang="en-US" b="1" dirty="0">
                <a:cs typeface="Arial" pitchFamily="34" charset="0"/>
              </a:rPr>
              <a:t> lists and uniform initialization (contd..)</a:t>
            </a:r>
          </a:p>
        </p:txBody>
      </p:sp>
      <p:sp>
        <p:nvSpPr>
          <p:cNvPr id="6" name="Rectangle 5"/>
          <p:cNvSpPr/>
          <p:nvPr/>
        </p:nvSpPr>
        <p:spPr>
          <a:xfrm>
            <a:off x="677530" y="1784734"/>
            <a:ext cx="4026445" cy="73866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wrap="square">
            <a:spAutoFit/>
          </a:bodyPr>
          <a:lstStyle/>
          <a:p>
            <a:r>
              <a:rPr lang="en-IN" sz="1400" dirty="0"/>
              <a:t>Uniform initialization is a related feature that's been added to C++ 11. It automatically uses the matching constructor. </a:t>
            </a: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223101" y="2741629"/>
            <a:ext cx="5122307" cy="373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bar4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x;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y; string z;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bar4(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{ }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bar5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public: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bar5(</a:t>
            </a:r>
            <a:r>
              <a:rPr 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bar4) {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bar4 b4 { 12, 14.3, "apples" };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bar5 b5 { 10, { 1, 2.1, "bananas" } }; 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5338" y="2096310"/>
            <a:ext cx="6136455" cy="52322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wrap="square">
            <a:spAutoFit/>
          </a:bodyPr>
          <a:lstStyle/>
          <a:p>
            <a:r>
              <a:rPr lang="en-IN" sz="1400" dirty="0"/>
              <a:t>If there's an </a:t>
            </a:r>
            <a:r>
              <a:rPr lang="en-IN" sz="1400" dirty="0" err="1"/>
              <a:t>initializer</a:t>
            </a:r>
            <a:r>
              <a:rPr lang="en-IN" sz="1400" dirty="0"/>
              <a:t>-list constructor, it takes precedence over another matching constructor. 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5995447" y="2871301"/>
            <a:ext cx="5608947" cy="349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bar6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bar6(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(1)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...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bar6(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initializer_list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&gt;)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(2)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...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};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bar6 b6 { 10, 10 };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--&gt; calls (2) above 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5345408" y="2619530"/>
            <a:ext cx="0" cy="3618583"/>
          </a:xfrm>
          <a:prstGeom prst="line">
            <a:avLst/>
          </a:prstGeom>
          <a:ln w="38100">
            <a:solidFill>
              <a:schemeClr val="accent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3100" y="1107508"/>
            <a:ext cx="11664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>
                <a:cs typeface="Arial" pitchFamily="34" charset="0"/>
              </a:rPr>
              <a:t>We've always been able to use </a:t>
            </a:r>
            <a:r>
              <a:rPr lang="en-US" sz="1600" dirty="0" err="1">
                <a:cs typeface="Arial" pitchFamily="34" charset="0"/>
              </a:rPr>
              <a:t>initializer</a:t>
            </a:r>
            <a:r>
              <a:rPr lang="en-US" sz="1600" dirty="0">
                <a:cs typeface="Arial" pitchFamily="34" charset="0"/>
              </a:rPr>
              <a:t> lists with arrays, now you can do it with any type that has a method that takes an argument of type std::</a:t>
            </a:r>
            <a:r>
              <a:rPr lang="en-US" sz="1600" dirty="0" err="1">
                <a:cs typeface="Arial" pitchFamily="34" charset="0"/>
              </a:rPr>
              <a:t>initializer_list</a:t>
            </a:r>
            <a:r>
              <a:rPr lang="en-US" sz="1600" dirty="0">
                <a:cs typeface="Arial" pitchFamily="34" charset="0"/>
              </a:rPr>
              <a:t>&lt;T&gt; (including constructors). The standard library collections have all been updated to support </a:t>
            </a:r>
            <a:r>
              <a:rPr lang="en-US" sz="1600" dirty="0" err="1">
                <a:cs typeface="Arial" pitchFamily="34" charset="0"/>
              </a:rPr>
              <a:t>initializer</a:t>
            </a:r>
            <a:r>
              <a:rPr lang="en-US" sz="1600" dirty="0">
                <a:cs typeface="Arial" pitchFamily="34" charset="0"/>
              </a:rPr>
              <a:t> lists. </a:t>
            </a:r>
            <a:endParaRPr lang="en-IN" sz="1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215153" y="3657600"/>
            <a:ext cx="1050215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1024" y="1425388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  <a:endParaRPr lang="en-IN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21024" y="5405717"/>
            <a:ext cx="9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heap</a:t>
            </a:r>
            <a:endParaRPr lang="en-IN" b="1" dirty="0"/>
          </a:p>
        </p:txBody>
      </p:sp>
      <p:sp>
        <p:nvSpPr>
          <p:cNvPr id="24" name="Rectangle 23"/>
          <p:cNvSpPr/>
          <p:nvPr/>
        </p:nvSpPr>
        <p:spPr>
          <a:xfrm>
            <a:off x="5121087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  <a:endParaRPr lang="en-IN" sz="1400" dirty="0"/>
          </a:p>
        </p:txBody>
      </p:sp>
      <p:sp>
        <p:nvSpPr>
          <p:cNvPr id="25" name="Rectangle 24"/>
          <p:cNvSpPr/>
          <p:nvPr/>
        </p:nvSpPr>
        <p:spPr>
          <a:xfrm>
            <a:off x="5618628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20</a:t>
            </a:r>
            <a:endParaRPr lang="en-IN" sz="1400" dirty="0"/>
          </a:p>
        </p:txBody>
      </p:sp>
      <p:sp>
        <p:nvSpPr>
          <p:cNvPr id="26" name="Rectangle 25"/>
          <p:cNvSpPr/>
          <p:nvPr/>
        </p:nvSpPr>
        <p:spPr>
          <a:xfrm>
            <a:off x="6116169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30</a:t>
            </a:r>
            <a:endParaRPr lang="en-IN" sz="1400" dirty="0"/>
          </a:p>
        </p:txBody>
      </p:sp>
      <p:sp>
        <p:nvSpPr>
          <p:cNvPr id="27" name="Rectangle 26"/>
          <p:cNvSpPr/>
          <p:nvPr/>
        </p:nvSpPr>
        <p:spPr>
          <a:xfrm>
            <a:off x="6553198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</a:t>
            </a:r>
            <a:endParaRPr lang="en-IN" sz="1400" dirty="0"/>
          </a:p>
        </p:txBody>
      </p:sp>
      <p:sp>
        <p:nvSpPr>
          <p:cNvPr id="28" name="Rectangle 27"/>
          <p:cNvSpPr/>
          <p:nvPr/>
        </p:nvSpPr>
        <p:spPr>
          <a:xfrm>
            <a:off x="7050739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50</a:t>
            </a:r>
            <a:endParaRPr lang="en-IN" sz="1400" dirty="0"/>
          </a:p>
        </p:txBody>
      </p:sp>
      <p:sp>
        <p:nvSpPr>
          <p:cNvPr id="29" name="Rectangle 28"/>
          <p:cNvSpPr/>
          <p:nvPr/>
        </p:nvSpPr>
        <p:spPr>
          <a:xfrm>
            <a:off x="7548280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60</a:t>
            </a:r>
            <a:endParaRPr lang="en-IN" sz="1400" dirty="0"/>
          </a:p>
        </p:txBody>
      </p:sp>
      <p:sp>
        <p:nvSpPr>
          <p:cNvPr id="30" name="Rectangle 29"/>
          <p:cNvSpPr/>
          <p:nvPr/>
        </p:nvSpPr>
        <p:spPr>
          <a:xfrm>
            <a:off x="1302642" y="501134"/>
            <a:ext cx="3066865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4EC9B0"/>
                </a:solidFill>
                <a:latin typeface="Consolas" panose="020B0609020204030204" pitchFamily="49" charset="0"/>
              </a:rPr>
              <a:t>CA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obj1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14156" y="881531"/>
            <a:ext cx="4491317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CA(</a:t>
            </a:r>
            <a:r>
              <a:rPr lang="en-I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initializer_list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&amp;x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 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//..</a:t>
            </a:r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26141" y="2527936"/>
            <a:ext cx="605118" cy="5244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  <a:endParaRPr lang="en-IN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1763804" y="2094932"/>
            <a:ext cx="99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 obj1</a:t>
            </a:r>
            <a:endParaRPr lang="en-IN" dirty="0"/>
          </a:p>
        </p:txBody>
      </p:sp>
      <p:sp>
        <p:nvSpPr>
          <p:cNvPr id="34" name="Rounded Rectangle 33"/>
          <p:cNvSpPr/>
          <p:nvPr/>
        </p:nvSpPr>
        <p:spPr>
          <a:xfrm>
            <a:off x="4841501" y="1927658"/>
            <a:ext cx="1962711" cy="58164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initializer_list</a:t>
            </a:r>
            <a:r>
              <a:rPr lang="en-US" sz="1600" dirty="0"/>
              <a:t>&lt;</a:t>
            </a:r>
            <a:r>
              <a:rPr lang="en-US" sz="1600" dirty="0" err="1"/>
              <a:t>int</a:t>
            </a:r>
            <a:r>
              <a:rPr lang="en-US" sz="1600" dirty="0"/>
              <a:t>&gt; x</a:t>
            </a:r>
            <a:endParaRPr lang="en-IN" sz="1600" dirty="0"/>
          </a:p>
        </p:txBody>
      </p:sp>
      <p:cxnSp>
        <p:nvCxnSpPr>
          <p:cNvPr id="35" name="Straight Arrow Connector 34"/>
          <p:cNvCxnSpPr>
            <a:stCxn id="34" idx="2"/>
            <a:endCxn id="24" idx="0"/>
          </p:cNvCxnSpPr>
          <p:nvPr/>
        </p:nvCxnSpPr>
        <p:spPr>
          <a:xfrm flipH="1">
            <a:off x="5369858" y="2509299"/>
            <a:ext cx="452999" cy="163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340082" y="2531466"/>
            <a:ext cx="605118" cy="5244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20</a:t>
            </a:r>
            <a:endParaRPr lang="en-IN" sz="1600" dirty="0"/>
          </a:p>
        </p:txBody>
      </p:sp>
      <p:sp>
        <p:nvSpPr>
          <p:cNvPr id="40" name="Rectangle 39"/>
          <p:cNvSpPr/>
          <p:nvPr/>
        </p:nvSpPr>
        <p:spPr>
          <a:xfrm>
            <a:off x="1960747" y="2528511"/>
            <a:ext cx="605118" cy="5244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30</a:t>
            </a:r>
            <a:endParaRPr lang="en-IN" sz="1600" dirty="0"/>
          </a:p>
        </p:txBody>
      </p:sp>
      <p:sp>
        <p:nvSpPr>
          <p:cNvPr id="41" name="Rectangle 40"/>
          <p:cNvSpPr/>
          <p:nvPr/>
        </p:nvSpPr>
        <p:spPr>
          <a:xfrm>
            <a:off x="2574688" y="2532041"/>
            <a:ext cx="605118" cy="5244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40</a:t>
            </a:r>
            <a:endParaRPr lang="en-IN" sz="1600" dirty="0"/>
          </a:p>
        </p:txBody>
      </p:sp>
      <p:sp>
        <p:nvSpPr>
          <p:cNvPr id="42" name="Rectangle 41"/>
          <p:cNvSpPr/>
          <p:nvPr/>
        </p:nvSpPr>
        <p:spPr>
          <a:xfrm>
            <a:off x="3191858" y="2530898"/>
            <a:ext cx="605118" cy="5244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50</a:t>
            </a:r>
            <a:endParaRPr lang="en-IN" sz="1600" dirty="0"/>
          </a:p>
        </p:txBody>
      </p:sp>
      <p:sp>
        <p:nvSpPr>
          <p:cNvPr id="43" name="Rectangle 42"/>
          <p:cNvSpPr/>
          <p:nvPr/>
        </p:nvSpPr>
        <p:spPr>
          <a:xfrm>
            <a:off x="3805799" y="2534428"/>
            <a:ext cx="605118" cy="5244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60</a:t>
            </a:r>
            <a:endParaRPr lang="en-IN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110100" y="2605487"/>
            <a:ext cx="59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arr</a:t>
            </a:r>
            <a:endParaRPr lang="en-IN" b="1" dirty="0"/>
          </a:p>
        </p:txBody>
      </p:sp>
      <p:cxnSp>
        <p:nvCxnSpPr>
          <p:cNvPr id="46" name="Elbow Connector 45"/>
          <p:cNvCxnSpPr>
            <a:stCxn id="24" idx="2"/>
            <a:endCxn id="32" idx="2"/>
          </p:cNvCxnSpPr>
          <p:nvPr/>
        </p:nvCxnSpPr>
        <p:spPr>
          <a:xfrm rot="5400000" flipH="1">
            <a:off x="2486457" y="1594614"/>
            <a:ext cx="1425643" cy="4341158"/>
          </a:xfrm>
          <a:prstGeom prst="bentConnector3">
            <a:avLst>
              <a:gd name="adj1" fmla="val -16035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5" idx="2"/>
            <a:endCxn id="39" idx="2"/>
          </p:cNvCxnSpPr>
          <p:nvPr/>
        </p:nvCxnSpPr>
        <p:spPr>
          <a:xfrm rot="5400000" flipH="1">
            <a:off x="3043963" y="1654579"/>
            <a:ext cx="1422113" cy="4224758"/>
          </a:xfrm>
          <a:prstGeom prst="bentConnector3">
            <a:avLst>
              <a:gd name="adj1" fmla="val -16075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6" idx="2"/>
            <a:endCxn id="40" idx="2"/>
          </p:cNvCxnSpPr>
          <p:nvPr/>
        </p:nvCxnSpPr>
        <p:spPr>
          <a:xfrm rot="5400000" flipH="1">
            <a:off x="3601589" y="1714663"/>
            <a:ext cx="1425068" cy="4101634"/>
          </a:xfrm>
          <a:prstGeom prst="bentConnector3">
            <a:avLst>
              <a:gd name="adj1" fmla="val -1604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7" idx="2"/>
            <a:endCxn id="41" idx="2"/>
          </p:cNvCxnSpPr>
          <p:nvPr/>
        </p:nvCxnSpPr>
        <p:spPr>
          <a:xfrm rot="5400000" flipH="1">
            <a:off x="4128839" y="1804884"/>
            <a:ext cx="1421538" cy="3924722"/>
          </a:xfrm>
          <a:prstGeom prst="bentConnector3">
            <a:avLst>
              <a:gd name="adj1" fmla="val -1608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8" idx="2"/>
            <a:endCxn id="42" idx="2"/>
          </p:cNvCxnSpPr>
          <p:nvPr/>
        </p:nvCxnSpPr>
        <p:spPr>
          <a:xfrm rot="5400000" flipH="1">
            <a:off x="4685623" y="1864128"/>
            <a:ext cx="1422681" cy="3805093"/>
          </a:xfrm>
          <a:prstGeom prst="bentConnector3">
            <a:avLst>
              <a:gd name="adj1" fmla="val -16068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9" idx="2"/>
            <a:endCxn id="43" idx="2"/>
          </p:cNvCxnSpPr>
          <p:nvPr/>
        </p:nvCxnSpPr>
        <p:spPr>
          <a:xfrm rot="5400000" flipH="1">
            <a:off x="5243129" y="1924093"/>
            <a:ext cx="1419151" cy="3688693"/>
          </a:xfrm>
          <a:prstGeom prst="bentConnector3">
            <a:avLst>
              <a:gd name="adj1" fmla="val -16108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952704" y="735292"/>
            <a:ext cx="4937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Upon constructor call, the local instance ‘x’ gets defined and receives all values provided by the consumer and populates the same on the heap.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222421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215153" y="3657600"/>
            <a:ext cx="1050215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1024" y="1425388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  <a:endParaRPr lang="en-IN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21024" y="5405717"/>
            <a:ext cx="9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heap</a:t>
            </a:r>
            <a:endParaRPr lang="en-IN" b="1" dirty="0"/>
          </a:p>
        </p:txBody>
      </p:sp>
      <p:sp>
        <p:nvSpPr>
          <p:cNvPr id="24" name="Rectangle 23"/>
          <p:cNvSpPr/>
          <p:nvPr/>
        </p:nvSpPr>
        <p:spPr>
          <a:xfrm>
            <a:off x="5121087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  <a:endParaRPr lang="en-IN" sz="1400" dirty="0"/>
          </a:p>
        </p:txBody>
      </p:sp>
      <p:sp>
        <p:nvSpPr>
          <p:cNvPr id="25" name="Rectangle 24"/>
          <p:cNvSpPr/>
          <p:nvPr/>
        </p:nvSpPr>
        <p:spPr>
          <a:xfrm>
            <a:off x="5618628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20</a:t>
            </a:r>
            <a:endParaRPr lang="en-IN" sz="1400" dirty="0"/>
          </a:p>
        </p:txBody>
      </p:sp>
      <p:sp>
        <p:nvSpPr>
          <p:cNvPr id="26" name="Rectangle 25"/>
          <p:cNvSpPr/>
          <p:nvPr/>
        </p:nvSpPr>
        <p:spPr>
          <a:xfrm>
            <a:off x="6116169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30</a:t>
            </a:r>
            <a:endParaRPr lang="en-IN" sz="1400" dirty="0"/>
          </a:p>
        </p:txBody>
      </p:sp>
      <p:sp>
        <p:nvSpPr>
          <p:cNvPr id="27" name="Rectangle 26"/>
          <p:cNvSpPr/>
          <p:nvPr/>
        </p:nvSpPr>
        <p:spPr>
          <a:xfrm>
            <a:off x="6553198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</a:t>
            </a:r>
            <a:endParaRPr lang="en-IN" sz="1400" dirty="0"/>
          </a:p>
        </p:txBody>
      </p:sp>
      <p:sp>
        <p:nvSpPr>
          <p:cNvPr id="28" name="Rectangle 27"/>
          <p:cNvSpPr/>
          <p:nvPr/>
        </p:nvSpPr>
        <p:spPr>
          <a:xfrm>
            <a:off x="7050739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50</a:t>
            </a:r>
            <a:endParaRPr lang="en-IN" sz="1400" dirty="0"/>
          </a:p>
        </p:txBody>
      </p:sp>
      <p:sp>
        <p:nvSpPr>
          <p:cNvPr id="29" name="Rectangle 28"/>
          <p:cNvSpPr/>
          <p:nvPr/>
        </p:nvSpPr>
        <p:spPr>
          <a:xfrm>
            <a:off x="7548280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60</a:t>
            </a:r>
            <a:endParaRPr lang="en-IN" sz="1400" dirty="0"/>
          </a:p>
        </p:txBody>
      </p:sp>
      <p:sp>
        <p:nvSpPr>
          <p:cNvPr id="30" name="Rectangle 29"/>
          <p:cNvSpPr/>
          <p:nvPr/>
        </p:nvSpPr>
        <p:spPr>
          <a:xfrm>
            <a:off x="1302642" y="501134"/>
            <a:ext cx="3066865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4EC9B0"/>
                </a:solidFill>
                <a:latin typeface="Consolas" panose="020B0609020204030204" pitchFamily="49" charset="0"/>
              </a:rPr>
              <a:t>CA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obj1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14156" y="881531"/>
            <a:ext cx="4491317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CA(</a:t>
            </a:r>
            <a:r>
              <a:rPr lang="en-I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initializer_list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&amp;x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 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//..</a:t>
            </a:r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26141" y="2527936"/>
            <a:ext cx="605118" cy="5244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  <a:endParaRPr lang="en-IN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1763804" y="2094932"/>
            <a:ext cx="99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 obj1</a:t>
            </a:r>
            <a:endParaRPr lang="en-IN" dirty="0"/>
          </a:p>
        </p:txBody>
      </p:sp>
      <p:sp>
        <p:nvSpPr>
          <p:cNvPr id="34" name="Rounded Rectangle 33"/>
          <p:cNvSpPr/>
          <p:nvPr/>
        </p:nvSpPr>
        <p:spPr>
          <a:xfrm>
            <a:off x="4841501" y="1927658"/>
            <a:ext cx="1962711" cy="58164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initializer_list</a:t>
            </a:r>
            <a:r>
              <a:rPr lang="en-US" sz="1600" dirty="0"/>
              <a:t>&lt;</a:t>
            </a:r>
            <a:r>
              <a:rPr lang="en-US" sz="1600" dirty="0" err="1"/>
              <a:t>int</a:t>
            </a:r>
            <a:r>
              <a:rPr lang="en-US" sz="1600" dirty="0"/>
              <a:t>&gt; x</a:t>
            </a:r>
            <a:endParaRPr lang="en-IN" sz="1600" dirty="0"/>
          </a:p>
        </p:txBody>
      </p:sp>
      <p:cxnSp>
        <p:nvCxnSpPr>
          <p:cNvPr id="35" name="Straight Arrow Connector 34"/>
          <p:cNvCxnSpPr>
            <a:stCxn id="34" idx="2"/>
          </p:cNvCxnSpPr>
          <p:nvPr/>
        </p:nvCxnSpPr>
        <p:spPr>
          <a:xfrm flipH="1">
            <a:off x="5392129" y="2509299"/>
            <a:ext cx="430728" cy="125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340082" y="2531466"/>
            <a:ext cx="605118" cy="5244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20</a:t>
            </a:r>
            <a:endParaRPr lang="en-IN" sz="1600" dirty="0"/>
          </a:p>
        </p:txBody>
      </p:sp>
      <p:sp>
        <p:nvSpPr>
          <p:cNvPr id="40" name="Rectangle 39"/>
          <p:cNvSpPr/>
          <p:nvPr/>
        </p:nvSpPr>
        <p:spPr>
          <a:xfrm>
            <a:off x="1960747" y="2528511"/>
            <a:ext cx="605118" cy="5244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30</a:t>
            </a:r>
            <a:endParaRPr lang="en-IN" sz="1600" dirty="0"/>
          </a:p>
        </p:txBody>
      </p:sp>
      <p:sp>
        <p:nvSpPr>
          <p:cNvPr id="41" name="Rectangle 40"/>
          <p:cNvSpPr/>
          <p:nvPr/>
        </p:nvSpPr>
        <p:spPr>
          <a:xfrm>
            <a:off x="2574688" y="2532041"/>
            <a:ext cx="605118" cy="5244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40</a:t>
            </a:r>
            <a:endParaRPr lang="en-IN" sz="1600" dirty="0"/>
          </a:p>
        </p:txBody>
      </p:sp>
      <p:sp>
        <p:nvSpPr>
          <p:cNvPr id="42" name="Rectangle 41"/>
          <p:cNvSpPr/>
          <p:nvPr/>
        </p:nvSpPr>
        <p:spPr>
          <a:xfrm>
            <a:off x="3191858" y="2530898"/>
            <a:ext cx="605118" cy="5244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50</a:t>
            </a:r>
            <a:endParaRPr lang="en-IN" sz="1600" dirty="0"/>
          </a:p>
        </p:txBody>
      </p:sp>
      <p:sp>
        <p:nvSpPr>
          <p:cNvPr id="43" name="Rectangle 42"/>
          <p:cNvSpPr/>
          <p:nvPr/>
        </p:nvSpPr>
        <p:spPr>
          <a:xfrm>
            <a:off x="3805799" y="2534428"/>
            <a:ext cx="605118" cy="5244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60</a:t>
            </a:r>
            <a:endParaRPr lang="en-IN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110100" y="2605487"/>
            <a:ext cx="59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arr</a:t>
            </a:r>
            <a:endParaRPr lang="en-IN" b="1" dirty="0"/>
          </a:p>
        </p:txBody>
      </p:sp>
      <p:cxnSp>
        <p:nvCxnSpPr>
          <p:cNvPr id="46" name="Elbow Connector 45"/>
          <p:cNvCxnSpPr>
            <a:stCxn id="24" idx="2"/>
            <a:endCxn id="32" idx="2"/>
          </p:cNvCxnSpPr>
          <p:nvPr/>
        </p:nvCxnSpPr>
        <p:spPr>
          <a:xfrm rot="5400000" flipH="1">
            <a:off x="2486457" y="1594614"/>
            <a:ext cx="1425643" cy="4341158"/>
          </a:xfrm>
          <a:prstGeom prst="bentConnector3">
            <a:avLst>
              <a:gd name="adj1" fmla="val -16035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5" idx="2"/>
            <a:endCxn id="39" idx="2"/>
          </p:cNvCxnSpPr>
          <p:nvPr/>
        </p:nvCxnSpPr>
        <p:spPr>
          <a:xfrm rot="5400000" flipH="1">
            <a:off x="3043963" y="1654579"/>
            <a:ext cx="1422113" cy="4224758"/>
          </a:xfrm>
          <a:prstGeom prst="bentConnector3">
            <a:avLst>
              <a:gd name="adj1" fmla="val -16075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6" idx="2"/>
            <a:endCxn id="40" idx="2"/>
          </p:cNvCxnSpPr>
          <p:nvPr/>
        </p:nvCxnSpPr>
        <p:spPr>
          <a:xfrm rot="5400000" flipH="1">
            <a:off x="3601589" y="1714663"/>
            <a:ext cx="1425068" cy="4101634"/>
          </a:xfrm>
          <a:prstGeom prst="bentConnector3">
            <a:avLst>
              <a:gd name="adj1" fmla="val -1604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7" idx="2"/>
            <a:endCxn id="41" idx="2"/>
          </p:cNvCxnSpPr>
          <p:nvPr/>
        </p:nvCxnSpPr>
        <p:spPr>
          <a:xfrm rot="5400000" flipH="1">
            <a:off x="4128839" y="1804884"/>
            <a:ext cx="1421538" cy="3924722"/>
          </a:xfrm>
          <a:prstGeom prst="bentConnector3">
            <a:avLst>
              <a:gd name="adj1" fmla="val -1608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8" idx="2"/>
            <a:endCxn id="42" idx="2"/>
          </p:cNvCxnSpPr>
          <p:nvPr/>
        </p:nvCxnSpPr>
        <p:spPr>
          <a:xfrm rot="5400000" flipH="1">
            <a:off x="4685623" y="1864128"/>
            <a:ext cx="1422681" cy="3805093"/>
          </a:xfrm>
          <a:prstGeom prst="bentConnector3">
            <a:avLst>
              <a:gd name="adj1" fmla="val -16068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9" idx="2"/>
            <a:endCxn id="43" idx="2"/>
          </p:cNvCxnSpPr>
          <p:nvPr/>
        </p:nvCxnSpPr>
        <p:spPr>
          <a:xfrm rot="5400000" flipH="1">
            <a:off x="5243129" y="1924093"/>
            <a:ext cx="1419151" cy="3688693"/>
          </a:xfrm>
          <a:prstGeom prst="bentConnector3">
            <a:avLst>
              <a:gd name="adj1" fmla="val -16108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52704" y="735292"/>
            <a:ext cx="4937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Upon constructor termination, the local instance ‘x’ of </a:t>
            </a:r>
            <a:r>
              <a:rPr lang="en-US" b="1" i="1" dirty="0" err="1"/>
              <a:t>initializer_list</a:t>
            </a:r>
            <a:r>
              <a:rPr lang="en-US" b="1" i="1" dirty="0"/>
              <a:t> type perishes…</a:t>
            </a:r>
            <a:endParaRPr lang="en-IN" b="1" i="1" dirty="0"/>
          </a:p>
        </p:txBody>
      </p:sp>
      <p:sp>
        <p:nvSpPr>
          <p:cNvPr id="36" name="Multiply 35"/>
          <p:cNvSpPr/>
          <p:nvPr/>
        </p:nvSpPr>
        <p:spPr>
          <a:xfrm>
            <a:off x="5381632" y="2877410"/>
            <a:ext cx="520791" cy="6319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reeform 3"/>
          <p:cNvSpPr/>
          <p:nvPr/>
        </p:nvSpPr>
        <p:spPr>
          <a:xfrm>
            <a:off x="4416922" y="3939982"/>
            <a:ext cx="4458137" cy="1411947"/>
          </a:xfrm>
          <a:custGeom>
            <a:avLst/>
            <a:gdLst>
              <a:gd name="connsiteX0" fmla="*/ 450913 w 4458137"/>
              <a:gd name="connsiteY0" fmla="*/ 67242 h 1411947"/>
              <a:gd name="connsiteX1" fmla="*/ 3557184 w 4458137"/>
              <a:gd name="connsiteY1" fmla="*/ 80689 h 1411947"/>
              <a:gd name="connsiteX2" fmla="*/ 3637866 w 4458137"/>
              <a:gd name="connsiteY2" fmla="*/ 94136 h 1411947"/>
              <a:gd name="connsiteX3" fmla="*/ 3745443 w 4458137"/>
              <a:gd name="connsiteY3" fmla="*/ 121030 h 1411947"/>
              <a:gd name="connsiteX4" fmla="*/ 3799231 w 4458137"/>
              <a:gd name="connsiteY4" fmla="*/ 147924 h 1411947"/>
              <a:gd name="connsiteX5" fmla="*/ 3960596 w 4458137"/>
              <a:gd name="connsiteY5" fmla="*/ 215159 h 1411947"/>
              <a:gd name="connsiteX6" fmla="*/ 4000937 w 4458137"/>
              <a:gd name="connsiteY6" fmla="*/ 242053 h 1411947"/>
              <a:gd name="connsiteX7" fmla="*/ 4068172 w 4458137"/>
              <a:gd name="connsiteY7" fmla="*/ 268947 h 1411947"/>
              <a:gd name="connsiteX8" fmla="*/ 4148854 w 4458137"/>
              <a:gd name="connsiteY8" fmla="*/ 322736 h 1411947"/>
              <a:gd name="connsiteX9" fmla="*/ 4202643 w 4458137"/>
              <a:gd name="connsiteY9" fmla="*/ 416865 h 1411947"/>
              <a:gd name="connsiteX10" fmla="*/ 4242984 w 4458137"/>
              <a:gd name="connsiteY10" fmla="*/ 510994 h 1411947"/>
              <a:gd name="connsiteX11" fmla="*/ 4269878 w 4458137"/>
              <a:gd name="connsiteY11" fmla="*/ 537889 h 1411947"/>
              <a:gd name="connsiteX12" fmla="*/ 4310219 w 4458137"/>
              <a:gd name="connsiteY12" fmla="*/ 605124 h 1411947"/>
              <a:gd name="connsiteX13" fmla="*/ 4350560 w 4458137"/>
              <a:gd name="connsiteY13" fmla="*/ 685806 h 1411947"/>
              <a:gd name="connsiteX14" fmla="*/ 4404349 w 4458137"/>
              <a:gd name="connsiteY14" fmla="*/ 806830 h 1411947"/>
              <a:gd name="connsiteX15" fmla="*/ 4444690 w 4458137"/>
              <a:gd name="connsiteY15" fmla="*/ 900959 h 1411947"/>
              <a:gd name="connsiteX16" fmla="*/ 4458137 w 4458137"/>
              <a:gd name="connsiteY16" fmla="*/ 941300 h 1411947"/>
              <a:gd name="connsiteX17" fmla="*/ 4444690 w 4458137"/>
              <a:gd name="connsiteY17" fmla="*/ 1102665 h 1411947"/>
              <a:gd name="connsiteX18" fmla="*/ 4390902 w 4458137"/>
              <a:gd name="connsiteY18" fmla="*/ 1156453 h 1411947"/>
              <a:gd name="connsiteX19" fmla="*/ 4323666 w 4458137"/>
              <a:gd name="connsiteY19" fmla="*/ 1183347 h 1411947"/>
              <a:gd name="connsiteX20" fmla="*/ 4256431 w 4458137"/>
              <a:gd name="connsiteY20" fmla="*/ 1223689 h 1411947"/>
              <a:gd name="connsiteX21" fmla="*/ 4202643 w 4458137"/>
              <a:gd name="connsiteY21" fmla="*/ 1237136 h 1411947"/>
              <a:gd name="connsiteX22" fmla="*/ 4121960 w 4458137"/>
              <a:gd name="connsiteY22" fmla="*/ 1277477 h 1411947"/>
              <a:gd name="connsiteX23" fmla="*/ 4000937 w 4458137"/>
              <a:gd name="connsiteY23" fmla="*/ 1317818 h 1411947"/>
              <a:gd name="connsiteX24" fmla="*/ 3960596 w 4458137"/>
              <a:gd name="connsiteY24" fmla="*/ 1331265 h 1411947"/>
              <a:gd name="connsiteX25" fmla="*/ 3812678 w 4458137"/>
              <a:gd name="connsiteY25" fmla="*/ 1358159 h 1411947"/>
              <a:gd name="connsiteX26" fmla="*/ 3705102 w 4458137"/>
              <a:gd name="connsiteY26" fmla="*/ 1371606 h 1411947"/>
              <a:gd name="connsiteX27" fmla="*/ 3489949 w 4458137"/>
              <a:gd name="connsiteY27" fmla="*/ 1411947 h 1411947"/>
              <a:gd name="connsiteX28" fmla="*/ 1298078 w 4458137"/>
              <a:gd name="connsiteY28" fmla="*/ 1398500 h 1411947"/>
              <a:gd name="connsiteX29" fmla="*/ 1123266 w 4458137"/>
              <a:gd name="connsiteY29" fmla="*/ 1344712 h 1411947"/>
              <a:gd name="connsiteX30" fmla="*/ 988796 w 4458137"/>
              <a:gd name="connsiteY30" fmla="*/ 1317818 h 1411947"/>
              <a:gd name="connsiteX31" fmla="*/ 921560 w 4458137"/>
              <a:gd name="connsiteY31" fmla="*/ 1264030 h 1411947"/>
              <a:gd name="connsiteX32" fmla="*/ 854325 w 4458137"/>
              <a:gd name="connsiteY32" fmla="*/ 1250583 h 1411947"/>
              <a:gd name="connsiteX33" fmla="*/ 746749 w 4458137"/>
              <a:gd name="connsiteY33" fmla="*/ 1196794 h 1411947"/>
              <a:gd name="connsiteX34" fmla="*/ 706407 w 4458137"/>
              <a:gd name="connsiteY34" fmla="*/ 1183347 h 1411947"/>
              <a:gd name="connsiteX35" fmla="*/ 639172 w 4458137"/>
              <a:gd name="connsiteY35" fmla="*/ 1143006 h 1411947"/>
              <a:gd name="connsiteX36" fmla="*/ 585384 w 4458137"/>
              <a:gd name="connsiteY36" fmla="*/ 1116112 h 1411947"/>
              <a:gd name="connsiteX37" fmla="*/ 518149 w 4458137"/>
              <a:gd name="connsiteY37" fmla="*/ 1075771 h 1411947"/>
              <a:gd name="connsiteX38" fmla="*/ 410572 w 4458137"/>
              <a:gd name="connsiteY38" fmla="*/ 1035430 h 1411947"/>
              <a:gd name="connsiteX39" fmla="*/ 262654 w 4458137"/>
              <a:gd name="connsiteY39" fmla="*/ 914406 h 1411947"/>
              <a:gd name="connsiteX40" fmla="*/ 195419 w 4458137"/>
              <a:gd name="connsiteY40" fmla="*/ 806830 h 1411947"/>
              <a:gd name="connsiteX41" fmla="*/ 128184 w 4458137"/>
              <a:gd name="connsiteY41" fmla="*/ 726147 h 1411947"/>
              <a:gd name="connsiteX42" fmla="*/ 87843 w 4458137"/>
              <a:gd name="connsiteY42" fmla="*/ 645465 h 1411947"/>
              <a:gd name="connsiteX43" fmla="*/ 20607 w 4458137"/>
              <a:gd name="connsiteY43" fmla="*/ 524442 h 1411947"/>
              <a:gd name="connsiteX44" fmla="*/ 20607 w 4458137"/>
              <a:gd name="connsiteY44" fmla="*/ 295842 h 1411947"/>
              <a:gd name="connsiteX45" fmla="*/ 128184 w 4458137"/>
              <a:gd name="connsiteY45" fmla="*/ 161371 h 1411947"/>
              <a:gd name="connsiteX46" fmla="*/ 168525 w 4458137"/>
              <a:gd name="connsiteY46" fmla="*/ 134477 h 1411947"/>
              <a:gd name="connsiteX47" fmla="*/ 208866 w 4458137"/>
              <a:gd name="connsiteY47" fmla="*/ 94136 h 1411947"/>
              <a:gd name="connsiteX48" fmla="*/ 302996 w 4458137"/>
              <a:gd name="connsiteY48" fmla="*/ 53794 h 1411947"/>
              <a:gd name="connsiteX49" fmla="*/ 545043 w 4458137"/>
              <a:gd name="connsiteY49" fmla="*/ 6 h 1411947"/>
              <a:gd name="connsiteX50" fmla="*/ 800537 w 4458137"/>
              <a:gd name="connsiteY50" fmla="*/ 26900 h 1411947"/>
              <a:gd name="connsiteX51" fmla="*/ 840878 w 4458137"/>
              <a:gd name="connsiteY51" fmla="*/ 53794 h 1411947"/>
              <a:gd name="connsiteX52" fmla="*/ 894666 w 4458137"/>
              <a:gd name="connsiteY52" fmla="*/ 121030 h 141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458137" h="1411947">
                <a:moveTo>
                  <a:pt x="450913" y="67242"/>
                </a:moveTo>
                <a:lnTo>
                  <a:pt x="3557184" y="80689"/>
                </a:lnTo>
                <a:cubicBezTo>
                  <a:pt x="3584448" y="80919"/>
                  <a:pt x="3611206" y="88423"/>
                  <a:pt x="3637866" y="94136"/>
                </a:cubicBezTo>
                <a:cubicBezTo>
                  <a:pt x="3674008" y="101881"/>
                  <a:pt x="3745443" y="121030"/>
                  <a:pt x="3745443" y="121030"/>
                </a:cubicBezTo>
                <a:cubicBezTo>
                  <a:pt x="3763372" y="129995"/>
                  <a:pt x="3780866" y="139889"/>
                  <a:pt x="3799231" y="147924"/>
                </a:cubicBezTo>
                <a:cubicBezTo>
                  <a:pt x="3852616" y="171280"/>
                  <a:pt x="3907792" y="190517"/>
                  <a:pt x="3960596" y="215159"/>
                </a:cubicBezTo>
                <a:cubicBezTo>
                  <a:pt x="3975241" y="221993"/>
                  <a:pt x="3986482" y="234825"/>
                  <a:pt x="4000937" y="242053"/>
                </a:cubicBezTo>
                <a:cubicBezTo>
                  <a:pt x="4022527" y="252848"/>
                  <a:pt x="4046981" y="257388"/>
                  <a:pt x="4068172" y="268947"/>
                </a:cubicBezTo>
                <a:cubicBezTo>
                  <a:pt x="4096548" y="284425"/>
                  <a:pt x="4148854" y="322736"/>
                  <a:pt x="4148854" y="322736"/>
                </a:cubicBezTo>
                <a:cubicBezTo>
                  <a:pt x="4185461" y="505756"/>
                  <a:pt x="4129151" y="306626"/>
                  <a:pt x="4202643" y="416865"/>
                </a:cubicBezTo>
                <a:cubicBezTo>
                  <a:pt x="4221578" y="445268"/>
                  <a:pt x="4226406" y="481153"/>
                  <a:pt x="4242984" y="510994"/>
                </a:cubicBezTo>
                <a:cubicBezTo>
                  <a:pt x="4249141" y="522077"/>
                  <a:pt x="4262509" y="527572"/>
                  <a:pt x="4269878" y="537889"/>
                </a:cubicBezTo>
                <a:cubicBezTo>
                  <a:pt x="4285069" y="559157"/>
                  <a:pt x="4297704" y="582179"/>
                  <a:pt x="4310219" y="605124"/>
                </a:cubicBezTo>
                <a:cubicBezTo>
                  <a:pt x="4324617" y="631521"/>
                  <a:pt x="4338995" y="658051"/>
                  <a:pt x="4350560" y="685806"/>
                </a:cubicBezTo>
                <a:cubicBezTo>
                  <a:pt x="4403900" y="813823"/>
                  <a:pt x="4349565" y="724657"/>
                  <a:pt x="4404349" y="806830"/>
                </a:cubicBezTo>
                <a:cubicBezTo>
                  <a:pt x="4435885" y="901437"/>
                  <a:pt x="4394841" y="784644"/>
                  <a:pt x="4444690" y="900959"/>
                </a:cubicBezTo>
                <a:cubicBezTo>
                  <a:pt x="4450274" y="913987"/>
                  <a:pt x="4453655" y="927853"/>
                  <a:pt x="4458137" y="941300"/>
                </a:cubicBezTo>
                <a:cubicBezTo>
                  <a:pt x="4453655" y="995088"/>
                  <a:pt x="4460789" y="1051147"/>
                  <a:pt x="4444690" y="1102665"/>
                </a:cubicBezTo>
                <a:cubicBezTo>
                  <a:pt x="4437127" y="1126867"/>
                  <a:pt x="4411999" y="1142388"/>
                  <a:pt x="4390902" y="1156453"/>
                </a:cubicBezTo>
                <a:cubicBezTo>
                  <a:pt x="4370818" y="1169843"/>
                  <a:pt x="4345256" y="1172552"/>
                  <a:pt x="4323666" y="1183347"/>
                </a:cubicBezTo>
                <a:cubicBezTo>
                  <a:pt x="4300289" y="1195036"/>
                  <a:pt x="4280315" y="1213074"/>
                  <a:pt x="4256431" y="1223689"/>
                </a:cubicBezTo>
                <a:cubicBezTo>
                  <a:pt x="4239543" y="1231195"/>
                  <a:pt x="4219802" y="1230272"/>
                  <a:pt x="4202643" y="1237136"/>
                </a:cubicBezTo>
                <a:cubicBezTo>
                  <a:pt x="4174725" y="1248303"/>
                  <a:pt x="4149878" y="1266310"/>
                  <a:pt x="4121960" y="1277477"/>
                </a:cubicBezTo>
                <a:cubicBezTo>
                  <a:pt x="4082478" y="1293270"/>
                  <a:pt x="4041278" y="1304371"/>
                  <a:pt x="4000937" y="1317818"/>
                </a:cubicBezTo>
                <a:cubicBezTo>
                  <a:pt x="3987490" y="1322300"/>
                  <a:pt x="3974495" y="1328485"/>
                  <a:pt x="3960596" y="1331265"/>
                </a:cubicBezTo>
                <a:cubicBezTo>
                  <a:pt x="3902682" y="1342848"/>
                  <a:pt x="3872891" y="1349557"/>
                  <a:pt x="3812678" y="1358159"/>
                </a:cubicBezTo>
                <a:cubicBezTo>
                  <a:pt x="3776903" y="1363270"/>
                  <a:pt x="3740961" y="1367124"/>
                  <a:pt x="3705102" y="1371606"/>
                </a:cubicBezTo>
                <a:cubicBezTo>
                  <a:pt x="3619923" y="1395943"/>
                  <a:pt x="3583727" y="1411947"/>
                  <a:pt x="3489949" y="1411947"/>
                </a:cubicBezTo>
                <a:lnTo>
                  <a:pt x="1298078" y="1398500"/>
                </a:lnTo>
                <a:cubicBezTo>
                  <a:pt x="1152341" y="1374210"/>
                  <a:pt x="1281749" y="1402342"/>
                  <a:pt x="1123266" y="1344712"/>
                </a:cubicBezTo>
                <a:cubicBezTo>
                  <a:pt x="1089318" y="1332367"/>
                  <a:pt x="1019415" y="1322921"/>
                  <a:pt x="988796" y="1317818"/>
                </a:cubicBezTo>
                <a:cubicBezTo>
                  <a:pt x="966384" y="1299889"/>
                  <a:pt x="947231" y="1276865"/>
                  <a:pt x="921560" y="1264030"/>
                </a:cubicBezTo>
                <a:cubicBezTo>
                  <a:pt x="901117" y="1253809"/>
                  <a:pt x="875657" y="1258788"/>
                  <a:pt x="854325" y="1250583"/>
                </a:cubicBezTo>
                <a:cubicBezTo>
                  <a:pt x="816906" y="1236191"/>
                  <a:pt x="784783" y="1209472"/>
                  <a:pt x="746749" y="1196794"/>
                </a:cubicBezTo>
                <a:cubicBezTo>
                  <a:pt x="733302" y="1192312"/>
                  <a:pt x="719085" y="1189686"/>
                  <a:pt x="706407" y="1183347"/>
                </a:cubicBezTo>
                <a:cubicBezTo>
                  <a:pt x="683030" y="1171659"/>
                  <a:pt x="662019" y="1155699"/>
                  <a:pt x="639172" y="1143006"/>
                </a:cubicBezTo>
                <a:cubicBezTo>
                  <a:pt x="621649" y="1133271"/>
                  <a:pt x="602907" y="1125847"/>
                  <a:pt x="585384" y="1116112"/>
                </a:cubicBezTo>
                <a:cubicBezTo>
                  <a:pt x="562537" y="1103419"/>
                  <a:pt x="541526" y="1087459"/>
                  <a:pt x="518149" y="1075771"/>
                </a:cubicBezTo>
                <a:cubicBezTo>
                  <a:pt x="461384" y="1047389"/>
                  <a:pt x="479938" y="1080023"/>
                  <a:pt x="410572" y="1035430"/>
                </a:cubicBezTo>
                <a:cubicBezTo>
                  <a:pt x="329049" y="983022"/>
                  <a:pt x="313406" y="965156"/>
                  <a:pt x="262654" y="914406"/>
                </a:cubicBezTo>
                <a:cubicBezTo>
                  <a:pt x="194511" y="778119"/>
                  <a:pt x="282700" y="946479"/>
                  <a:pt x="195419" y="806830"/>
                </a:cubicBezTo>
                <a:cubicBezTo>
                  <a:pt x="146673" y="728837"/>
                  <a:pt x="196994" y="772022"/>
                  <a:pt x="128184" y="726147"/>
                </a:cubicBezTo>
                <a:cubicBezTo>
                  <a:pt x="51106" y="610531"/>
                  <a:pt x="143519" y="756815"/>
                  <a:pt x="87843" y="645465"/>
                </a:cubicBezTo>
                <a:cubicBezTo>
                  <a:pt x="67205" y="604189"/>
                  <a:pt x="43019" y="564783"/>
                  <a:pt x="20607" y="524442"/>
                </a:cubicBezTo>
                <a:cubicBezTo>
                  <a:pt x="-1470" y="436133"/>
                  <a:pt x="-11790" y="418949"/>
                  <a:pt x="20607" y="295842"/>
                </a:cubicBezTo>
                <a:cubicBezTo>
                  <a:pt x="30687" y="257540"/>
                  <a:pt x="96862" y="188219"/>
                  <a:pt x="128184" y="161371"/>
                </a:cubicBezTo>
                <a:cubicBezTo>
                  <a:pt x="140455" y="150853"/>
                  <a:pt x="156110" y="144823"/>
                  <a:pt x="168525" y="134477"/>
                </a:cubicBezTo>
                <a:cubicBezTo>
                  <a:pt x="183134" y="122303"/>
                  <a:pt x="193391" y="105189"/>
                  <a:pt x="208866" y="94136"/>
                </a:cubicBezTo>
                <a:cubicBezTo>
                  <a:pt x="253460" y="62283"/>
                  <a:pt x="259104" y="72605"/>
                  <a:pt x="302996" y="53794"/>
                </a:cubicBezTo>
                <a:cubicBezTo>
                  <a:pt x="441100" y="-5394"/>
                  <a:pt x="249602" y="42212"/>
                  <a:pt x="545043" y="6"/>
                </a:cubicBezTo>
                <a:cubicBezTo>
                  <a:pt x="564780" y="1240"/>
                  <a:pt x="733363" y="-6687"/>
                  <a:pt x="800537" y="26900"/>
                </a:cubicBezTo>
                <a:cubicBezTo>
                  <a:pt x="814992" y="34128"/>
                  <a:pt x="827431" y="44829"/>
                  <a:pt x="840878" y="53794"/>
                </a:cubicBezTo>
                <a:cubicBezTo>
                  <a:pt x="883525" y="124874"/>
                  <a:pt x="855082" y="121030"/>
                  <a:pt x="894666" y="12103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8955585" y="4045790"/>
            <a:ext cx="2278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‘x’ would de-allocate the HEAP memory when it is about to perish on the STACK.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405951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62318" y="3724835"/>
            <a:ext cx="1050215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1024" y="1425388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1024" y="5405717"/>
            <a:ext cx="9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heap</a:t>
            </a:r>
            <a:endParaRPr lang="en-IN" b="1" dirty="0"/>
          </a:p>
        </p:txBody>
      </p:sp>
      <p:sp>
        <p:nvSpPr>
          <p:cNvPr id="23" name="Rectangle 22"/>
          <p:cNvSpPr/>
          <p:nvPr/>
        </p:nvSpPr>
        <p:spPr>
          <a:xfrm>
            <a:off x="5121087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  <a:endParaRPr lang="en-IN" sz="1400" dirty="0"/>
          </a:p>
        </p:txBody>
      </p:sp>
      <p:sp>
        <p:nvSpPr>
          <p:cNvPr id="24" name="Rectangle 23"/>
          <p:cNvSpPr/>
          <p:nvPr/>
        </p:nvSpPr>
        <p:spPr>
          <a:xfrm>
            <a:off x="5618628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20</a:t>
            </a:r>
            <a:endParaRPr lang="en-IN" sz="1400" dirty="0"/>
          </a:p>
        </p:txBody>
      </p:sp>
      <p:sp>
        <p:nvSpPr>
          <p:cNvPr id="25" name="Rectangle 24"/>
          <p:cNvSpPr/>
          <p:nvPr/>
        </p:nvSpPr>
        <p:spPr>
          <a:xfrm>
            <a:off x="6116169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30</a:t>
            </a:r>
            <a:endParaRPr lang="en-IN" sz="1400" dirty="0"/>
          </a:p>
        </p:txBody>
      </p:sp>
      <p:sp>
        <p:nvSpPr>
          <p:cNvPr id="26" name="Rectangle 25"/>
          <p:cNvSpPr/>
          <p:nvPr/>
        </p:nvSpPr>
        <p:spPr>
          <a:xfrm>
            <a:off x="6553198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</a:t>
            </a:r>
            <a:endParaRPr lang="en-IN" sz="1400" dirty="0"/>
          </a:p>
        </p:txBody>
      </p:sp>
      <p:sp>
        <p:nvSpPr>
          <p:cNvPr id="27" name="Rectangle 26"/>
          <p:cNvSpPr/>
          <p:nvPr/>
        </p:nvSpPr>
        <p:spPr>
          <a:xfrm>
            <a:off x="7050739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50</a:t>
            </a:r>
            <a:endParaRPr lang="en-IN" sz="1400" dirty="0"/>
          </a:p>
        </p:txBody>
      </p:sp>
      <p:sp>
        <p:nvSpPr>
          <p:cNvPr id="28" name="Rectangle 27"/>
          <p:cNvSpPr/>
          <p:nvPr/>
        </p:nvSpPr>
        <p:spPr>
          <a:xfrm>
            <a:off x="7548280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60</a:t>
            </a:r>
            <a:endParaRPr lang="en-IN" sz="1400" dirty="0"/>
          </a:p>
        </p:txBody>
      </p:sp>
      <p:sp>
        <p:nvSpPr>
          <p:cNvPr id="2" name="Rectangle 1"/>
          <p:cNvSpPr/>
          <p:nvPr/>
        </p:nvSpPr>
        <p:spPr>
          <a:xfrm>
            <a:off x="1302642" y="501134"/>
            <a:ext cx="3066865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4EC9B0"/>
                </a:solidFill>
                <a:latin typeface="Consolas" panose="020B0609020204030204" pitchFamily="49" charset="0"/>
              </a:rPr>
              <a:t>CA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obj1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4156" y="881531"/>
            <a:ext cx="4491317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CA(</a:t>
            </a:r>
            <a:r>
              <a:rPr lang="en-I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initializer_list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: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v1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94594" y="2030220"/>
            <a:ext cx="1557056" cy="524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vector&lt;</a:t>
            </a:r>
            <a:r>
              <a:rPr lang="en-US" sz="1600" dirty="0" err="1"/>
              <a:t>int</a:t>
            </a:r>
            <a:r>
              <a:rPr lang="en-US" sz="1600" dirty="0"/>
              <a:t>&gt; v1</a:t>
            </a:r>
            <a:endParaRPr lang="en-IN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591671" y="2107771"/>
            <a:ext cx="99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 obj1</a:t>
            </a:r>
            <a:endParaRPr lang="en-IN" dirty="0"/>
          </a:p>
        </p:txBody>
      </p:sp>
      <p:sp>
        <p:nvSpPr>
          <p:cNvPr id="35" name="Rounded Rectangle 34"/>
          <p:cNvSpPr/>
          <p:nvPr/>
        </p:nvSpPr>
        <p:spPr>
          <a:xfrm>
            <a:off x="4841501" y="1927658"/>
            <a:ext cx="1962711" cy="58164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initializer_list</a:t>
            </a:r>
            <a:r>
              <a:rPr lang="en-US" sz="1600" dirty="0"/>
              <a:t>&lt;</a:t>
            </a:r>
            <a:r>
              <a:rPr lang="en-US" sz="1600" dirty="0" err="1"/>
              <a:t>int</a:t>
            </a:r>
            <a:r>
              <a:rPr lang="en-US" sz="1600" dirty="0"/>
              <a:t>&gt; v</a:t>
            </a:r>
            <a:endParaRPr lang="en-IN" sz="1600" dirty="0"/>
          </a:p>
        </p:txBody>
      </p:sp>
      <p:cxnSp>
        <p:nvCxnSpPr>
          <p:cNvPr id="37" name="Straight Arrow Connector 36"/>
          <p:cNvCxnSpPr>
            <a:stCxn id="35" idx="2"/>
            <a:endCxn id="23" idx="0"/>
          </p:cNvCxnSpPr>
          <p:nvPr/>
        </p:nvCxnSpPr>
        <p:spPr>
          <a:xfrm flipH="1">
            <a:off x="5369858" y="2509299"/>
            <a:ext cx="452999" cy="163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2"/>
            <a:endCxn id="22" idx="0"/>
          </p:cNvCxnSpPr>
          <p:nvPr/>
        </p:nvCxnSpPr>
        <p:spPr>
          <a:xfrm flipH="1">
            <a:off x="1414041" y="2554655"/>
            <a:ext cx="959081" cy="153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65270" y="408797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  <a:endParaRPr lang="en-IN" sz="1400" dirty="0"/>
          </a:p>
        </p:txBody>
      </p:sp>
      <p:sp>
        <p:nvSpPr>
          <p:cNvPr id="29" name="Rectangle 28"/>
          <p:cNvSpPr/>
          <p:nvPr/>
        </p:nvSpPr>
        <p:spPr>
          <a:xfrm>
            <a:off x="1662811" y="408797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20</a:t>
            </a:r>
            <a:endParaRPr lang="en-IN" sz="1400" dirty="0"/>
          </a:p>
        </p:txBody>
      </p:sp>
      <p:sp>
        <p:nvSpPr>
          <p:cNvPr id="30" name="Rectangle 29"/>
          <p:cNvSpPr/>
          <p:nvPr/>
        </p:nvSpPr>
        <p:spPr>
          <a:xfrm>
            <a:off x="2160352" y="408797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30</a:t>
            </a:r>
            <a:endParaRPr lang="en-IN" sz="1400" dirty="0"/>
          </a:p>
        </p:txBody>
      </p:sp>
      <p:sp>
        <p:nvSpPr>
          <p:cNvPr id="31" name="Rectangle 30"/>
          <p:cNvSpPr/>
          <p:nvPr/>
        </p:nvSpPr>
        <p:spPr>
          <a:xfrm>
            <a:off x="2597381" y="408797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</a:t>
            </a:r>
            <a:endParaRPr lang="en-IN" sz="1400" dirty="0"/>
          </a:p>
        </p:txBody>
      </p:sp>
      <p:sp>
        <p:nvSpPr>
          <p:cNvPr id="32" name="Rectangle 31"/>
          <p:cNvSpPr/>
          <p:nvPr/>
        </p:nvSpPr>
        <p:spPr>
          <a:xfrm>
            <a:off x="3094922" y="408797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50</a:t>
            </a:r>
            <a:endParaRPr lang="en-IN" sz="1400" dirty="0"/>
          </a:p>
        </p:txBody>
      </p:sp>
      <p:sp>
        <p:nvSpPr>
          <p:cNvPr id="33" name="Rectangle 32"/>
          <p:cNvSpPr/>
          <p:nvPr/>
        </p:nvSpPr>
        <p:spPr>
          <a:xfrm>
            <a:off x="3592463" y="408797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60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0320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62318" y="3724835"/>
            <a:ext cx="1050215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1024" y="1425388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1024" y="5405717"/>
            <a:ext cx="9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heap</a:t>
            </a:r>
            <a:endParaRPr lang="en-IN" b="1" dirty="0"/>
          </a:p>
        </p:txBody>
      </p:sp>
      <p:sp>
        <p:nvSpPr>
          <p:cNvPr id="23" name="Rectangle 22"/>
          <p:cNvSpPr/>
          <p:nvPr/>
        </p:nvSpPr>
        <p:spPr>
          <a:xfrm>
            <a:off x="5121087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  <a:endParaRPr lang="en-IN" sz="1400" dirty="0"/>
          </a:p>
        </p:txBody>
      </p:sp>
      <p:sp>
        <p:nvSpPr>
          <p:cNvPr id="24" name="Rectangle 23"/>
          <p:cNvSpPr/>
          <p:nvPr/>
        </p:nvSpPr>
        <p:spPr>
          <a:xfrm>
            <a:off x="5618628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20</a:t>
            </a:r>
            <a:endParaRPr lang="en-IN" sz="1400" dirty="0"/>
          </a:p>
        </p:txBody>
      </p:sp>
      <p:sp>
        <p:nvSpPr>
          <p:cNvPr id="25" name="Rectangle 24"/>
          <p:cNvSpPr/>
          <p:nvPr/>
        </p:nvSpPr>
        <p:spPr>
          <a:xfrm>
            <a:off x="6116169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30</a:t>
            </a:r>
            <a:endParaRPr lang="en-IN" sz="1400" dirty="0"/>
          </a:p>
        </p:txBody>
      </p:sp>
      <p:sp>
        <p:nvSpPr>
          <p:cNvPr id="26" name="Rectangle 25"/>
          <p:cNvSpPr/>
          <p:nvPr/>
        </p:nvSpPr>
        <p:spPr>
          <a:xfrm>
            <a:off x="6553198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</a:t>
            </a:r>
            <a:endParaRPr lang="en-IN" sz="1400" dirty="0"/>
          </a:p>
        </p:txBody>
      </p:sp>
      <p:sp>
        <p:nvSpPr>
          <p:cNvPr id="27" name="Rectangle 26"/>
          <p:cNvSpPr/>
          <p:nvPr/>
        </p:nvSpPr>
        <p:spPr>
          <a:xfrm>
            <a:off x="7050739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50</a:t>
            </a:r>
            <a:endParaRPr lang="en-IN" sz="1400" dirty="0"/>
          </a:p>
        </p:txBody>
      </p:sp>
      <p:sp>
        <p:nvSpPr>
          <p:cNvPr id="28" name="Rectangle 27"/>
          <p:cNvSpPr/>
          <p:nvPr/>
        </p:nvSpPr>
        <p:spPr>
          <a:xfrm>
            <a:off x="7548280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60</a:t>
            </a:r>
            <a:endParaRPr lang="en-IN" sz="1400" dirty="0"/>
          </a:p>
        </p:txBody>
      </p:sp>
      <p:sp>
        <p:nvSpPr>
          <p:cNvPr id="2" name="Rectangle 1"/>
          <p:cNvSpPr/>
          <p:nvPr/>
        </p:nvSpPr>
        <p:spPr>
          <a:xfrm>
            <a:off x="1302642" y="501134"/>
            <a:ext cx="3066865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4EC9B0"/>
                </a:solidFill>
                <a:latin typeface="Consolas" panose="020B0609020204030204" pitchFamily="49" charset="0"/>
              </a:rPr>
              <a:t>CA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obj1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4156" y="881531"/>
            <a:ext cx="4491317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CA(</a:t>
            </a:r>
            <a:r>
              <a:rPr lang="en-I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initializer_list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: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v1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94594" y="2030220"/>
            <a:ext cx="1557056" cy="524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vector&lt;</a:t>
            </a:r>
            <a:r>
              <a:rPr lang="en-US" sz="1600" dirty="0" err="1"/>
              <a:t>int</a:t>
            </a:r>
            <a:r>
              <a:rPr lang="en-US" sz="1600" dirty="0"/>
              <a:t>&gt; v1</a:t>
            </a:r>
            <a:endParaRPr lang="en-IN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591671" y="2107771"/>
            <a:ext cx="99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 obj1</a:t>
            </a:r>
            <a:endParaRPr lang="en-IN" dirty="0"/>
          </a:p>
        </p:txBody>
      </p:sp>
      <p:sp>
        <p:nvSpPr>
          <p:cNvPr id="35" name="Rounded Rectangle 34"/>
          <p:cNvSpPr/>
          <p:nvPr/>
        </p:nvSpPr>
        <p:spPr>
          <a:xfrm>
            <a:off x="4841501" y="1927658"/>
            <a:ext cx="1962711" cy="58164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initializer_list</a:t>
            </a:r>
            <a:r>
              <a:rPr lang="en-US" sz="1600" dirty="0"/>
              <a:t>&lt;</a:t>
            </a:r>
            <a:r>
              <a:rPr lang="en-US" sz="1600" dirty="0" err="1"/>
              <a:t>int</a:t>
            </a:r>
            <a:r>
              <a:rPr lang="en-US" sz="1600" dirty="0"/>
              <a:t>&gt; v</a:t>
            </a:r>
            <a:endParaRPr lang="en-IN" sz="1600" dirty="0"/>
          </a:p>
        </p:txBody>
      </p:sp>
      <p:cxnSp>
        <p:nvCxnSpPr>
          <p:cNvPr id="37" name="Straight Arrow Connector 36"/>
          <p:cNvCxnSpPr>
            <a:stCxn id="35" idx="2"/>
            <a:endCxn id="23" idx="0"/>
          </p:cNvCxnSpPr>
          <p:nvPr/>
        </p:nvCxnSpPr>
        <p:spPr>
          <a:xfrm flipH="1">
            <a:off x="5369858" y="2509299"/>
            <a:ext cx="452999" cy="163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2"/>
            <a:endCxn id="22" idx="0"/>
          </p:cNvCxnSpPr>
          <p:nvPr/>
        </p:nvCxnSpPr>
        <p:spPr>
          <a:xfrm flipH="1">
            <a:off x="1414041" y="2554655"/>
            <a:ext cx="959081" cy="153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65270" y="408797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  <a:endParaRPr lang="en-IN" sz="1400" dirty="0"/>
          </a:p>
        </p:txBody>
      </p:sp>
      <p:sp>
        <p:nvSpPr>
          <p:cNvPr id="29" name="Rectangle 28"/>
          <p:cNvSpPr/>
          <p:nvPr/>
        </p:nvSpPr>
        <p:spPr>
          <a:xfrm>
            <a:off x="1662811" y="408797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20</a:t>
            </a:r>
            <a:endParaRPr lang="en-IN" sz="1400" dirty="0"/>
          </a:p>
        </p:txBody>
      </p:sp>
      <p:sp>
        <p:nvSpPr>
          <p:cNvPr id="30" name="Rectangle 29"/>
          <p:cNvSpPr/>
          <p:nvPr/>
        </p:nvSpPr>
        <p:spPr>
          <a:xfrm>
            <a:off x="2160352" y="408797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30</a:t>
            </a:r>
            <a:endParaRPr lang="en-IN" sz="1400" dirty="0"/>
          </a:p>
        </p:txBody>
      </p:sp>
      <p:sp>
        <p:nvSpPr>
          <p:cNvPr id="31" name="Rectangle 30"/>
          <p:cNvSpPr/>
          <p:nvPr/>
        </p:nvSpPr>
        <p:spPr>
          <a:xfrm>
            <a:off x="2597381" y="408797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</a:t>
            </a:r>
            <a:endParaRPr lang="en-IN" sz="1400" dirty="0"/>
          </a:p>
        </p:txBody>
      </p:sp>
      <p:sp>
        <p:nvSpPr>
          <p:cNvPr id="32" name="Rectangle 31"/>
          <p:cNvSpPr/>
          <p:nvPr/>
        </p:nvSpPr>
        <p:spPr>
          <a:xfrm>
            <a:off x="3094922" y="408797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50</a:t>
            </a:r>
            <a:endParaRPr lang="en-IN" sz="1400" dirty="0"/>
          </a:p>
        </p:txBody>
      </p:sp>
      <p:sp>
        <p:nvSpPr>
          <p:cNvPr id="33" name="Rectangle 32"/>
          <p:cNvSpPr/>
          <p:nvPr/>
        </p:nvSpPr>
        <p:spPr>
          <a:xfrm>
            <a:off x="3592463" y="408797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60</a:t>
            </a:r>
            <a:endParaRPr lang="en-IN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553198" y="1072826"/>
            <a:ext cx="4937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Upon constructor termination, the local instance v’ of </a:t>
            </a:r>
            <a:r>
              <a:rPr lang="en-US" b="1" i="1" dirty="0" err="1"/>
              <a:t>initializer_list</a:t>
            </a:r>
            <a:r>
              <a:rPr lang="en-US" b="1" i="1" dirty="0"/>
              <a:t> type perishes…</a:t>
            </a:r>
            <a:endParaRPr lang="en-IN" b="1" i="1" dirty="0"/>
          </a:p>
        </p:txBody>
      </p:sp>
      <p:sp>
        <p:nvSpPr>
          <p:cNvPr id="36" name="Multiply 35"/>
          <p:cNvSpPr/>
          <p:nvPr/>
        </p:nvSpPr>
        <p:spPr>
          <a:xfrm>
            <a:off x="5383305" y="2926301"/>
            <a:ext cx="520791" cy="6319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 7"/>
          <p:cNvSpPr/>
          <p:nvPr/>
        </p:nvSpPr>
        <p:spPr>
          <a:xfrm>
            <a:off x="4370261" y="4034118"/>
            <a:ext cx="4383774" cy="860611"/>
          </a:xfrm>
          <a:custGeom>
            <a:avLst/>
            <a:gdLst>
              <a:gd name="connsiteX0" fmla="*/ 591704 w 4383774"/>
              <a:gd name="connsiteY0" fmla="*/ 40341 h 860611"/>
              <a:gd name="connsiteX1" fmla="*/ 1694363 w 4383774"/>
              <a:gd name="connsiteY1" fmla="*/ 26894 h 860611"/>
              <a:gd name="connsiteX2" fmla="*/ 1788492 w 4383774"/>
              <a:gd name="connsiteY2" fmla="*/ 13447 h 860611"/>
              <a:gd name="connsiteX3" fmla="*/ 4262751 w 4383774"/>
              <a:gd name="connsiteY3" fmla="*/ 40341 h 860611"/>
              <a:gd name="connsiteX4" fmla="*/ 4303092 w 4383774"/>
              <a:gd name="connsiteY4" fmla="*/ 80682 h 860611"/>
              <a:gd name="connsiteX5" fmla="*/ 4343433 w 4383774"/>
              <a:gd name="connsiteY5" fmla="*/ 94129 h 860611"/>
              <a:gd name="connsiteX6" fmla="*/ 4370327 w 4383774"/>
              <a:gd name="connsiteY6" fmla="*/ 134470 h 860611"/>
              <a:gd name="connsiteX7" fmla="*/ 4383774 w 4383774"/>
              <a:gd name="connsiteY7" fmla="*/ 322729 h 860611"/>
              <a:gd name="connsiteX8" fmla="*/ 4370327 w 4383774"/>
              <a:gd name="connsiteY8" fmla="*/ 591670 h 860611"/>
              <a:gd name="connsiteX9" fmla="*/ 4262751 w 4383774"/>
              <a:gd name="connsiteY9" fmla="*/ 699247 h 860611"/>
              <a:gd name="connsiteX10" fmla="*/ 4208963 w 4383774"/>
              <a:gd name="connsiteY10" fmla="*/ 739588 h 860611"/>
              <a:gd name="connsiteX11" fmla="*/ 3966915 w 4383774"/>
              <a:gd name="connsiteY11" fmla="*/ 793376 h 860611"/>
              <a:gd name="connsiteX12" fmla="*/ 3724868 w 4383774"/>
              <a:gd name="connsiteY12" fmla="*/ 847164 h 860611"/>
              <a:gd name="connsiteX13" fmla="*/ 3576951 w 4383774"/>
              <a:gd name="connsiteY13" fmla="*/ 860611 h 860611"/>
              <a:gd name="connsiteX14" fmla="*/ 282421 w 4383774"/>
              <a:gd name="connsiteY14" fmla="*/ 847164 h 860611"/>
              <a:gd name="connsiteX15" fmla="*/ 242080 w 4383774"/>
              <a:gd name="connsiteY15" fmla="*/ 833717 h 860611"/>
              <a:gd name="connsiteX16" fmla="*/ 147951 w 4383774"/>
              <a:gd name="connsiteY16" fmla="*/ 779929 h 860611"/>
              <a:gd name="connsiteX17" fmla="*/ 53821 w 4383774"/>
              <a:gd name="connsiteY17" fmla="*/ 699247 h 860611"/>
              <a:gd name="connsiteX18" fmla="*/ 13480 w 4383774"/>
              <a:gd name="connsiteY18" fmla="*/ 645458 h 860611"/>
              <a:gd name="connsiteX19" fmla="*/ 33 w 4383774"/>
              <a:gd name="connsiteY19" fmla="*/ 605117 h 860611"/>
              <a:gd name="connsiteX20" fmla="*/ 26927 w 4383774"/>
              <a:gd name="connsiteY20" fmla="*/ 363070 h 860611"/>
              <a:gd name="connsiteX21" fmla="*/ 67268 w 4383774"/>
              <a:gd name="connsiteY21" fmla="*/ 309282 h 860611"/>
              <a:gd name="connsiteX22" fmla="*/ 201739 w 4383774"/>
              <a:gd name="connsiteY22" fmla="*/ 201706 h 860611"/>
              <a:gd name="connsiteX23" fmla="*/ 295868 w 4383774"/>
              <a:gd name="connsiteY23" fmla="*/ 147917 h 860611"/>
              <a:gd name="connsiteX24" fmla="*/ 484127 w 4383774"/>
              <a:gd name="connsiteY24" fmla="*/ 107576 h 860611"/>
              <a:gd name="connsiteX25" fmla="*/ 981668 w 4383774"/>
              <a:gd name="connsiteY25" fmla="*/ 94129 h 860611"/>
              <a:gd name="connsiteX26" fmla="*/ 1008563 w 4383774"/>
              <a:gd name="connsiteY26" fmla="*/ 67235 h 860611"/>
              <a:gd name="connsiteX27" fmla="*/ 1048904 w 4383774"/>
              <a:gd name="connsiteY27" fmla="*/ 0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83774" h="860611">
                <a:moveTo>
                  <a:pt x="591704" y="40341"/>
                </a:moveTo>
                <a:lnTo>
                  <a:pt x="1694363" y="26894"/>
                </a:lnTo>
                <a:cubicBezTo>
                  <a:pt x="1726050" y="26182"/>
                  <a:pt x="1756798" y="13281"/>
                  <a:pt x="1788492" y="13447"/>
                </a:cubicBezTo>
                <a:lnTo>
                  <a:pt x="4262751" y="40341"/>
                </a:lnTo>
                <a:cubicBezTo>
                  <a:pt x="4276198" y="53788"/>
                  <a:pt x="4287269" y="70133"/>
                  <a:pt x="4303092" y="80682"/>
                </a:cubicBezTo>
                <a:cubicBezTo>
                  <a:pt x="4314886" y="88545"/>
                  <a:pt x="4332365" y="85274"/>
                  <a:pt x="4343433" y="94129"/>
                </a:cubicBezTo>
                <a:cubicBezTo>
                  <a:pt x="4356053" y="104225"/>
                  <a:pt x="4361362" y="121023"/>
                  <a:pt x="4370327" y="134470"/>
                </a:cubicBezTo>
                <a:cubicBezTo>
                  <a:pt x="4374809" y="197223"/>
                  <a:pt x="4383774" y="259816"/>
                  <a:pt x="4383774" y="322729"/>
                </a:cubicBezTo>
                <a:cubicBezTo>
                  <a:pt x="4383774" y="412488"/>
                  <a:pt x="4381460" y="502604"/>
                  <a:pt x="4370327" y="591670"/>
                </a:cubicBezTo>
                <a:cubicBezTo>
                  <a:pt x="4362688" y="652783"/>
                  <a:pt x="4305756" y="669143"/>
                  <a:pt x="4262751" y="699247"/>
                </a:cubicBezTo>
                <a:cubicBezTo>
                  <a:pt x="4244391" y="712099"/>
                  <a:pt x="4229312" y="730196"/>
                  <a:pt x="4208963" y="739588"/>
                </a:cubicBezTo>
                <a:cubicBezTo>
                  <a:pt x="4107798" y="786279"/>
                  <a:pt x="4074491" y="781423"/>
                  <a:pt x="3966915" y="793376"/>
                </a:cubicBezTo>
                <a:cubicBezTo>
                  <a:pt x="3888613" y="812952"/>
                  <a:pt x="3804537" y="835783"/>
                  <a:pt x="3724868" y="847164"/>
                </a:cubicBezTo>
                <a:cubicBezTo>
                  <a:pt x="3675857" y="854166"/>
                  <a:pt x="3626257" y="856129"/>
                  <a:pt x="3576951" y="860611"/>
                </a:cubicBezTo>
                <a:lnTo>
                  <a:pt x="282421" y="847164"/>
                </a:lnTo>
                <a:cubicBezTo>
                  <a:pt x="268247" y="847050"/>
                  <a:pt x="253874" y="841580"/>
                  <a:pt x="242080" y="833717"/>
                </a:cubicBezTo>
                <a:cubicBezTo>
                  <a:pt x="145944" y="769626"/>
                  <a:pt x="261712" y="808369"/>
                  <a:pt x="147951" y="779929"/>
                </a:cubicBezTo>
                <a:cubicBezTo>
                  <a:pt x="105441" y="748046"/>
                  <a:pt x="87532" y="738576"/>
                  <a:pt x="53821" y="699247"/>
                </a:cubicBezTo>
                <a:cubicBezTo>
                  <a:pt x="39235" y="682231"/>
                  <a:pt x="26927" y="663388"/>
                  <a:pt x="13480" y="645458"/>
                </a:cubicBezTo>
                <a:cubicBezTo>
                  <a:pt x="8998" y="632011"/>
                  <a:pt x="-641" y="619275"/>
                  <a:pt x="33" y="605117"/>
                </a:cubicBezTo>
                <a:cubicBezTo>
                  <a:pt x="3894" y="524030"/>
                  <a:pt x="8936" y="442230"/>
                  <a:pt x="26927" y="363070"/>
                </a:cubicBezTo>
                <a:cubicBezTo>
                  <a:pt x="31894" y="341216"/>
                  <a:pt x="52275" y="325940"/>
                  <a:pt x="67268" y="309282"/>
                </a:cubicBezTo>
                <a:cubicBezTo>
                  <a:pt x="144878" y="223049"/>
                  <a:pt x="123022" y="241064"/>
                  <a:pt x="201739" y="201706"/>
                </a:cubicBezTo>
                <a:cubicBezTo>
                  <a:pt x="278375" y="125068"/>
                  <a:pt x="201058" y="188549"/>
                  <a:pt x="295868" y="147917"/>
                </a:cubicBezTo>
                <a:cubicBezTo>
                  <a:pt x="420764" y="94391"/>
                  <a:pt x="187287" y="119944"/>
                  <a:pt x="484127" y="107576"/>
                </a:cubicBezTo>
                <a:cubicBezTo>
                  <a:pt x="649891" y="100669"/>
                  <a:pt x="815821" y="98611"/>
                  <a:pt x="981668" y="94129"/>
                </a:cubicBezTo>
                <a:cubicBezTo>
                  <a:pt x="990633" y="85164"/>
                  <a:pt x="1000643" y="77135"/>
                  <a:pt x="1008563" y="67235"/>
                </a:cubicBezTo>
                <a:cubicBezTo>
                  <a:pt x="1030198" y="40192"/>
                  <a:pt x="1034939" y="27930"/>
                  <a:pt x="104890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28706" y="4034118"/>
            <a:ext cx="2581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Gets de-allocated when v perishes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29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62318" y="3724835"/>
            <a:ext cx="1050215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1024" y="1425388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1024" y="5405717"/>
            <a:ext cx="9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heap</a:t>
            </a:r>
            <a:endParaRPr lang="en-IN" b="1" dirty="0"/>
          </a:p>
        </p:txBody>
      </p:sp>
      <p:sp>
        <p:nvSpPr>
          <p:cNvPr id="23" name="Rectangle 22"/>
          <p:cNvSpPr/>
          <p:nvPr/>
        </p:nvSpPr>
        <p:spPr>
          <a:xfrm>
            <a:off x="5121087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  <a:endParaRPr lang="en-IN" sz="1400" dirty="0"/>
          </a:p>
        </p:txBody>
      </p:sp>
      <p:sp>
        <p:nvSpPr>
          <p:cNvPr id="24" name="Rectangle 23"/>
          <p:cNvSpPr/>
          <p:nvPr/>
        </p:nvSpPr>
        <p:spPr>
          <a:xfrm>
            <a:off x="5618628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20</a:t>
            </a:r>
            <a:endParaRPr lang="en-IN" sz="1400" dirty="0"/>
          </a:p>
        </p:txBody>
      </p:sp>
      <p:sp>
        <p:nvSpPr>
          <p:cNvPr id="25" name="Rectangle 24"/>
          <p:cNvSpPr/>
          <p:nvPr/>
        </p:nvSpPr>
        <p:spPr>
          <a:xfrm>
            <a:off x="6116169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30</a:t>
            </a:r>
            <a:endParaRPr lang="en-IN" sz="1400" dirty="0"/>
          </a:p>
        </p:txBody>
      </p:sp>
      <p:sp>
        <p:nvSpPr>
          <p:cNvPr id="26" name="Rectangle 25"/>
          <p:cNvSpPr/>
          <p:nvPr/>
        </p:nvSpPr>
        <p:spPr>
          <a:xfrm>
            <a:off x="6553198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</a:t>
            </a:r>
            <a:endParaRPr lang="en-IN" sz="1400" dirty="0"/>
          </a:p>
        </p:txBody>
      </p:sp>
      <p:sp>
        <p:nvSpPr>
          <p:cNvPr id="27" name="Rectangle 26"/>
          <p:cNvSpPr/>
          <p:nvPr/>
        </p:nvSpPr>
        <p:spPr>
          <a:xfrm>
            <a:off x="7050739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50</a:t>
            </a:r>
            <a:endParaRPr lang="en-IN" sz="1400" dirty="0"/>
          </a:p>
        </p:txBody>
      </p:sp>
      <p:sp>
        <p:nvSpPr>
          <p:cNvPr id="28" name="Rectangle 27"/>
          <p:cNvSpPr/>
          <p:nvPr/>
        </p:nvSpPr>
        <p:spPr>
          <a:xfrm>
            <a:off x="7548280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60</a:t>
            </a:r>
            <a:endParaRPr lang="en-IN" sz="1400" dirty="0"/>
          </a:p>
        </p:txBody>
      </p:sp>
      <p:sp>
        <p:nvSpPr>
          <p:cNvPr id="2" name="Rectangle 1"/>
          <p:cNvSpPr/>
          <p:nvPr/>
        </p:nvSpPr>
        <p:spPr>
          <a:xfrm>
            <a:off x="1302642" y="501134"/>
            <a:ext cx="3066865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4EC9B0"/>
                </a:solidFill>
                <a:latin typeface="Consolas" panose="020B0609020204030204" pitchFamily="49" charset="0"/>
              </a:rPr>
              <a:t>CA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obj1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4156" y="881531"/>
            <a:ext cx="4491317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CA(</a:t>
            </a:r>
            <a:r>
              <a:rPr lang="en-I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initializer_list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: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ls1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94594" y="2030220"/>
            <a:ext cx="1557056" cy="524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list&lt;</a:t>
            </a:r>
            <a:r>
              <a:rPr lang="en-US" sz="1600" dirty="0" err="1"/>
              <a:t>int</a:t>
            </a:r>
            <a:r>
              <a:rPr lang="en-US" sz="1600" dirty="0"/>
              <a:t>&gt; ls1</a:t>
            </a:r>
            <a:endParaRPr lang="en-IN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591671" y="2107771"/>
            <a:ext cx="99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 obj1</a:t>
            </a:r>
            <a:endParaRPr lang="en-IN" dirty="0"/>
          </a:p>
        </p:txBody>
      </p:sp>
      <p:sp>
        <p:nvSpPr>
          <p:cNvPr id="35" name="Rounded Rectangle 34"/>
          <p:cNvSpPr/>
          <p:nvPr/>
        </p:nvSpPr>
        <p:spPr>
          <a:xfrm>
            <a:off x="4841501" y="1927658"/>
            <a:ext cx="1962711" cy="58164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initializer_list</a:t>
            </a:r>
            <a:r>
              <a:rPr lang="en-US" sz="1600" dirty="0"/>
              <a:t>&lt;</a:t>
            </a:r>
            <a:r>
              <a:rPr lang="en-US" sz="1600" dirty="0" err="1"/>
              <a:t>int</a:t>
            </a:r>
            <a:r>
              <a:rPr lang="en-US" sz="1600" dirty="0"/>
              <a:t>&gt; v</a:t>
            </a:r>
            <a:endParaRPr lang="en-IN" sz="1600" dirty="0"/>
          </a:p>
        </p:txBody>
      </p:sp>
      <p:cxnSp>
        <p:nvCxnSpPr>
          <p:cNvPr id="37" name="Straight Arrow Connector 36"/>
          <p:cNvCxnSpPr>
            <a:stCxn id="35" idx="2"/>
            <a:endCxn id="23" idx="0"/>
          </p:cNvCxnSpPr>
          <p:nvPr/>
        </p:nvCxnSpPr>
        <p:spPr>
          <a:xfrm flipH="1">
            <a:off x="5369858" y="2509299"/>
            <a:ext cx="452999" cy="163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1268505" y="2563896"/>
            <a:ext cx="929806" cy="1765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738405" y="5172511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20</a:t>
            </a:r>
            <a:endParaRPr lang="en-IN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3656105" y="3975099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60</a:t>
            </a:r>
            <a:endParaRPr lang="en-IN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798605" y="4329330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  <a:endParaRPr lang="en-IN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3186205" y="5756711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30</a:t>
            </a:r>
            <a:endParaRPr lang="en-IN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3860892" y="4924861"/>
            <a:ext cx="530225" cy="539750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31" name="Elbow Connector 30"/>
          <p:cNvCxnSpPr>
            <a:endCxn id="19" idx="0"/>
          </p:cNvCxnSpPr>
          <p:nvPr/>
        </p:nvCxnSpPr>
        <p:spPr>
          <a:xfrm rot="16200000" flipH="1">
            <a:off x="1642807" y="4607013"/>
            <a:ext cx="661096" cy="469899"/>
          </a:xfrm>
          <a:prstGeom prst="bentConnector3">
            <a:avLst>
              <a:gd name="adj1" fmla="val 13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9" idx="1"/>
            <a:endCxn id="22" idx="2"/>
          </p:cNvCxnSpPr>
          <p:nvPr/>
        </p:nvCxnSpPr>
        <p:spPr>
          <a:xfrm rot="10800000">
            <a:off x="1268505" y="4875431"/>
            <a:ext cx="469900" cy="5701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9" idx="3"/>
            <a:endCxn id="29" idx="0"/>
          </p:cNvCxnSpPr>
          <p:nvPr/>
        </p:nvCxnSpPr>
        <p:spPr>
          <a:xfrm>
            <a:off x="2678205" y="5445561"/>
            <a:ext cx="977900" cy="311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9" idx="1"/>
            <a:endCxn id="19" idx="2"/>
          </p:cNvCxnSpPr>
          <p:nvPr/>
        </p:nvCxnSpPr>
        <p:spPr>
          <a:xfrm rot="10800000">
            <a:off x="2208305" y="5718611"/>
            <a:ext cx="977900" cy="311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860892" y="4511414"/>
            <a:ext cx="0" cy="41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0"/>
            <a:endCxn id="20" idx="2"/>
          </p:cNvCxnSpPr>
          <p:nvPr/>
        </p:nvCxnSpPr>
        <p:spPr>
          <a:xfrm flipV="1">
            <a:off x="4126005" y="4521199"/>
            <a:ext cx="0" cy="40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9" idx="3"/>
            <a:endCxn id="30" idx="2"/>
          </p:cNvCxnSpPr>
          <p:nvPr/>
        </p:nvCxnSpPr>
        <p:spPr>
          <a:xfrm flipV="1">
            <a:off x="4126005" y="5464611"/>
            <a:ext cx="12700" cy="565150"/>
          </a:xfrm>
          <a:prstGeom prst="bentConnector4">
            <a:avLst>
              <a:gd name="adj1" fmla="val -1800000"/>
              <a:gd name="adj2" fmla="val 741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0" idx="3"/>
            <a:endCxn id="29" idx="3"/>
          </p:cNvCxnSpPr>
          <p:nvPr/>
        </p:nvCxnSpPr>
        <p:spPr>
          <a:xfrm flipH="1">
            <a:off x="4126005" y="5194736"/>
            <a:ext cx="265112" cy="835025"/>
          </a:xfrm>
          <a:prstGeom prst="bentConnector3">
            <a:avLst>
              <a:gd name="adj1" fmla="val -862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309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62318" y="3724835"/>
            <a:ext cx="1050215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1024" y="1425388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1024" y="5405717"/>
            <a:ext cx="9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heap</a:t>
            </a:r>
            <a:endParaRPr lang="en-IN" b="1" dirty="0"/>
          </a:p>
        </p:txBody>
      </p:sp>
      <p:sp>
        <p:nvSpPr>
          <p:cNvPr id="23" name="Rectangle 22"/>
          <p:cNvSpPr/>
          <p:nvPr/>
        </p:nvSpPr>
        <p:spPr>
          <a:xfrm>
            <a:off x="5121087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  <a:endParaRPr lang="en-IN" sz="1400" dirty="0"/>
          </a:p>
        </p:txBody>
      </p:sp>
      <p:sp>
        <p:nvSpPr>
          <p:cNvPr id="24" name="Rectangle 23"/>
          <p:cNvSpPr/>
          <p:nvPr/>
        </p:nvSpPr>
        <p:spPr>
          <a:xfrm>
            <a:off x="5618628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20</a:t>
            </a:r>
            <a:endParaRPr lang="en-IN" sz="1400" dirty="0"/>
          </a:p>
        </p:txBody>
      </p:sp>
      <p:sp>
        <p:nvSpPr>
          <p:cNvPr id="25" name="Rectangle 24"/>
          <p:cNvSpPr/>
          <p:nvPr/>
        </p:nvSpPr>
        <p:spPr>
          <a:xfrm>
            <a:off x="6116169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30</a:t>
            </a:r>
            <a:endParaRPr lang="en-IN" sz="1400" dirty="0"/>
          </a:p>
        </p:txBody>
      </p:sp>
      <p:sp>
        <p:nvSpPr>
          <p:cNvPr id="26" name="Rectangle 25"/>
          <p:cNvSpPr/>
          <p:nvPr/>
        </p:nvSpPr>
        <p:spPr>
          <a:xfrm>
            <a:off x="6553198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</a:t>
            </a:r>
            <a:endParaRPr lang="en-IN" sz="1400" dirty="0"/>
          </a:p>
        </p:txBody>
      </p:sp>
      <p:sp>
        <p:nvSpPr>
          <p:cNvPr id="27" name="Rectangle 26"/>
          <p:cNvSpPr/>
          <p:nvPr/>
        </p:nvSpPr>
        <p:spPr>
          <a:xfrm>
            <a:off x="7050739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50</a:t>
            </a:r>
            <a:endParaRPr lang="en-IN" sz="1400" dirty="0"/>
          </a:p>
        </p:txBody>
      </p:sp>
      <p:sp>
        <p:nvSpPr>
          <p:cNvPr id="28" name="Rectangle 27"/>
          <p:cNvSpPr/>
          <p:nvPr/>
        </p:nvSpPr>
        <p:spPr>
          <a:xfrm>
            <a:off x="7548280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60</a:t>
            </a:r>
            <a:endParaRPr lang="en-IN" sz="1400" dirty="0"/>
          </a:p>
        </p:txBody>
      </p:sp>
      <p:sp>
        <p:nvSpPr>
          <p:cNvPr id="2" name="Rectangle 1"/>
          <p:cNvSpPr/>
          <p:nvPr/>
        </p:nvSpPr>
        <p:spPr>
          <a:xfrm>
            <a:off x="1302642" y="501134"/>
            <a:ext cx="3066865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4EC9B0"/>
                </a:solidFill>
                <a:latin typeface="Consolas" panose="020B0609020204030204" pitchFamily="49" charset="0"/>
              </a:rPr>
              <a:t>CA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obj1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4156" y="881531"/>
            <a:ext cx="4491317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CA(</a:t>
            </a:r>
            <a:r>
              <a:rPr lang="en-I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initializer_list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: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ls1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94594" y="2030220"/>
            <a:ext cx="1557056" cy="524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list&lt;</a:t>
            </a:r>
            <a:r>
              <a:rPr lang="en-US" sz="1600" dirty="0" err="1"/>
              <a:t>int</a:t>
            </a:r>
            <a:r>
              <a:rPr lang="en-US" sz="1600" dirty="0"/>
              <a:t>&gt; ls1</a:t>
            </a:r>
            <a:endParaRPr lang="en-IN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591671" y="2107771"/>
            <a:ext cx="99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 obj1</a:t>
            </a:r>
            <a:endParaRPr lang="en-IN" dirty="0"/>
          </a:p>
        </p:txBody>
      </p:sp>
      <p:sp>
        <p:nvSpPr>
          <p:cNvPr id="35" name="Rounded Rectangle 34"/>
          <p:cNvSpPr/>
          <p:nvPr/>
        </p:nvSpPr>
        <p:spPr>
          <a:xfrm>
            <a:off x="4841501" y="1927658"/>
            <a:ext cx="1962711" cy="58164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initializer_list</a:t>
            </a:r>
            <a:r>
              <a:rPr lang="en-US" sz="1600" dirty="0"/>
              <a:t>&lt;</a:t>
            </a:r>
            <a:r>
              <a:rPr lang="en-US" sz="1600" dirty="0" err="1"/>
              <a:t>int</a:t>
            </a:r>
            <a:r>
              <a:rPr lang="en-US" sz="1600" dirty="0"/>
              <a:t>&gt; v</a:t>
            </a:r>
            <a:endParaRPr lang="en-IN" sz="1600" dirty="0"/>
          </a:p>
        </p:txBody>
      </p:sp>
      <p:cxnSp>
        <p:nvCxnSpPr>
          <p:cNvPr id="37" name="Straight Arrow Connector 36"/>
          <p:cNvCxnSpPr>
            <a:stCxn id="35" idx="2"/>
          </p:cNvCxnSpPr>
          <p:nvPr/>
        </p:nvCxnSpPr>
        <p:spPr>
          <a:xfrm flipH="1">
            <a:off x="5558116" y="2509299"/>
            <a:ext cx="264741" cy="105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1268505" y="2563896"/>
            <a:ext cx="929806" cy="1765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Multiply 40"/>
          <p:cNvSpPr/>
          <p:nvPr/>
        </p:nvSpPr>
        <p:spPr>
          <a:xfrm>
            <a:off x="5383305" y="2926301"/>
            <a:ext cx="520791" cy="6319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1738405" y="5172511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20</a:t>
            </a:r>
            <a:endParaRPr lang="en-IN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3656105" y="3975099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60</a:t>
            </a:r>
            <a:endParaRPr lang="en-IN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798605" y="4329330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  <a:endParaRPr lang="en-IN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3186205" y="5756711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30</a:t>
            </a:r>
            <a:endParaRPr lang="en-IN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3860892" y="4924861"/>
            <a:ext cx="530225" cy="539750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31" name="Elbow Connector 30"/>
          <p:cNvCxnSpPr>
            <a:endCxn id="19" idx="0"/>
          </p:cNvCxnSpPr>
          <p:nvPr/>
        </p:nvCxnSpPr>
        <p:spPr>
          <a:xfrm rot="16200000" flipH="1">
            <a:off x="1642807" y="4607013"/>
            <a:ext cx="661096" cy="469899"/>
          </a:xfrm>
          <a:prstGeom prst="bentConnector3">
            <a:avLst>
              <a:gd name="adj1" fmla="val 13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9" idx="1"/>
            <a:endCxn id="22" idx="2"/>
          </p:cNvCxnSpPr>
          <p:nvPr/>
        </p:nvCxnSpPr>
        <p:spPr>
          <a:xfrm rot="10800000">
            <a:off x="1268505" y="4875431"/>
            <a:ext cx="469900" cy="5701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9" idx="3"/>
            <a:endCxn id="29" idx="0"/>
          </p:cNvCxnSpPr>
          <p:nvPr/>
        </p:nvCxnSpPr>
        <p:spPr>
          <a:xfrm>
            <a:off x="2678205" y="5445561"/>
            <a:ext cx="977900" cy="311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9" idx="1"/>
            <a:endCxn id="19" idx="2"/>
          </p:cNvCxnSpPr>
          <p:nvPr/>
        </p:nvCxnSpPr>
        <p:spPr>
          <a:xfrm rot="10800000">
            <a:off x="2208305" y="5718611"/>
            <a:ext cx="977900" cy="311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860892" y="4511414"/>
            <a:ext cx="0" cy="41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0"/>
            <a:endCxn id="20" idx="2"/>
          </p:cNvCxnSpPr>
          <p:nvPr/>
        </p:nvCxnSpPr>
        <p:spPr>
          <a:xfrm flipV="1">
            <a:off x="4126005" y="4521199"/>
            <a:ext cx="0" cy="40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9" idx="3"/>
            <a:endCxn id="30" idx="2"/>
          </p:cNvCxnSpPr>
          <p:nvPr/>
        </p:nvCxnSpPr>
        <p:spPr>
          <a:xfrm flipV="1">
            <a:off x="4126005" y="5464611"/>
            <a:ext cx="12700" cy="565150"/>
          </a:xfrm>
          <a:prstGeom prst="bentConnector4">
            <a:avLst>
              <a:gd name="adj1" fmla="val -1800000"/>
              <a:gd name="adj2" fmla="val 741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0" idx="3"/>
            <a:endCxn id="29" idx="3"/>
          </p:cNvCxnSpPr>
          <p:nvPr/>
        </p:nvCxnSpPr>
        <p:spPr>
          <a:xfrm flipH="1">
            <a:off x="4126005" y="5194736"/>
            <a:ext cx="265112" cy="835025"/>
          </a:xfrm>
          <a:prstGeom prst="bentConnector3">
            <a:avLst>
              <a:gd name="adj1" fmla="val -862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ultiply 42"/>
          <p:cNvSpPr/>
          <p:nvPr/>
        </p:nvSpPr>
        <p:spPr>
          <a:xfrm>
            <a:off x="5618628" y="3449850"/>
            <a:ext cx="1222840" cy="181680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9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882</Words>
  <Application>Microsoft Office PowerPoint</Application>
  <PresentationFormat>Widescreen</PresentationFormat>
  <Paragraphs>200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Ganesh Prabhu</dc:creator>
  <cp:lastModifiedBy>Ganesh Prabhu</cp:lastModifiedBy>
  <cp:revision>2</cp:revision>
  <dcterms:created xsi:type="dcterms:W3CDTF">2024-06-22T10:19:09Z</dcterms:created>
  <dcterms:modified xsi:type="dcterms:W3CDTF">2024-06-22T10:25:48Z</dcterms:modified>
</cp:coreProperties>
</file>