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87" r:id="rId2"/>
    <p:sldId id="288" r:id="rId3"/>
    <p:sldId id="289" r:id="rId4"/>
    <p:sldId id="290" r:id="rId5"/>
    <p:sldId id="291" r:id="rId6"/>
    <p:sldId id="292" r:id="rId7"/>
    <p:sldId id="258" r:id="rId8"/>
    <p:sldId id="259" r:id="rId9"/>
    <p:sldId id="293" r:id="rId10"/>
    <p:sldId id="294" r:id="rId11"/>
    <p:sldId id="295" r:id="rId12"/>
    <p:sldId id="296" r:id="rId13"/>
    <p:sldId id="297"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81" d="100"/>
          <a:sy n="81" d="100"/>
        </p:scale>
        <p:origin x="754"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77B23E-6BF0-7033-1EB9-7D7F009F7E0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F1378BA-8B06-7E12-F40B-60BA3A0471D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0C06F95-0693-93EF-6FED-A2C77A8E6182}"/>
              </a:ext>
            </a:extLst>
          </p:cNvPr>
          <p:cNvSpPr>
            <a:spLocks noGrp="1"/>
          </p:cNvSpPr>
          <p:nvPr>
            <p:ph type="dt" sz="half" idx="10"/>
          </p:nvPr>
        </p:nvSpPr>
        <p:spPr/>
        <p:txBody>
          <a:bodyPr/>
          <a:lstStyle/>
          <a:p>
            <a:fld id="{4AB70201-BD9C-4D84-912F-B63B7D931B38}" type="datetimeFigureOut">
              <a:rPr lang="en-IN" smtClean="0"/>
              <a:t>26-06-2024</a:t>
            </a:fld>
            <a:endParaRPr lang="en-IN"/>
          </a:p>
        </p:txBody>
      </p:sp>
      <p:sp>
        <p:nvSpPr>
          <p:cNvPr id="5" name="Footer Placeholder 4">
            <a:extLst>
              <a:ext uri="{FF2B5EF4-FFF2-40B4-BE49-F238E27FC236}">
                <a16:creationId xmlns:a16="http://schemas.microsoft.com/office/drawing/2014/main" id="{4894C3F0-C9A0-7DF2-6C5A-3FA7A67BC8D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3385A6F-665B-1616-9C82-D9C4417E44DC}"/>
              </a:ext>
            </a:extLst>
          </p:cNvPr>
          <p:cNvSpPr>
            <a:spLocks noGrp="1"/>
          </p:cNvSpPr>
          <p:nvPr>
            <p:ph type="sldNum" sz="quarter" idx="12"/>
          </p:nvPr>
        </p:nvSpPr>
        <p:spPr/>
        <p:txBody>
          <a:bodyPr/>
          <a:lstStyle/>
          <a:p>
            <a:fld id="{F5D18C55-4542-4447-ACB5-7F7693E8EA6E}" type="slidenum">
              <a:rPr lang="en-IN" smtClean="0"/>
              <a:t>‹#›</a:t>
            </a:fld>
            <a:endParaRPr lang="en-IN"/>
          </a:p>
        </p:txBody>
      </p:sp>
    </p:spTree>
    <p:extLst>
      <p:ext uri="{BB962C8B-B14F-4D97-AF65-F5344CB8AC3E}">
        <p14:creationId xmlns:p14="http://schemas.microsoft.com/office/powerpoint/2010/main" val="27019962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C6B497-9BF5-A751-64DD-FF9DDF15F1B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3ABD236-CF55-8EF8-DCAA-F75520E1122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FD755A5-E6B8-09A0-7956-47F8FCDF9851}"/>
              </a:ext>
            </a:extLst>
          </p:cNvPr>
          <p:cNvSpPr>
            <a:spLocks noGrp="1"/>
          </p:cNvSpPr>
          <p:nvPr>
            <p:ph type="dt" sz="half" idx="10"/>
          </p:nvPr>
        </p:nvSpPr>
        <p:spPr/>
        <p:txBody>
          <a:bodyPr/>
          <a:lstStyle/>
          <a:p>
            <a:fld id="{4AB70201-BD9C-4D84-912F-B63B7D931B38}" type="datetimeFigureOut">
              <a:rPr lang="en-IN" smtClean="0"/>
              <a:t>26-06-2024</a:t>
            </a:fld>
            <a:endParaRPr lang="en-IN"/>
          </a:p>
        </p:txBody>
      </p:sp>
      <p:sp>
        <p:nvSpPr>
          <p:cNvPr id="5" name="Footer Placeholder 4">
            <a:extLst>
              <a:ext uri="{FF2B5EF4-FFF2-40B4-BE49-F238E27FC236}">
                <a16:creationId xmlns:a16="http://schemas.microsoft.com/office/drawing/2014/main" id="{002B213D-610C-06A0-D1A2-2BF02411545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8F66DE7-5FD4-CC02-A2FF-6C5EB6EAC3EE}"/>
              </a:ext>
            </a:extLst>
          </p:cNvPr>
          <p:cNvSpPr>
            <a:spLocks noGrp="1"/>
          </p:cNvSpPr>
          <p:nvPr>
            <p:ph type="sldNum" sz="quarter" idx="12"/>
          </p:nvPr>
        </p:nvSpPr>
        <p:spPr/>
        <p:txBody>
          <a:bodyPr/>
          <a:lstStyle/>
          <a:p>
            <a:fld id="{F5D18C55-4542-4447-ACB5-7F7693E8EA6E}" type="slidenum">
              <a:rPr lang="en-IN" smtClean="0"/>
              <a:t>‹#›</a:t>
            </a:fld>
            <a:endParaRPr lang="en-IN"/>
          </a:p>
        </p:txBody>
      </p:sp>
    </p:spTree>
    <p:extLst>
      <p:ext uri="{BB962C8B-B14F-4D97-AF65-F5344CB8AC3E}">
        <p14:creationId xmlns:p14="http://schemas.microsoft.com/office/powerpoint/2010/main" val="14277952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CB8CB6D-EB07-7D0F-B0C7-AC3E5913928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F70412A-4CF2-BFCE-9CEC-1FC591B626F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E1977BD-1A79-DA5F-03E0-BED7B88D75BC}"/>
              </a:ext>
            </a:extLst>
          </p:cNvPr>
          <p:cNvSpPr>
            <a:spLocks noGrp="1"/>
          </p:cNvSpPr>
          <p:nvPr>
            <p:ph type="dt" sz="half" idx="10"/>
          </p:nvPr>
        </p:nvSpPr>
        <p:spPr/>
        <p:txBody>
          <a:bodyPr/>
          <a:lstStyle/>
          <a:p>
            <a:fld id="{4AB70201-BD9C-4D84-912F-B63B7D931B38}" type="datetimeFigureOut">
              <a:rPr lang="en-IN" smtClean="0"/>
              <a:t>26-06-2024</a:t>
            </a:fld>
            <a:endParaRPr lang="en-IN"/>
          </a:p>
        </p:txBody>
      </p:sp>
      <p:sp>
        <p:nvSpPr>
          <p:cNvPr id="5" name="Footer Placeholder 4">
            <a:extLst>
              <a:ext uri="{FF2B5EF4-FFF2-40B4-BE49-F238E27FC236}">
                <a16:creationId xmlns:a16="http://schemas.microsoft.com/office/drawing/2014/main" id="{B4F5E7AD-EA59-A1D0-F714-650900E607D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13D8D01-0AB9-22D8-C39E-2153CC1A4F3E}"/>
              </a:ext>
            </a:extLst>
          </p:cNvPr>
          <p:cNvSpPr>
            <a:spLocks noGrp="1"/>
          </p:cNvSpPr>
          <p:nvPr>
            <p:ph type="sldNum" sz="quarter" idx="12"/>
          </p:nvPr>
        </p:nvSpPr>
        <p:spPr/>
        <p:txBody>
          <a:bodyPr/>
          <a:lstStyle/>
          <a:p>
            <a:fld id="{F5D18C55-4542-4447-ACB5-7F7693E8EA6E}" type="slidenum">
              <a:rPr lang="en-IN" smtClean="0"/>
              <a:t>‹#›</a:t>
            </a:fld>
            <a:endParaRPr lang="en-IN"/>
          </a:p>
        </p:txBody>
      </p:sp>
    </p:spTree>
    <p:extLst>
      <p:ext uri="{BB962C8B-B14F-4D97-AF65-F5344CB8AC3E}">
        <p14:creationId xmlns:p14="http://schemas.microsoft.com/office/powerpoint/2010/main" val="2079542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F81FCE-4330-8A79-6BB7-6712465618C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41C810B-B2C7-C376-AF80-C5A87CB0E93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508FE95-F1CC-B800-3D78-FCD5930CF47F}"/>
              </a:ext>
            </a:extLst>
          </p:cNvPr>
          <p:cNvSpPr>
            <a:spLocks noGrp="1"/>
          </p:cNvSpPr>
          <p:nvPr>
            <p:ph type="dt" sz="half" idx="10"/>
          </p:nvPr>
        </p:nvSpPr>
        <p:spPr/>
        <p:txBody>
          <a:bodyPr/>
          <a:lstStyle/>
          <a:p>
            <a:fld id="{4AB70201-BD9C-4D84-912F-B63B7D931B38}" type="datetimeFigureOut">
              <a:rPr lang="en-IN" smtClean="0"/>
              <a:t>26-06-2024</a:t>
            </a:fld>
            <a:endParaRPr lang="en-IN"/>
          </a:p>
        </p:txBody>
      </p:sp>
      <p:sp>
        <p:nvSpPr>
          <p:cNvPr id="5" name="Footer Placeholder 4">
            <a:extLst>
              <a:ext uri="{FF2B5EF4-FFF2-40B4-BE49-F238E27FC236}">
                <a16:creationId xmlns:a16="http://schemas.microsoft.com/office/drawing/2014/main" id="{29D345F1-7CB0-6513-73AE-DE6F2C94BDE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70BCC19-BAD9-99CB-FAF5-71ED57F5C21F}"/>
              </a:ext>
            </a:extLst>
          </p:cNvPr>
          <p:cNvSpPr>
            <a:spLocks noGrp="1"/>
          </p:cNvSpPr>
          <p:nvPr>
            <p:ph type="sldNum" sz="quarter" idx="12"/>
          </p:nvPr>
        </p:nvSpPr>
        <p:spPr/>
        <p:txBody>
          <a:bodyPr/>
          <a:lstStyle/>
          <a:p>
            <a:fld id="{F5D18C55-4542-4447-ACB5-7F7693E8EA6E}" type="slidenum">
              <a:rPr lang="en-IN" smtClean="0"/>
              <a:t>‹#›</a:t>
            </a:fld>
            <a:endParaRPr lang="en-IN"/>
          </a:p>
        </p:txBody>
      </p:sp>
    </p:spTree>
    <p:extLst>
      <p:ext uri="{BB962C8B-B14F-4D97-AF65-F5344CB8AC3E}">
        <p14:creationId xmlns:p14="http://schemas.microsoft.com/office/powerpoint/2010/main" val="42133574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03877F-6D96-0E7E-2810-5A1337CC0EC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56E23DB-6436-16E8-06A5-7502028B764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A0A6A70-07DE-E929-8C6D-237ADFFFE64E}"/>
              </a:ext>
            </a:extLst>
          </p:cNvPr>
          <p:cNvSpPr>
            <a:spLocks noGrp="1"/>
          </p:cNvSpPr>
          <p:nvPr>
            <p:ph type="dt" sz="half" idx="10"/>
          </p:nvPr>
        </p:nvSpPr>
        <p:spPr/>
        <p:txBody>
          <a:bodyPr/>
          <a:lstStyle/>
          <a:p>
            <a:fld id="{4AB70201-BD9C-4D84-912F-B63B7D931B38}" type="datetimeFigureOut">
              <a:rPr lang="en-IN" smtClean="0"/>
              <a:t>26-06-2024</a:t>
            </a:fld>
            <a:endParaRPr lang="en-IN"/>
          </a:p>
        </p:txBody>
      </p:sp>
      <p:sp>
        <p:nvSpPr>
          <p:cNvPr id="5" name="Footer Placeholder 4">
            <a:extLst>
              <a:ext uri="{FF2B5EF4-FFF2-40B4-BE49-F238E27FC236}">
                <a16:creationId xmlns:a16="http://schemas.microsoft.com/office/drawing/2014/main" id="{34AC15B0-584D-397A-4810-A1F932B77A9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C4584F1-D3AF-A2EB-80AA-B6FEFFD2157D}"/>
              </a:ext>
            </a:extLst>
          </p:cNvPr>
          <p:cNvSpPr>
            <a:spLocks noGrp="1"/>
          </p:cNvSpPr>
          <p:nvPr>
            <p:ph type="sldNum" sz="quarter" idx="12"/>
          </p:nvPr>
        </p:nvSpPr>
        <p:spPr/>
        <p:txBody>
          <a:bodyPr/>
          <a:lstStyle/>
          <a:p>
            <a:fld id="{F5D18C55-4542-4447-ACB5-7F7693E8EA6E}" type="slidenum">
              <a:rPr lang="en-IN" smtClean="0"/>
              <a:t>‹#›</a:t>
            </a:fld>
            <a:endParaRPr lang="en-IN"/>
          </a:p>
        </p:txBody>
      </p:sp>
    </p:spTree>
    <p:extLst>
      <p:ext uri="{BB962C8B-B14F-4D97-AF65-F5344CB8AC3E}">
        <p14:creationId xmlns:p14="http://schemas.microsoft.com/office/powerpoint/2010/main" val="33870807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6BD9ED-EE61-2B27-D88D-BE44131B3C9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9AC8280-A8AE-BE6B-5AE9-433875B4264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F403E74-34B0-81ED-42F9-84960AC5B1C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C34F46D-BA14-E958-9E55-52C23CD3AB84}"/>
              </a:ext>
            </a:extLst>
          </p:cNvPr>
          <p:cNvSpPr>
            <a:spLocks noGrp="1"/>
          </p:cNvSpPr>
          <p:nvPr>
            <p:ph type="dt" sz="half" idx="10"/>
          </p:nvPr>
        </p:nvSpPr>
        <p:spPr/>
        <p:txBody>
          <a:bodyPr/>
          <a:lstStyle/>
          <a:p>
            <a:fld id="{4AB70201-BD9C-4D84-912F-B63B7D931B38}" type="datetimeFigureOut">
              <a:rPr lang="en-IN" smtClean="0"/>
              <a:t>26-06-2024</a:t>
            </a:fld>
            <a:endParaRPr lang="en-IN"/>
          </a:p>
        </p:txBody>
      </p:sp>
      <p:sp>
        <p:nvSpPr>
          <p:cNvPr id="6" name="Footer Placeholder 5">
            <a:extLst>
              <a:ext uri="{FF2B5EF4-FFF2-40B4-BE49-F238E27FC236}">
                <a16:creationId xmlns:a16="http://schemas.microsoft.com/office/drawing/2014/main" id="{89E957DE-14D5-502C-0AC3-24BE651D405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FDA68AC-A5A1-D8CC-00A4-6E66B778201E}"/>
              </a:ext>
            </a:extLst>
          </p:cNvPr>
          <p:cNvSpPr>
            <a:spLocks noGrp="1"/>
          </p:cNvSpPr>
          <p:nvPr>
            <p:ph type="sldNum" sz="quarter" idx="12"/>
          </p:nvPr>
        </p:nvSpPr>
        <p:spPr/>
        <p:txBody>
          <a:bodyPr/>
          <a:lstStyle/>
          <a:p>
            <a:fld id="{F5D18C55-4542-4447-ACB5-7F7693E8EA6E}" type="slidenum">
              <a:rPr lang="en-IN" smtClean="0"/>
              <a:t>‹#›</a:t>
            </a:fld>
            <a:endParaRPr lang="en-IN"/>
          </a:p>
        </p:txBody>
      </p:sp>
    </p:spTree>
    <p:extLst>
      <p:ext uri="{BB962C8B-B14F-4D97-AF65-F5344CB8AC3E}">
        <p14:creationId xmlns:p14="http://schemas.microsoft.com/office/powerpoint/2010/main" val="23651720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86BB0C-AE38-6548-09F5-B22A8781077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3AF88EB-0EA8-99BF-5DA3-77A20A828C8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BE7187B-9843-3A25-659A-32AF400B391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9889DDA-E364-1651-8139-5E2F518FADE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642A520-FCBF-F4E6-6684-F2ECDDC7731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0A35F5A-37B0-865D-EC00-CE81C105B945}"/>
              </a:ext>
            </a:extLst>
          </p:cNvPr>
          <p:cNvSpPr>
            <a:spLocks noGrp="1"/>
          </p:cNvSpPr>
          <p:nvPr>
            <p:ph type="dt" sz="half" idx="10"/>
          </p:nvPr>
        </p:nvSpPr>
        <p:spPr/>
        <p:txBody>
          <a:bodyPr/>
          <a:lstStyle/>
          <a:p>
            <a:fld id="{4AB70201-BD9C-4D84-912F-B63B7D931B38}" type="datetimeFigureOut">
              <a:rPr lang="en-IN" smtClean="0"/>
              <a:t>26-06-2024</a:t>
            </a:fld>
            <a:endParaRPr lang="en-IN"/>
          </a:p>
        </p:txBody>
      </p:sp>
      <p:sp>
        <p:nvSpPr>
          <p:cNvPr id="8" name="Footer Placeholder 7">
            <a:extLst>
              <a:ext uri="{FF2B5EF4-FFF2-40B4-BE49-F238E27FC236}">
                <a16:creationId xmlns:a16="http://schemas.microsoft.com/office/drawing/2014/main" id="{99418BFF-82C2-3ADA-F18A-ACE7A127749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E32C4169-54FB-C0B5-0E71-CEEAE38F4846}"/>
              </a:ext>
            </a:extLst>
          </p:cNvPr>
          <p:cNvSpPr>
            <a:spLocks noGrp="1"/>
          </p:cNvSpPr>
          <p:nvPr>
            <p:ph type="sldNum" sz="quarter" idx="12"/>
          </p:nvPr>
        </p:nvSpPr>
        <p:spPr/>
        <p:txBody>
          <a:bodyPr/>
          <a:lstStyle/>
          <a:p>
            <a:fld id="{F5D18C55-4542-4447-ACB5-7F7693E8EA6E}" type="slidenum">
              <a:rPr lang="en-IN" smtClean="0"/>
              <a:t>‹#›</a:t>
            </a:fld>
            <a:endParaRPr lang="en-IN"/>
          </a:p>
        </p:txBody>
      </p:sp>
    </p:spTree>
    <p:extLst>
      <p:ext uri="{BB962C8B-B14F-4D97-AF65-F5344CB8AC3E}">
        <p14:creationId xmlns:p14="http://schemas.microsoft.com/office/powerpoint/2010/main" val="37181062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074F55-E5BD-B568-FDC1-4914497979E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0A9360E-7EBD-14D1-D037-C14EB24B9736}"/>
              </a:ext>
            </a:extLst>
          </p:cNvPr>
          <p:cNvSpPr>
            <a:spLocks noGrp="1"/>
          </p:cNvSpPr>
          <p:nvPr>
            <p:ph type="dt" sz="half" idx="10"/>
          </p:nvPr>
        </p:nvSpPr>
        <p:spPr/>
        <p:txBody>
          <a:bodyPr/>
          <a:lstStyle/>
          <a:p>
            <a:fld id="{4AB70201-BD9C-4D84-912F-B63B7D931B38}" type="datetimeFigureOut">
              <a:rPr lang="en-IN" smtClean="0"/>
              <a:t>26-06-2024</a:t>
            </a:fld>
            <a:endParaRPr lang="en-IN"/>
          </a:p>
        </p:txBody>
      </p:sp>
      <p:sp>
        <p:nvSpPr>
          <p:cNvPr id="4" name="Footer Placeholder 3">
            <a:extLst>
              <a:ext uri="{FF2B5EF4-FFF2-40B4-BE49-F238E27FC236}">
                <a16:creationId xmlns:a16="http://schemas.microsoft.com/office/drawing/2014/main" id="{E564ED7E-9F0C-08E7-38A7-597310B2C48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AD4FA57-1412-DFBB-F3E4-4F24AA2E9D63}"/>
              </a:ext>
            </a:extLst>
          </p:cNvPr>
          <p:cNvSpPr>
            <a:spLocks noGrp="1"/>
          </p:cNvSpPr>
          <p:nvPr>
            <p:ph type="sldNum" sz="quarter" idx="12"/>
          </p:nvPr>
        </p:nvSpPr>
        <p:spPr/>
        <p:txBody>
          <a:bodyPr/>
          <a:lstStyle/>
          <a:p>
            <a:fld id="{F5D18C55-4542-4447-ACB5-7F7693E8EA6E}" type="slidenum">
              <a:rPr lang="en-IN" smtClean="0"/>
              <a:t>‹#›</a:t>
            </a:fld>
            <a:endParaRPr lang="en-IN"/>
          </a:p>
        </p:txBody>
      </p:sp>
    </p:spTree>
    <p:extLst>
      <p:ext uri="{BB962C8B-B14F-4D97-AF65-F5344CB8AC3E}">
        <p14:creationId xmlns:p14="http://schemas.microsoft.com/office/powerpoint/2010/main" val="16837113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B6BB331-FFD1-0712-2209-43401EA4DF5D}"/>
              </a:ext>
            </a:extLst>
          </p:cNvPr>
          <p:cNvSpPr>
            <a:spLocks noGrp="1"/>
          </p:cNvSpPr>
          <p:nvPr>
            <p:ph type="dt" sz="half" idx="10"/>
          </p:nvPr>
        </p:nvSpPr>
        <p:spPr/>
        <p:txBody>
          <a:bodyPr/>
          <a:lstStyle/>
          <a:p>
            <a:fld id="{4AB70201-BD9C-4D84-912F-B63B7D931B38}" type="datetimeFigureOut">
              <a:rPr lang="en-IN" smtClean="0"/>
              <a:t>26-06-2024</a:t>
            </a:fld>
            <a:endParaRPr lang="en-IN"/>
          </a:p>
        </p:txBody>
      </p:sp>
      <p:sp>
        <p:nvSpPr>
          <p:cNvPr id="3" name="Footer Placeholder 2">
            <a:extLst>
              <a:ext uri="{FF2B5EF4-FFF2-40B4-BE49-F238E27FC236}">
                <a16:creationId xmlns:a16="http://schemas.microsoft.com/office/drawing/2014/main" id="{29266062-4BB3-2F7E-9369-119F2AC3443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A0F9652-FED9-06D7-0D26-C1386DBA3244}"/>
              </a:ext>
            </a:extLst>
          </p:cNvPr>
          <p:cNvSpPr>
            <a:spLocks noGrp="1"/>
          </p:cNvSpPr>
          <p:nvPr>
            <p:ph type="sldNum" sz="quarter" idx="12"/>
          </p:nvPr>
        </p:nvSpPr>
        <p:spPr/>
        <p:txBody>
          <a:bodyPr/>
          <a:lstStyle/>
          <a:p>
            <a:fld id="{F5D18C55-4542-4447-ACB5-7F7693E8EA6E}" type="slidenum">
              <a:rPr lang="en-IN" smtClean="0"/>
              <a:t>‹#›</a:t>
            </a:fld>
            <a:endParaRPr lang="en-IN"/>
          </a:p>
        </p:txBody>
      </p:sp>
    </p:spTree>
    <p:extLst>
      <p:ext uri="{BB962C8B-B14F-4D97-AF65-F5344CB8AC3E}">
        <p14:creationId xmlns:p14="http://schemas.microsoft.com/office/powerpoint/2010/main" val="37859987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D74993-0BA7-4D66-BDAB-BCE0FB8A89E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50E9A82-029B-D700-ED95-06C36BE2B6F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1AC9A53-1F3C-9D35-5816-87BB342EA1D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3CE1F38-CF70-5EC0-9C10-8863516B3EBA}"/>
              </a:ext>
            </a:extLst>
          </p:cNvPr>
          <p:cNvSpPr>
            <a:spLocks noGrp="1"/>
          </p:cNvSpPr>
          <p:nvPr>
            <p:ph type="dt" sz="half" idx="10"/>
          </p:nvPr>
        </p:nvSpPr>
        <p:spPr/>
        <p:txBody>
          <a:bodyPr/>
          <a:lstStyle/>
          <a:p>
            <a:fld id="{4AB70201-BD9C-4D84-912F-B63B7D931B38}" type="datetimeFigureOut">
              <a:rPr lang="en-IN" smtClean="0"/>
              <a:t>26-06-2024</a:t>
            </a:fld>
            <a:endParaRPr lang="en-IN"/>
          </a:p>
        </p:txBody>
      </p:sp>
      <p:sp>
        <p:nvSpPr>
          <p:cNvPr id="6" name="Footer Placeholder 5">
            <a:extLst>
              <a:ext uri="{FF2B5EF4-FFF2-40B4-BE49-F238E27FC236}">
                <a16:creationId xmlns:a16="http://schemas.microsoft.com/office/drawing/2014/main" id="{B0F18FE0-F0BD-D3FB-8E50-5E415CDD8FC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E17B8C2-361C-50B9-DABB-1B780AEC0ACF}"/>
              </a:ext>
            </a:extLst>
          </p:cNvPr>
          <p:cNvSpPr>
            <a:spLocks noGrp="1"/>
          </p:cNvSpPr>
          <p:nvPr>
            <p:ph type="sldNum" sz="quarter" idx="12"/>
          </p:nvPr>
        </p:nvSpPr>
        <p:spPr/>
        <p:txBody>
          <a:bodyPr/>
          <a:lstStyle/>
          <a:p>
            <a:fld id="{F5D18C55-4542-4447-ACB5-7F7693E8EA6E}" type="slidenum">
              <a:rPr lang="en-IN" smtClean="0"/>
              <a:t>‹#›</a:t>
            </a:fld>
            <a:endParaRPr lang="en-IN"/>
          </a:p>
        </p:txBody>
      </p:sp>
    </p:spTree>
    <p:extLst>
      <p:ext uri="{BB962C8B-B14F-4D97-AF65-F5344CB8AC3E}">
        <p14:creationId xmlns:p14="http://schemas.microsoft.com/office/powerpoint/2010/main" val="15578075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9E2788-D9F0-640B-AA3D-13ADB71EE2F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0192439-C681-0C10-2F1C-32B02E93F99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A25131B-C4AF-52DF-FEC8-C2CCAA6DFE6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41FB648-9DBC-E82A-C378-D552F5D07C4E}"/>
              </a:ext>
            </a:extLst>
          </p:cNvPr>
          <p:cNvSpPr>
            <a:spLocks noGrp="1"/>
          </p:cNvSpPr>
          <p:nvPr>
            <p:ph type="dt" sz="half" idx="10"/>
          </p:nvPr>
        </p:nvSpPr>
        <p:spPr/>
        <p:txBody>
          <a:bodyPr/>
          <a:lstStyle/>
          <a:p>
            <a:fld id="{4AB70201-BD9C-4D84-912F-B63B7D931B38}" type="datetimeFigureOut">
              <a:rPr lang="en-IN" smtClean="0"/>
              <a:t>26-06-2024</a:t>
            </a:fld>
            <a:endParaRPr lang="en-IN"/>
          </a:p>
        </p:txBody>
      </p:sp>
      <p:sp>
        <p:nvSpPr>
          <p:cNvPr id="6" name="Footer Placeholder 5">
            <a:extLst>
              <a:ext uri="{FF2B5EF4-FFF2-40B4-BE49-F238E27FC236}">
                <a16:creationId xmlns:a16="http://schemas.microsoft.com/office/drawing/2014/main" id="{8EB4E8B9-90A5-B64E-57F6-A48B904C45E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8696167-D946-A3E2-C46E-936DD1FC771F}"/>
              </a:ext>
            </a:extLst>
          </p:cNvPr>
          <p:cNvSpPr>
            <a:spLocks noGrp="1"/>
          </p:cNvSpPr>
          <p:nvPr>
            <p:ph type="sldNum" sz="quarter" idx="12"/>
          </p:nvPr>
        </p:nvSpPr>
        <p:spPr/>
        <p:txBody>
          <a:bodyPr/>
          <a:lstStyle/>
          <a:p>
            <a:fld id="{F5D18C55-4542-4447-ACB5-7F7693E8EA6E}" type="slidenum">
              <a:rPr lang="en-IN" smtClean="0"/>
              <a:t>‹#›</a:t>
            </a:fld>
            <a:endParaRPr lang="en-IN"/>
          </a:p>
        </p:txBody>
      </p:sp>
    </p:spTree>
    <p:extLst>
      <p:ext uri="{BB962C8B-B14F-4D97-AF65-F5344CB8AC3E}">
        <p14:creationId xmlns:p14="http://schemas.microsoft.com/office/powerpoint/2010/main" val="31184499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459DD8D-BD73-AAB2-300A-C5519214C08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EFADE52-A942-B336-E668-54E767362EE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B897AC0-A62D-7D74-F273-34E014F8F73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B70201-BD9C-4D84-912F-B63B7D931B38}" type="datetimeFigureOut">
              <a:rPr lang="en-IN" smtClean="0"/>
              <a:t>26-06-2024</a:t>
            </a:fld>
            <a:endParaRPr lang="en-IN"/>
          </a:p>
        </p:txBody>
      </p:sp>
      <p:sp>
        <p:nvSpPr>
          <p:cNvPr id="5" name="Footer Placeholder 4">
            <a:extLst>
              <a:ext uri="{FF2B5EF4-FFF2-40B4-BE49-F238E27FC236}">
                <a16:creationId xmlns:a16="http://schemas.microsoft.com/office/drawing/2014/main" id="{38337D0B-4324-DAC7-793E-3F85C20ACE9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3C7698A0-8889-50F0-31CB-C02EAEDB8AC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5D18C55-4542-4447-ACB5-7F7693E8EA6E}" type="slidenum">
              <a:rPr lang="en-IN" smtClean="0"/>
              <a:t>‹#›</a:t>
            </a:fld>
            <a:endParaRPr lang="en-IN"/>
          </a:p>
        </p:txBody>
      </p:sp>
    </p:spTree>
    <p:extLst>
      <p:ext uri="{BB962C8B-B14F-4D97-AF65-F5344CB8AC3E}">
        <p14:creationId xmlns:p14="http://schemas.microsoft.com/office/powerpoint/2010/main" val="5965506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98516" y="741482"/>
            <a:ext cx="11055284" cy="369332"/>
          </a:xfrm>
          <a:prstGeom prst="rect">
            <a:avLst/>
          </a:prstGeo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lin ang="0" scaled="1"/>
            <a:tileRect/>
          </a:gradFill>
        </p:spPr>
        <p:txBody>
          <a:bodyPr wrap="square" rtlCol="0">
            <a:spAutoFit/>
          </a:bodyPr>
          <a:lstStyle/>
          <a:p>
            <a:r>
              <a:rPr lang="en-US" b="1" dirty="0"/>
              <a:t>Class Features Overview:-</a:t>
            </a:r>
            <a:endParaRPr lang="en-IN" b="1" dirty="0"/>
          </a:p>
        </p:txBody>
      </p:sp>
      <p:sp>
        <p:nvSpPr>
          <p:cNvPr id="5" name="Snip and Round Single Corner Rectangle 4"/>
          <p:cNvSpPr/>
          <p:nvPr/>
        </p:nvSpPr>
        <p:spPr>
          <a:xfrm>
            <a:off x="91882" y="68008"/>
            <a:ext cx="12012134" cy="432048"/>
          </a:xfrm>
          <a:prstGeom prst="snipRoundRect">
            <a:avLst/>
          </a:prstGeom>
          <a:solidFill>
            <a:schemeClr val="accent6">
              <a:lumMod val="40000"/>
              <a:lumOff val="60000"/>
            </a:schemeClr>
          </a:solidFill>
          <a:ln w="76200">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800" b="1" dirty="0">
                <a:solidFill>
                  <a:schemeClr val="accent6">
                    <a:lumMod val="75000"/>
                  </a:schemeClr>
                </a:solidFill>
              </a:rPr>
              <a:t>C++ 11</a:t>
            </a:r>
            <a:endParaRPr lang="en-IN" sz="2800" b="1" dirty="0">
              <a:solidFill>
                <a:schemeClr val="accent6">
                  <a:lumMod val="75000"/>
                </a:schemeClr>
              </a:solidFill>
            </a:endParaRPr>
          </a:p>
        </p:txBody>
      </p:sp>
      <p:sp>
        <p:nvSpPr>
          <p:cNvPr id="6" name="TextBox 5"/>
          <p:cNvSpPr txBox="1"/>
          <p:nvPr/>
        </p:nvSpPr>
        <p:spPr>
          <a:xfrm>
            <a:off x="1991544" y="1412776"/>
            <a:ext cx="6048672" cy="4708981"/>
          </a:xfrm>
          <a:prstGeom prst="rect">
            <a:avLst/>
          </a:prstGeom>
          <a:noFill/>
        </p:spPr>
        <p:txBody>
          <a:bodyPr wrap="square" rtlCol="0">
            <a:spAutoFit/>
          </a:bodyPr>
          <a:lstStyle/>
          <a:p>
            <a:pPr>
              <a:buClr>
                <a:schemeClr val="accent4">
                  <a:lumMod val="50000"/>
                </a:schemeClr>
              </a:buClr>
              <a:buFont typeface="Wingdings" pitchFamily="2" charset="2"/>
              <a:buChar char="q"/>
            </a:pPr>
            <a:r>
              <a:rPr lang="en-US" sz="2000" b="1" dirty="0">
                <a:solidFill>
                  <a:schemeClr val="accent6">
                    <a:lumMod val="50000"/>
                  </a:schemeClr>
                </a:solidFill>
              </a:rPr>
              <a:t>In-class </a:t>
            </a:r>
            <a:r>
              <a:rPr lang="en-US" sz="2000" b="1" dirty="0" err="1">
                <a:solidFill>
                  <a:schemeClr val="accent6">
                    <a:lumMod val="50000"/>
                  </a:schemeClr>
                </a:solidFill>
              </a:rPr>
              <a:t>initializers</a:t>
            </a:r>
            <a:r>
              <a:rPr lang="en-US" sz="2000" b="1" dirty="0">
                <a:solidFill>
                  <a:schemeClr val="accent6">
                    <a:lumMod val="50000"/>
                  </a:schemeClr>
                </a:solidFill>
              </a:rPr>
              <a:t> for non-static data members</a:t>
            </a:r>
          </a:p>
          <a:p>
            <a:pPr>
              <a:buFont typeface="Wingdings" pitchFamily="2" charset="2"/>
              <a:buChar char="q"/>
            </a:pPr>
            <a:endParaRPr lang="en-US" sz="2000" b="1" dirty="0">
              <a:solidFill>
                <a:schemeClr val="accent6">
                  <a:lumMod val="50000"/>
                </a:schemeClr>
              </a:solidFill>
            </a:endParaRPr>
          </a:p>
          <a:p>
            <a:pPr>
              <a:buFont typeface="Wingdings" pitchFamily="2" charset="2"/>
              <a:buChar char="q"/>
            </a:pPr>
            <a:r>
              <a:rPr lang="en-US" sz="2000" b="1" dirty="0">
                <a:solidFill>
                  <a:schemeClr val="accent6">
                    <a:lumMod val="50000"/>
                  </a:schemeClr>
                </a:solidFill>
              </a:rPr>
              <a:t>Delegating constructors</a:t>
            </a:r>
          </a:p>
          <a:p>
            <a:pPr>
              <a:buFont typeface="Wingdings" pitchFamily="2" charset="2"/>
              <a:buChar char="q"/>
            </a:pPr>
            <a:endParaRPr lang="en-US" sz="2000" b="1" dirty="0">
              <a:solidFill>
                <a:schemeClr val="accent6">
                  <a:lumMod val="50000"/>
                </a:schemeClr>
              </a:solidFill>
            </a:endParaRPr>
          </a:p>
          <a:p>
            <a:pPr>
              <a:buFont typeface="Wingdings" pitchFamily="2" charset="2"/>
              <a:buChar char="q"/>
            </a:pPr>
            <a:r>
              <a:rPr lang="en-US" sz="2000" b="1" dirty="0">
                <a:solidFill>
                  <a:schemeClr val="accent6">
                    <a:lumMod val="50000"/>
                  </a:schemeClr>
                </a:solidFill>
              </a:rPr>
              <a:t>Inheriting constructors</a:t>
            </a:r>
          </a:p>
          <a:p>
            <a:pPr>
              <a:buFont typeface="Wingdings" pitchFamily="2" charset="2"/>
              <a:buChar char="q"/>
            </a:pPr>
            <a:endParaRPr lang="en-US" sz="2000" b="1" dirty="0">
              <a:solidFill>
                <a:schemeClr val="accent6">
                  <a:lumMod val="50000"/>
                </a:schemeClr>
              </a:solidFill>
            </a:endParaRPr>
          </a:p>
          <a:p>
            <a:pPr>
              <a:buFont typeface="Wingdings" pitchFamily="2" charset="2"/>
              <a:buChar char="q"/>
            </a:pPr>
            <a:r>
              <a:rPr lang="en-US" sz="2000" b="1" dirty="0">
                <a:solidFill>
                  <a:schemeClr val="accent6">
                    <a:lumMod val="50000"/>
                  </a:schemeClr>
                </a:solidFill>
              </a:rPr>
              <a:t>Default methods</a:t>
            </a:r>
          </a:p>
          <a:p>
            <a:pPr>
              <a:buFont typeface="Wingdings" pitchFamily="2" charset="2"/>
              <a:buChar char="q"/>
            </a:pPr>
            <a:endParaRPr lang="en-US" sz="2000" b="1" dirty="0">
              <a:solidFill>
                <a:schemeClr val="accent6">
                  <a:lumMod val="50000"/>
                </a:schemeClr>
              </a:solidFill>
            </a:endParaRPr>
          </a:p>
          <a:p>
            <a:pPr>
              <a:buFont typeface="Wingdings" pitchFamily="2" charset="2"/>
              <a:buChar char="q"/>
            </a:pPr>
            <a:r>
              <a:rPr lang="en-US" sz="2000" b="1" dirty="0">
                <a:solidFill>
                  <a:schemeClr val="accent6">
                    <a:lumMod val="50000"/>
                  </a:schemeClr>
                </a:solidFill>
              </a:rPr>
              <a:t>Delete methods</a:t>
            </a:r>
          </a:p>
          <a:p>
            <a:pPr>
              <a:buFont typeface="Wingdings" pitchFamily="2" charset="2"/>
              <a:buChar char="q"/>
            </a:pPr>
            <a:endParaRPr lang="en-US" sz="2000" b="1" dirty="0">
              <a:solidFill>
                <a:schemeClr val="accent6">
                  <a:lumMod val="50000"/>
                </a:schemeClr>
              </a:solidFill>
            </a:endParaRPr>
          </a:p>
          <a:p>
            <a:pPr>
              <a:buFont typeface="Wingdings" pitchFamily="2" charset="2"/>
              <a:buChar char="q"/>
            </a:pPr>
            <a:r>
              <a:rPr lang="en-US" sz="2000" b="1" dirty="0" err="1">
                <a:solidFill>
                  <a:schemeClr val="accent6">
                    <a:lumMod val="50000"/>
                  </a:schemeClr>
                </a:solidFill>
              </a:rPr>
              <a:t>overide</a:t>
            </a:r>
            <a:r>
              <a:rPr lang="en-US" sz="2000" b="1" dirty="0">
                <a:solidFill>
                  <a:schemeClr val="accent6">
                    <a:lumMod val="50000"/>
                  </a:schemeClr>
                </a:solidFill>
              </a:rPr>
              <a:t> and final </a:t>
            </a:r>
            <a:r>
              <a:rPr lang="en-US" sz="2000" b="1" dirty="0" err="1">
                <a:solidFill>
                  <a:schemeClr val="accent6">
                    <a:lumMod val="50000"/>
                  </a:schemeClr>
                </a:solidFill>
              </a:rPr>
              <a:t>specifiers</a:t>
            </a:r>
            <a:endParaRPr lang="en-US" sz="2000" b="1" dirty="0">
              <a:solidFill>
                <a:schemeClr val="accent6">
                  <a:lumMod val="50000"/>
                </a:schemeClr>
              </a:solidFill>
            </a:endParaRPr>
          </a:p>
          <a:p>
            <a:pPr>
              <a:buFont typeface="Wingdings" pitchFamily="2" charset="2"/>
              <a:buChar char="q"/>
            </a:pPr>
            <a:endParaRPr lang="en-US" sz="2000" b="1" dirty="0">
              <a:solidFill>
                <a:schemeClr val="accent6">
                  <a:lumMod val="50000"/>
                </a:schemeClr>
              </a:solidFill>
            </a:endParaRPr>
          </a:p>
          <a:p>
            <a:pPr>
              <a:buFont typeface="Wingdings" pitchFamily="2" charset="2"/>
              <a:buChar char="q"/>
            </a:pPr>
            <a:r>
              <a:rPr lang="en-US" sz="2000" b="1" dirty="0">
                <a:solidFill>
                  <a:schemeClr val="accent6">
                    <a:lumMod val="50000"/>
                  </a:schemeClr>
                </a:solidFill>
              </a:rPr>
              <a:t>Extended friend declarations</a:t>
            </a:r>
          </a:p>
          <a:p>
            <a:pPr>
              <a:buFont typeface="Wingdings" pitchFamily="2" charset="2"/>
              <a:buChar char="q"/>
            </a:pPr>
            <a:endParaRPr lang="en-US" sz="2000" b="1" dirty="0">
              <a:solidFill>
                <a:schemeClr val="accent6">
                  <a:lumMod val="50000"/>
                </a:schemeClr>
              </a:solidFill>
            </a:endParaRPr>
          </a:p>
          <a:p>
            <a:pPr>
              <a:buFont typeface="Wingdings" pitchFamily="2" charset="2"/>
              <a:buChar char="q"/>
            </a:pPr>
            <a:r>
              <a:rPr lang="en-US" sz="2000" b="1" dirty="0">
                <a:solidFill>
                  <a:schemeClr val="accent6">
                    <a:lumMod val="50000"/>
                  </a:schemeClr>
                </a:solidFill>
              </a:rPr>
              <a:t>Nested class access rights</a:t>
            </a:r>
            <a:endParaRPr lang="en-IN" sz="2000" b="1" dirty="0">
              <a:solidFill>
                <a:schemeClr val="accent6">
                  <a:lumMod val="50000"/>
                </a:schemeClr>
              </a:solidFill>
            </a:endParaRPr>
          </a:p>
        </p:txBody>
      </p:sp>
      <p:sp>
        <p:nvSpPr>
          <p:cNvPr id="2" name="Footer Placeholder 1"/>
          <p:cNvSpPr>
            <a:spLocks noGrp="1"/>
          </p:cNvSpPr>
          <p:nvPr>
            <p:ph type="ftr" sz="quarter" idx="11"/>
          </p:nvPr>
        </p:nvSpPr>
        <p:spPr/>
        <p:txBody>
          <a:bodyPr/>
          <a:lstStyle/>
          <a:p>
            <a:r>
              <a:rPr lang="en-IN"/>
              <a:t>Trainer: A.M.P.Ganesh Prabhu [ampganeshprabhu@gmail.com]</a:t>
            </a:r>
          </a:p>
        </p:txBody>
      </p:sp>
      <p:sp>
        <p:nvSpPr>
          <p:cNvPr id="3" name="Slide Number Placeholder 2"/>
          <p:cNvSpPr>
            <a:spLocks noGrp="1"/>
          </p:cNvSpPr>
          <p:nvPr>
            <p:ph type="sldNum" sz="quarter" idx="12"/>
          </p:nvPr>
        </p:nvSpPr>
        <p:spPr/>
        <p:txBody>
          <a:bodyPr/>
          <a:lstStyle/>
          <a:p>
            <a:fld id="{7509ABCF-EDCD-42B9-93A2-561EE76D5884}" type="slidenum">
              <a:rPr lang="en-IN" smtClean="0"/>
              <a:pPr/>
              <a:t>1</a:t>
            </a:fld>
            <a:endParaRPr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51382" y="696472"/>
            <a:ext cx="11513270" cy="369332"/>
          </a:xfrm>
          <a:prstGeom prst="rect">
            <a:avLst/>
          </a:prstGeo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lin ang="0" scaled="1"/>
            <a:tileRect/>
          </a:gradFill>
        </p:spPr>
        <p:txBody>
          <a:bodyPr wrap="square">
            <a:spAutoFit/>
          </a:bodyPr>
          <a:lstStyle/>
          <a:p>
            <a:r>
              <a:rPr lang="en-IN" b="1" dirty="0" err="1"/>
              <a:t>Overide</a:t>
            </a:r>
            <a:r>
              <a:rPr lang="en-IN" b="1" dirty="0"/>
              <a:t> &amp; final (continued..)</a:t>
            </a:r>
          </a:p>
        </p:txBody>
      </p:sp>
      <p:sp>
        <p:nvSpPr>
          <p:cNvPr id="6" name="TextBox 5"/>
          <p:cNvSpPr txBox="1"/>
          <p:nvPr/>
        </p:nvSpPr>
        <p:spPr>
          <a:xfrm>
            <a:off x="480767" y="1124745"/>
            <a:ext cx="11217897" cy="1200329"/>
          </a:xfrm>
          <a:prstGeom prst="rect">
            <a:avLst/>
          </a:prstGeom>
          <a:noFill/>
        </p:spPr>
        <p:txBody>
          <a:bodyPr wrap="square" rtlCol="0">
            <a:spAutoFit/>
          </a:bodyPr>
          <a:lstStyle/>
          <a:p>
            <a:pPr algn="just"/>
            <a:r>
              <a:rPr lang="en-US" dirty="0"/>
              <a:t>The final keyword can be either used with class type or associated with a member function of a class.</a:t>
            </a:r>
          </a:p>
          <a:p>
            <a:pPr algn="just"/>
            <a:endParaRPr lang="en-US" dirty="0"/>
          </a:p>
          <a:p>
            <a:pPr algn="just">
              <a:buFont typeface="Arial" pitchFamily="34" charset="0"/>
              <a:buChar char="•"/>
            </a:pPr>
            <a:r>
              <a:rPr lang="en-US" dirty="0"/>
              <a:t>When associated with class, it disallows inheritance.</a:t>
            </a:r>
          </a:p>
          <a:p>
            <a:pPr algn="just">
              <a:buFont typeface="Arial" pitchFamily="34" charset="0"/>
              <a:buChar char="•"/>
            </a:pPr>
            <a:r>
              <a:rPr lang="en-US" dirty="0"/>
              <a:t>When used with a method, it indicates that this method cannot be over-ridden in the derived class.</a:t>
            </a:r>
            <a:endParaRPr lang="en-IN" dirty="0"/>
          </a:p>
        </p:txBody>
      </p:sp>
      <p:sp>
        <p:nvSpPr>
          <p:cNvPr id="7" name="TextBox 6"/>
          <p:cNvSpPr txBox="1"/>
          <p:nvPr/>
        </p:nvSpPr>
        <p:spPr>
          <a:xfrm>
            <a:off x="766852" y="2651130"/>
            <a:ext cx="3528392" cy="2062103"/>
          </a:xfrm>
          <a:prstGeom prst="rect">
            <a:avLst/>
          </a:prstGeom>
          <a:noFill/>
        </p:spPr>
        <p:txBody>
          <a:bodyPr wrap="square" rtlCol="0">
            <a:spAutoFit/>
          </a:bodyPr>
          <a:lstStyle/>
          <a:p>
            <a:r>
              <a:rPr lang="en-US" sz="1600" dirty="0">
                <a:solidFill>
                  <a:srgbClr val="0000FF"/>
                </a:solidFill>
              </a:rPr>
              <a:t>class</a:t>
            </a:r>
            <a:r>
              <a:rPr lang="en-US" sz="1600" dirty="0"/>
              <a:t> Base</a:t>
            </a:r>
            <a:r>
              <a:rPr lang="en-IN" sz="1600" dirty="0"/>
              <a:t> </a:t>
            </a:r>
            <a:r>
              <a:rPr lang="en-IN" sz="1600" dirty="0">
                <a:solidFill>
                  <a:srgbClr val="0000FF"/>
                </a:solidFill>
              </a:rPr>
              <a:t>final</a:t>
            </a:r>
          </a:p>
          <a:p>
            <a:r>
              <a:rPr lang="en-US" sz="1600" dirty="0"/>
              <a:t>{</a:t>
            </a:r>
          </a:p>
          <a:p>
            <a:r>
              <a:rPr lang="en-US" sz="1600" dirty="0"/>
              <a:t>  </a:t>
            </a:r>
            <a:r>
              <a:rPr lang="en-US" sz="1600" dirty="0">
                <a:solidFill>
                  <a:srgbClr val="00B050"/>
                </a:solidFill>
              </a:rPr>
              <a:t>//…</a:t>
            </a:r>
          </a:p>
          <a:p>
            <a:r>
              <a:rPr lang="en-US" sz="1600" dirty="0"/>
              <a:t>};</a:t>
            </a:r>
          </a:p>
          <a:p>
            <a:r>
              <a:rPr lang="en-US" sz="1600" dirty="0">
                <a:solidFill>
                  <a:srgbClr val="0000FF"/>
                </a:solidFill>
              </a:rPr>
              <a:t>class</a:t>
            </a:r>
            <a:r>
              <a:rPr lang="en-US" sz="1600" dirty="0"/>
              <a:t> </a:t>
            </a:r>
            <a:r>
              <a:rPr lang="en-US" sz="1600" dirty="0" err="1"/>
              <a:t>Derived:</a:t>
            </a:r>
            <a:r>
              <a:rPr lang="en-US" sz="1600" dirty="0" err="1">
                <a:solidFill>
                  <a:srgbClr val="0000FF"/>
                </a:solidFill>
              </a:rPr>
              <a:t>public</a:t>
            </a:r>
            <a:r>
              <a:rPr lang="en-US" sz="1600" dirty="0"/>
              <a:t> Base  </a:t>
            </a:r>
            <a:r>
              <a:rPr lang="en-US" sz="1600" dirty="0">
                <a:solidFill>
                  <a:srgbClr val="00B050"/>
                </a:solidFill>
              </a:rPr>
              <a:t>//ERROR</a:t>
            </a:r>
          </a:p>
          <a:p>
            <a:r>
              <a:rPr lang="en-US" sz="1600" dirty="0"/>
              <a:t>{</a:t>
            </a:r>
          </a:p>
          <a:p>
            <a:r>
              <a:rPr lang="en-US" sz="1600" dirty="0"/>
              <a:t>   </a:t>
            </a:r>
            <a:r>
              <a:rPr lang="en-US" sz="1600" dirty="0">
                <a:solidFill>
                  <a:srgbClr val="00B050"/>
                </a:solidFill>
              </a:rPr>
              <a:t>//…</a:t>
            </a:r>
          </a:p>
          <a:p>
            <a:r>
              <a:rPr lang="en-US" sz="1600" dirty="0"/>
              <a:t>};</a:t>
            </a:r>
          </a:p>
        </p:txBody>
      </p:sp>
      <p:sp>
        <p:nvSpPr>
          <p:cNvPr id="9" name="TextBox 8"/>
          <p:cNvSpPr txBox="1"/>
          <p:nvPr/>
        </p:nvSpPr>
        <p:spPr>
          <a:xfrm>
            <a:off x="4206134" y="2490863"/>
            <a:ext cx="2816835" cy="3046988"/>
          </a:xfrm>
          <a:prstGeom prst="rect">
            <a:avLst/>
          </a:prstGeom>
          <a:noFill/>
        </p:spPr>
        <p:txBody>
          <a:bodyPr wrap="square" rtlCol="0">
            <a:spAutoFit/>
          </a:bodyPr>
          <a:lstStyle/>
          <a:p>
            <a:r>
              <a:rPr lang="en-US" sz="1600" dirty="0">
                <a:solidFill>
                  <a:srgbClr val="0000FF"/>
                </a:solidFill>
              </a:rPr>
              <a:t>class</a:t>
            </a:r>
            <a:r>
              <a:rPr lang="en-US" sz="1600" dirty="0"/>
              <a:t> Base</a:t>
            </a:r>
            <a:endParaRPr lang="en-IN" sz="1600" dirty="0">
              <a:solidFill>
                <a:srgbClr val="0000FF"/>
              </a:solidFill>
            </a:endParaRPr>
          </a:p>
          <a:p>
            <a:r>
              <a:rPr lang="en-US" sz="1600" dirty="0"/>
              <a:t>{</a:t>
            </a:r>
          </a:p>
          <a:p>
            <a:r>
              <a:rPr lang="en-US" sz="1600" dirty="0">
                <a:solidFill>
                  <a:srgbClr val="0000FF"/>
                </a:solidFill>
              </a:rPr>
              <a:t>public:</a:t>
            </a:r>
          </a:p>
          <a:p>
            <a:r>
              <a:rPr lang="en-US" sz="1600" dirty="0">
                <a:solidFill>
                  <a:srgbClr val="0000FF"/>
                </a:solidFill>
              </a:rPr>
              <a:t>       virtual void </a:t>
            </a:r>
            <a:r>
              <a:rPr lang="en-US" sz="1600" dirty="0"/>
              <a:t>fun(){ }</a:t>
            </a:r>
            <a:endParaRPr lang="en-US" sz="1600" dirty="0">
              <a:solidFill>
                <a:srgbClr val="00B050"/>
              </a:solidFill>
            </a:endParaRPr>
          </a:p>
          <a:p>
            <a:r>
              <a:rPr lang="en-US" sz="1600" dirty="0"/>
              <a:t>};</a:t>
            </a:r>
          </a:p>
          <a:p>
            <a:endParaRPr lang="en-US" sz="1600" dirty="0"/>
          </a:p>
          <a:p>
            <a:r>
              <a:rPr lang="en-US" sz="1600" dirty="0">
                <a:solidFill>
                  <a:srgbClr val="0000FF"/>
                </a:solidFill>
              </a:rPr>
              <a:t>class</a:t>
            </a:r>
            <a:r>
              <a:rPr lang="en-US" sz="1600" dirty="0"/>
              <a:t> Derived1:</a:t>
            </a:r>
            <a:r>
              <a:rPr lang="en-US" sz="1600" dirty="0">
                <a:solidFill>
                  <a:srgbClr val="0000FF"/>
                </a:solidFill>
              </a:rPr>
              <a:t>public</a:t>
            </a:r>
            <a:r>
              <a:rPr lang="en-US" sz="1600" dirty="0"/>
              <a:t> Base </a:t>
            </a:r>
            <a:endParaRPr lang="en-US" sz="1600" dirty="0">
              <a:solidFill>
                <a:srgbClr val="00B050"/>
              </a:solidFill>
            </a:endParaRPr>
          </a:p>
          <a:p>
            <a:r>
              <a:rPr lang="en-US" sz="1600" dirty="0"/>
              <a:t>{</a:t>
            </a:r>
          </a:p>
          <a:p>
            <a:r>
              <a:rPr lang="en-US" sz="1600" dirty="0">
                <a:solidFill>
                  <a:srgbClr val="0000FF"/>
                </a:solidFill>
              </a:rPr>
              <a:t>public:</a:t>
            </a:r>
          </a:p>
          <a:p>
            <a:r>
              <a:rPr lang="en-US" sz="1600" dirty="0">
                <a:solidFill>
                  <a:srgbClr val="0000FF"/>
                </a:solidFill>
              </a:rPr>
              <a:t>       void </a:t>
            </a:r>
            <a:r>
              <a:rPr lang="en-US" sz="1600" dirty="0"/>
              <a:t>fun() </a:t>
            </a:r>
            <a:r>
              <a:rPr lang="en-US" sz="1600" dirty="0">
                <a:solidFill>
                  <a:srgbClr val="0000FF"/>
                </a:solidFill>
              </a:rPr>
              <a:t>final</a:t>
            </a:r>
          </a:p>
          <a:p>
            <a:r>
              <a:rPr lang="en-US" sz="1600" dirty="0"/>
              <a:t>        {   } </a:t>
            </a:r>
          </a:p>
          <a:p>
            <a:r>
              <a:rPr lang="en-US" sz="1600" dirty="0"/>
              <a:t>};</a:t>
            </a:r>
          </a:p>
        </p:txBody>
      </p:sp>
      <p:sp>
        <p:nvSpPr>
          <p:cNvPr id="2" name="Footer Placeholder 1"/>
          <p:cNvSpPr>
            <a:spLocks noGrp="1"/>
          </p:cNvSpPr>
          <p:nvPr>
            <p:ph type="ftr" sz="quarter" idx="11"/>
          </p:nvPr>
        </p:nvSpPr>
        <p:spPr/>
        <p:txBody>
          <a:bodyPr/>
          <a:lstStyle/>
          <a:p>
            <a:r>
              <a:rPr lang="en-IN"/>
              <a:t>Trainer: A.M.P.Ganesh Prabhu [ampganeshprabhu@gmail.com]</a:t>
            </a:r>
          </a:p>
        </p:txBody>
      </p:sp>
      <p:sp>
        <p:nvSpPr>
          <p:cNvPr id="3" name="Slide Number Placeholder 2"/>
          <p:cNvSpPr>
            <a:spLocks noGrp="1"/>
          </p:cNvSpPr>
          <p:nvPr>
            <p:ph type="sldNum" sz="quarter" idx="12"/>
          </p:nvPr>
        </p:nvSpPr>
        <p:spPr/>
        <p:txBody>
          <a:bodyPr/>
          <a:lstStyle/>
          <a:p>
            <a:fld id="{7509ABCF-EDCD-42B9-93A2-561EE76D5884}" type="slidenum">
              <a:rPr lang="en-IN" smtClean="0"/>
              <a:pPr/>
              <a:t>10</a:t>
            </a:fld>
            <a:endParaRPr lang="en-IN"/>
          </a:p>
        </p:txBody>
      </p:sp>
      <p:sp>
        <p:nvSpPr>
          <p:cNvPr id="10" name="Snip and Round Single Corner Rectangle 4">
            <a:extLst>
              <a:ext uri="{FF2B5EF4-FFF2-40B4-BE49-F238E27FC236}">
                <a16:creationId xmlns:a16="http://schemas.microsoft.com/office/drawing/2014/main" id="{4C5F2227-E503-BED0-1A74-29446FA5C572}"/>
              </a:ext>
            </a:extLst>
          </p:cNvPr>
          <p:cNvSpPr/>
          <p:nvPr/>
        </p:nvSpPr>
        <p:spPr>
          <a:xfrm>
            <a:off x="91882" y="68008"/>
            <a:ext cx="12012134" cy="432048"/>
          </a:xfrm>
          <a:prstGeom prst="snipRoundRect">
            <a:avLst/>
          </a:prstGeom>
          <a:solidFill>
            <a:schemeClr val="accent6">
              <a:lumMod val="40000"/>
              <a:lumOff val="60000"/>
            </a:schemeClr>
          </a:solidFill>
          <a:ln w="76200">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800" b="1" dirty="0">
                <a:solidFill>
                  <a:schemeClr val="accent6">
                    <a:lumMod val="75000"/>
                  </a:schemeClr>
                </a:solidFill>
              </a:rPr>
              <a:t>C++ 11</a:t>
            </a:r>
            <a:endParaRPr lang="en-IN" sz="2800" b="1" dirty="0">
              <a:solidFill>
                <a:schemeClr val="accent6">
                  <a:lumMod val="75000"/>
                </a:schemeClr>
              </a:solidFill>
            </a:endParaRPr>
          </a:p>
        </p:txBody>
      </p:sp>
      <p:sp>
        <p:nvSpPr>
          <p:cNvPr id="12" name="TextBox 11">
            <a:extLst>
              <a:ext uri="{FF2B5EF4-FFF2-40B4-BE49-F238E27FC236}">
                <a16:creationId xmlns:a16="http://schemas.microsoft.com/office/drawing/2014/main" id="{7138701D-3151-2B81-4375-4C855B5361D4}"/>
              </a:ext>
            </a:extLst>
          </p:cNvPr>
          <p:cNvSpPr txBox="1"/>
          <p:nvPr/>
        </p:nvSpPr>
        <p:spPr>
          <a:xfrm>
            <a:off x="7127645" y="2771052"/>
            <a:ext cx="4005411" cy="1569660"/>
          </a:xfrm>
          <a:prstGeom prst="rect">
            <a:avLst/>
          </a:prstGeom>
          <a:noFill/>
        </p:spPr>
        <p:txBody>
          <a:bodyPr wrap="square">
            <a:spAutoFit/>
          </a:bodyPr>
          <a:lstStyle/>
          <a:p>
            <a:r>
              <a:rPr lang="en-US" sz="1600" dirty="0">
                <a:solidFill>
                  <a:srgbClr val="0000FF"/>
                </a:solidFill>
              </a:rPr>
              <a:t>class</a:t>
            </a:r>
            <a:r>
              <a:rPr lang="en-US" sz="1600" dirty="0"/>
              <a:t> Derived2:</a:t>
            </a:r>
            <a:r>
              <a:rPr lang="en-US" sz="1600" dirty="0">
                <a:solidFill>
                  <a:srgbClr val="0000FF"/>
                </a:solidFill>
              </a:rPr>
              <a:t>public</a:t>
            </a:r>
            <a:r>
              <a:rPr lang="en-US" sz="1600" dirty="0"/>
              <a:t> Derived1 </a:t>
            </a:r>
            <a:endParaRPr lang="en-US" sz="1600" dirty="0">
              <a:solidFill>
                <a:srgbClr val="00B050"/>
              </a:solidFill>
            </a:endParaRPr>
          </a:p>
          <a:p>
            <a:r>
              <a:rPr lang="en-US" sz="1600" dirty="0"/>
              <a:t>{</a:t>
            </a:r>
          </a:p>
          <a:p>
            <a:r>
              <a:rPr lang="en-US" sz="1600" dirty="0">
                <a:solidFill>
                  <a:srgbClr val="0000FF"/>
                </a:solidFill>
              </a:rPr>
              <a:t>public:</a:t>
            </a:r>
          </a:p>
          <a:p>
            <a:r>
              <a:rPr lang="en-US" sz="1600" dirty="0">
                <a:solidFill>
                  <a:srgbClr val="0000FF"/>
                </a:solidFill>
              </a:rPr>
              <a:t>     void </a:t>
            </a:r>
            <a:r>
              <a:rPr lang="en-US" sz="1600" dirty="0"/>
              <a:t>fun()   </a:t>
            </a:r>
            <a:r>
              <a:rPr lang="en-US" sz="1600" dirty="0">
                <a:solidFill>
                  <a:srgbClr val="00B050"/>
                </a:solidFill>
              </a:rPr>
              <a:t>//ERROR, cannot override</a:t>
            </a:r>
          </a:p>
          <a:p>
            <a:r>
              <a:rPr lang="en-US" sz="1600" dirty="0"/>
              <a:t>      {   } </a:t>
            </a:r>
          </a:p>
          <a:p>
            <a:r>
              <a:rPr lang="en-US" sz="1600" dirty="0"/>
              <a: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82808" y="590884"/>
            <a:ext cx="10385192" cy="369332"/>
          </a:xfrm>
          <a:prstGeom prst="rect">
            <a:avLst/>
          </a:prstGeo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lin ang="0" scaled="1"/>
            <a:tileRect/>
          </a:gradFill>
        </p:spPr>
        <p:txBody>
          <a:bodyPr wrap="square">
            <a:spAutoFit/>
          </a:bodyPr>
          <a:lstStyle/>
          <a:p>
            <a:r>
              <a:rPr lang="en-IN" b="1" dirty="0"/>
              <a:t>Extended Friend Declarations:-</a:t>
            </a:r>
          </a:p>
        </p:txBody>
      </p:sp>
      <p:sp>
        <p:nvSpPr>
          <p:cNvPr id="6" name="TextBox 5"/>
          <p:cNvSpPr txBox="1"/>
          <p:nvPr/>
        </p:nvSpPr>
        <p:spPr>
          <a:xfrm>
            <a:off x="805281" y="1868916"/>
            <a:ext cx="4389152" cy="4247317"/>
          </a:xfrm>
          <a:prstGeom prst="rect">
            <a:avLst/>
          </a:prstGeom>
          <a:noFill/>
        </p:spPr>
        <p:txBody>
          <a:bodyPr wrap="square" rtlCol="0">
            <a:spAutoFit/>
          </a:bodyPr>
          <a:lstStyle/>
          <a:p>
            <a:r>
              <a:rPr lang="en-US" dirty="0">
                <a:solidFill>
                  <a:srgbClr val="0000FF"/>
                </a:solidFill>
              </a:rPr>
              <a:t>class</a:t>
            </a:r>
            <a:r>
              <a:rPr lang="en-US" dirty="0"/>
              <a:t> A;</a:t>
            </a:r>
          </a:p>
          <a:p>
            <a:r>
              <a:rPr lang="en-US" dirty="0">
                <a:solidFill>
                  <a:srgbClr val="0000FF"/>
                </a:solidFill>
              </a:rPr>
              <a:t>class</a:t>
            </a:r>
            <a:r>
              <a:rPr lang="en-US" dirty="0"/>
              <a:t> B;</a:t>
            </a:r>
          </a:p>
          <a:p>
            <a:endParaRPr lang="en-US" dirty="0"/>
          </a:p>
          <a:p>
            <a:r>
              <a:rPr lang="en-US" dirty="0">
                <a:solidFill>
                  <a:srgbClr val="0000FF"/>
                </a:solidFill>
              </a:rPr>
              <a:t>class</a:t>
            </a:r>
            <a:r>
              <a:rPr lang="en-US" dirty="0"/>
              <a:t> Friend</a:t>
            </a:r>
          </a:p>
          <a:p>
            <a:r>
              <a:rPr lang="en-US" dirty="0"/>
              <a:t>{</a:t>
            </a:r>
          </a:p>
          <a:p>
            <a:r>
              <a:rPr lang="en-US" dirty="0"/>
              <a:t>    </a:t>
            </a:r>
            <a:r>
              <a:rPr lang="en-US" dirty="0">
                <a:solidFill>
                  <a:srgbClr val="0000FF"/>
                </a:solidFill>
              </a:rPr>
              <a:t>friend class </a:t>
            </a:r>
            <a:r>
              <a:rPr lang="en-US" dirty="0"/>
              <a:t>A; </a:t>
            </a:r>
            <a:r>
              <a:rPr lang="en-US" dirty="0">
                <a:solidFill>
                  <a:srgbClr val="00B050"/>
                </a:solidFill>
              </a:rPr>
              <a:t>//OK, old style still works</a:t>
            </a:r>
          </a:p>
          <a:p>
            <a:r>
              <a:rPr lang="en-US" dirty="0"/>
              <a:t>    </a:t>
            </a:r>
            <a:r>
              <a:rPr lang="en-US" dirty="0">
                <a:solidFill>
                  <a:srgbClr val="0000FF"/>
                </a:solidFill>
              </a:rPr>
              <a:t>friend</a:t>
            </a:r>
            <a:r>
              <a:rPr lang="en-US" dirty="0"/>
              <a:t> B;          </a:t>
            </a:r>
            <a:r>
              <a:rPr lang="en-US" dirty="0">
                <a:solidFill>
                  <a:srgbClr val="00B050"/>
                </a:solidFill>
              </a:rPr>
              <a:t>//OK, new style</a:t>
            </a:r>
          </a:p>
          <a:p>
            <a:r>
              <a:rPr lang="en-US" dirty="0"/>
              <a:t>};</a:t>
            </a:r>
          </a:p>
          <a:p>
            <a:endParaRPr lang="en-US" dirty="0"/>
          </a:p>
          <a:p>
            <a:r>
              <a:rPr lang="en-US" dirty="0">
                <a:solidFill>
                  <a:srgbClr val="0000FF"/>
                </a:solidFill>
              </a:rPr>
              <a:t>class</a:t>
            </a:r>
            <a:r>
              <a:rPr lang="en-US" dirty="0"/>
              <a:t> CA</a:t>
            </a:r>
          </a:p>
          <a:p>
            <a:r>
              <a:rPr lang="en-US" dirty="0"/>
              <a:t>{</a:t>
            </a:r>
          </a:p>
          <a:p>
            <a:r>
              <a:rPr lang="en-US" dirty="0"/>
              <a:t>    </a:t>
            </a:r>
            <a:r>
              <a:rPr lang="en-US" dirty="0">
                <a:solidFill>
                  <a:srgbClr val="0000FF"/>
                </a:solidFill>
              </a:rPr>
              <a:t>friend class </a:t>
            </a:r>
            <a:r>
              <a:rPr lang="en-US" dirty="0"/>
              <a:t>D; </a:t>
            </a:r>
            <a:r>
              <a:rPr lang="en-US" dirty="0">
                <a:solidFill>
                  <a:srgbClr val="00B050"/>
                </a:solidFill>
              </a:rPr>
              <a:t>//OK, declares new class D </a:t>
            </a:r>
          </a:p>
          <a:p>
            <a:r>
              <a:rPr lang="en-US" dirty="0"/>
              <a:t>    </a:t>
            </a:r>
            <a:r>
              <a:rPr lang="en-US" dirty="0">
                <a:solidFill>
                  <a:srgbClr val="0000FF"/>
                </a:solidFill>
              </a:rPr>
              <a:t>friend</a:t>
            </a:r>
            <a:r>
              <a:rPr lang="en-US" dirty="0"/>
              <a:t> D;          </a:t>
            </a:r>
            <a:r>
              <a:rPr lang="en-US" dirty="0">
                <a:solidFill>
                  <a:srgbClr val="00B050"/>
                </a:solidFill>
              </a:rPr>
              <a:t>//ERROR, undeclared class D</a:t>
            </a:r>
          </a:p>
          <a:p>
            <a:r>
              <a:rPr lang="en-US" dirty="0"/>
              <a:t>};</a:t>
            </a:r>
            <a:endParaRPr lang="en-IN" dirty="0"/>
          </a:p>
          <a:p>
            <a:endParaRPr lang="en-IN" dirty="0"/>
          </a:p>
        </p:txBody>
      </p:sp>
      <p:sp>
        <p:nvSpPr>
          <p:cNvPr id="7" name="TextBox 6"/>
          <p:cNvSpPr txBox="1"/>
          <p:nvPr/>
        </p:nvSpPr>
        <p:spPr>
          <a:xfrm>
            <a:off x="6263070" y="1681952"/>
            <a:ext cx="5269715" cy="646331"/>
          </a:xfrm>
          <a:prstGeom prst="rect">
            <a:avLst/>
          </a:prstGeom>
          <a:noFill/>
        </p:spPr>
        <p:txBody>
          <a:bodyPr wrap="square" rtlCol="0">
            <a:spAutoFit/>
          </a:bodyPr>
          <a:lstStyle/>
          <a:p>
            <a:pPr algn="just"/>
            <a:r>
              <a:rPr lang="en-US" dirty="0"/>
              <a:t>In addition ‘</a:t>
            </a:r>
            <a:r>
              <a:rPr lang="en-US" dirty="0" err="1">
                <a:solidFill>
                  <a:srgbClr val="0000FF"/>
                </a:solidFill>
              </a:rPr>
              <a:t>typedef</a:t>
            </a:r>
            <a:r>
              <a:rPr lang="en-US" dirty="0"/>
              <a:t>’ names can be declared as friends as long as we omit the ‘</a:t>
            </a:r>
            <a:r>
              <a:rPr lang="en-US" dirty="0">
                <a:solidFill>
                  <a:srgbClr val="0000FF"/>
                </a:solidFill>
              </a:rPr>
              <a:t>class</a:t>
            </a:r>
            <a:r>
              <a:rPr lang="en-US" dirty="0"/>
              <a:t>’ keyword</a:t>
            </a:r>
            <a:endParaRPr lang="en-IN" dirty="0"/>
          </a:p>
        </p:txBody>
      </p:sp>
      <p:sp>
        <p:nvSpPr>
          <p:cNvPr id="9" name="Rectangle 8"/>
          <p:cNvSpPr/>
          <p:nvPr/>
        </p:nvSpPr>
        <p:spPr>
          <a:xfrm>
            <a:off x="6522028" y="2669893"/>
            <a:ext cx="3600400" cy="2031325"/>
          </a:xfrm>
          <a:prstGeom prst="rect">
            <a:avLst/>
          </a:prstGeom>
        </p:spPr>
        <p:txBody>
          <a:bodyPr wrap="square">
            <a:spAutoFit/>
          </a:bodyPr>
          <a:lstStyle/>
          <a:p>
            <a:r>
              <a:rPr lang="en-US" dirty="0">
                <a:solidFill>
                  <a:srgbClr val="0000FF"/>
                </a:solidFill>
              </a:rPr>
              <a:t>class</a:t>
            </a:r>
            <a:r>
              <a:rPr lang="en-US" dirty="0"/>
              <a:t> CB;</a:t>
            </a:r>
          </a:p>
          <a:p>
            <a:r>
              <a:rPr lang="en-US" dirty="0" err="1">
                <a:solidFill>
                  <a:srgbClr val="0000FF"/>
                </a:solidFill>
              </a:rPr>
              <a:t>typedef</a:t>
            </a:r>
            <a:r>
              <a:rPr lang="en-US" dirty="0"/>
              <a:t> CB B;  </a:t>
            </a:r>
            <a:r>
              <a:rPr lang="en-US" dirty="0">
                <a:solidFill>
                  <a:srgbClr val="00B050"/>
                </a:solidFill>
              </a:rPr>
              <a:t>// (or)  using B=CB;</a:t>
            </a:r>
          </a:p>
          <a:p>
            <a:endParaRPr lang="en-US" dirty="0">
              <a:solidFill>
                <a:srgbClr val="0000FF"/>
              </a:solidFill>
            </a:endParaRPr>
          </a:p>
          <a:p>
            <a:r>
              <a:rPr lang="en-US" dirty="0">
                <a:solidFill>
                  <a:srgbClr val="0000FF"/>
                </a:solidFill>
              </a:rPr>
              <a:t>class</a:t>
            </a:r>
            <a:r>
              <a:rPr lang="en-US" dirty="0"/>
              <a:t> CA</a:t>
            </a:r>
          </a:p>
          <a:p>
            <a:r>
              <a:rPr lang="en-US" dirty="0"/>
              <a:t>{</a:t>
            </a:r>
          </a:p>
          <a:p>
            <a:r>
              <a:rPr lang="en-US" dirty="0">
                <a:solidFill>
                  <a:srgbClr val="0000FF"/>
                </a:solidFill>
              </a:rPr>
              <a:t>    friend</a:t>
            </a:r>
            <a:r>
              <a:rPr lang="en-US" dirty="0"/>
              <a:t> B;     </a:t>
            </a:r>
            <a:r>
              <a:rPr lang="en-US" dirty="0">
                <a:solidFill>
                  <a:srgbClr val="00B050"/>
                </a:solidFill>
              </a:rPr>
              <a:t>//OK</a:t>
            </a:r>
          </a:p>
          <a:p>
            <a:r>
              <a:rPr lang="en-US" dirty="0"/>
              <a:t>};</a:t>
            </a:r>
            <a:endParaRPr lang="en-IN" dirty="0"/>
          </a:p>
        </p:txBody>
      </p:sp>
      <p:sp>
        <p:nvSpPr>
          <p:cNvPr id="10" name="TextBox 9"/>
          <p:cNvSpPr txBox="1"/>
          <p:nvPr/>
        </p:nvSpPr>
        <p:spPr>
          <a:xfrm>
            <a:off x="379086" y="1259468"/>
            <a:ext cx="4937629" cy="369332"/>
          </a:xfrm>
          <a:prstGeom prst="rect">
            <a:avLst/>
          </a:prstGeom>
          <a:noFill/>
        </p:spPr>
        <p:txBody>
          <a:bodyPr wrap="square" rtlCol="0">
            <a:spAutoFit/>
          </a:bodyPr>
          <a:lstStyle/>
          <a:p>
            <a:r>
              <a:rPr lang="en-US" dirty="0"/>
              <a:t>We can now make </a:t>
            </a:r>
            <a:r>
              <a:rPr lang="en-US" dirty="0">
                <a:solidFill>
                  <a:srgbClr val="0000FF"/>
                </a:solidFill>
              </a:rPr>
              <a:t>a friend </a:t>
            </a:r>
            <a:r>
              <a:rPr lang="en-US" dirty="0"/>
              <a:t>without a </a:t>
            </a:r>
            <a:r>
              <a:rPr lang="en-US" dirty="0">
                <a:solidFill>
                  <a:srgbClr val="0000FF"/>
                </a:solidFill>
              </a:rPr>
              <a:t>class</a:t>
            </a:r>
            <a:r>
              <a:rPr lang="en-US" dirty="0"/>
              <a:t> keyword</a:t>
            </a:r>
            <a:endParaRPr lang="en-IN" dirty="0"/>
          </a:p>
        </p:txBody>
      </p:sp>
      <p:cxnSp>
        <p:nvCxnSpPr>
          <p:cNvPr id="11" name="Straight Connector 10"/>
          <p:cNvCxnSpPr/>
          <p:nvPr/>
        </p:nvCxnSpPr>
        <p:spPr>
          <a:xfrm>
            <a:off x="5928931" y="1868916"/>
            <a:ext cx="0" cy="4032448"/>
          </a:xfrm>
          <a:prstGeom prst="line">
            <a:avLst/>
          </a:prstGeom>
          <a:ln w="38100">
            <a:solidFill>
              <a:srgbClr val="C00000"/>
            </a:solidFill>
            <a:prstDash val="dash"/>
          </a:ln>
        </p:spPr>
        <p:style>
          <a:lnRef idx="1">
            <a:schemeClr val="accent1"/>
          </a:lnRef>
          <a:fillRef idx="0">
            <a:schemeClr val="accent1"/>
          </a:fillRef>
          <a:effectRef idx="0">
            <a:schemeClr val="accent1"/>
          </a:effectRef>
          <a:fontRef idx="minor">
            <a:schemeClr val="tx1"/>
          </a:fontRef>
        </p:style>
      </p:cxnSp>
      <p:sp>
        <p:nvSpPr>
          <p:cNvPr id="2" name="Footer Placeholder 1"/>
          <p:cNvSpPr>
            <a:spLocks noGrp="1"/>
          </p:cNvSpPr>
          <p:nvPr>
            <p:ph type="ftr" sz="quarter" idx="11"/>
          </p:nvPr>
        </p:nvSpPr>
        <p:spPr/>
        <p:txBody>
          <a:bodyPr/>
          <a:lstStyle/>
          <a:p>
            <a:r>
              <a:rPr lang="en-IN"/>
              <a:t>Trainer: A.M.P.Ganesh Prabhu [ampganeshprabhu@gmail.com]</a:t>
            </a:r>
          </a:p>
        </p:txBody>
      </p:sp>
      <p:sp>
        <p:nvSpPr>
          <p:cNvPr id="3" name="Slide Number Placeholder 2"/>
          <p:cNvSpPr>
            <a:spLocks noGrp="1"/>
          </p:cNvSpPr>
          <p:nvPr>
            <p:ph type="sldNum" sz="quarter" idx="12"/>
          </p:nvPr>
        </p:nvSpPr>
        <p:spPr/>
        <p:txBody>
          <a:bodyPr/>
          <a:lstStyle/>
          <a:p>
            <a:fld id="{7509ABCF-EDCD-42B9-93A2-561EE76D5884}" type="slidenum">
              <a:rPr lang="en-IN" smtClean="0"/>
              <a:pPr/>
              <a:t>11</a:t>
            </a:fld>
            <a:endParaRPr lang="en-IN"/>
          </a:p>
        </p:txBody>
      </p:sp>
      <p:sp>
        <p:nvSpPr>
          <p:cNvPr id="14" name="Snip and Round Single Corner Rectangle 4">
            <a:extLst>
              <a:ext uri="{FF2B5EF4-FFF2-40B4-BE49-F238E27FC236}">
                <a16:creationId xmlns:a16="http://schemas.microsoft.com/office/drawing/2014/main" id="{7F8E7A72-6102-7A5B-E6A5-4EB1F9FAB556}"/>
              </a:ext>
            </a:extLst>
          </p:cNvPr>
          <p:cNvSpPr/>
          <p:nvPr/>
        </p:nvSpPr>
        <p:spPr>
          <a:xfrm>
            <a:off x="91882" y="68008"/>
            <a:ext cx="12012134" cy="432048"/>
          </a:xfrm>
          <a:prstGeom prst="snipRoundRect">
            <a:avLst/>
          </a:prstGeom>
          <a:solidFill>
            <a:schemeClr val="accent6">
              <a:lumMod val="40000"/>
              <a:lumOff val="60000"/>
            </a:schemeClr>
          </a:solidFill>
          <a:ln w="76200">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800" b="1" dirty="0">
                <a:solidFill>
                  <a:schemeClr val="accent6">
                    <a:lumMod val="75000"/>
                  </a:schemeClr>
                </a:solidFill>
              </a:rPr>
              <a:t>C++ 11</a:t>
            </a:r>
            <a:endParaRPr lang="en-IN" sz="2800" b="1" dirty="0">
              <a:solidFill>
                <a:schemeClr val="accent6">
                  <a:lumMod val="75000"/>
                </a:schemeClr>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73377" y="590884"/>
            <a:ext cx="11001081" cy="369332"/>
          </a:xfrm>
          <a:prstGeom prst="rect">
            <a:avLst/>
          </a:prstGeo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lin ang="0" scaled="1"/>
            <a:tileRect/>
          </a:gradFill>
        </p:spPr>
        <p:txBody>
          <a:bodyPr wrap="square">
            <a:spAutoFit/>
          </a:bodyPr>
          <a:lstStyle/>
          <a:p>
            <a:r>
              <a:rPr lang="en-IN" b="1" dirty="0"/>
              <a:t>Extended Friend Declarations:-</a:t>
            </a:r>
          </a:p>
        </p:txBody>
      </p:sp>
      <p:sp>
        <p:nvSpPr>
          <p:cNvPr id="6" name="TextBox 5"/>
          <p:cNvSpPr txBox="1"/>
          <p:nvPr/>
        </p:nvSpPr>
        <p:spPr>
          <a:xfrm>
            <a:off x="1274800" y="2135541"/>
            <a:ext cx="8061560" cy="2585323"/>
          </a:xfrm>
          <a:prstGeom prst="rect">
            <a:avLst/>
          </a:prstGeom>
          <a:noFill/>
        </p:spPr>
        <p:txBody>
          <a:bodyPr wrap="square" rtlCol="0">
            <a:spAutoFit/>
          </a:bodyPr>
          <a:lstStyle/>
          <a:p>
            <a:endParaRPr lang="en-US" dirty="0"/>
          </a:p>
          <a:p>
            <a:r>
              <a:rPr lang="en-US" dirty="0">
                <a:solidFill>
                  <a:srgbClr val="0000FF"/>
                </a:solidFill>
              </a:rPr>
              <a:t>template&lt;</a:t>
            </a:r>
            <a:r>
              <a:rPr lang="en-US" dirty="0" err="1">
                <a:solidFill>
                  <a:srgbClr val="0000FF"/>
                </a:solidFill>
              </a:rPr>
              <a:t>typename</a:t>
            </a:r>
            <a:r>
              <a:rPr lang="en-US" dirty="0">
                <a:solidFill>
                  <a:srgbClr val="0000FF"/>
                </a:solidFill>
              </a:rPr>
              <a:t> T1, </a:t>
            </a:r>
            <a:r>
              <a:rPr lang="en-US" dirty="0" err="1">
                <a:solidFill>
                  <a:srgbClr val="0000FF"/>
                </a:solidFill>
              </a:rPr>
              <a:t>typename</a:t>
            </a:r>
            <a:r>
              <a:rPr lang="en-US" dirty="0">
                <a:solidFill>
                  <a:srgbClr val="0000FF"/>
                </a:solidFill>
              </a:rPr>
              <a:t> T2&gt;class</a:t>
            </a:r>
            <a:r>
              <a:rPr lang="en-US" dirty="0"/>
              <a:t> Amigo</a:t>
            </a:r>
          </a:p>
          <a:p>
            <a:r>
              <a:rPr lang="en-US" dirty="0"/>
              <a:t>{</a:t>
            </a:r>
          </a:p>
          <a:p>
            <a:r>
              <a:rPr lang="en-US" dirty="0"/>
              <a:t>    </a:t>
            </a:r>
            <a:r>
              <a:rPr lang="en-US" dirty="0">
                <a:solidFill>
                  <a:srgbClr val="0000FF"/>
                </a:solidFill>
              </a:rPr>
              <a:t>friend T1</a:t>
            </a:r>
            <a:r>
              <a:rPr lang="en-US" dirty="0"/>
              <a:t>;                    </a:t>
            </a:r>
            <a:r>
              <a:rPr lang="en-US" dirty="0">
                <a:solidFill>
                  <a:srgbClr val="00B050"/>
                </a:solidFill>
              </a:rPr>
              <a:t>//OK, </a:t>
            </a:r>
          </a:p>
          <a:p>
            <a:r>
              <a:rPr lang="en-US" dirty="0"/>
              <a:t>    </a:t>
            </a:r>
            <a:r>
              <a:rPr lang="en-US" dirty="0">
                <a:solidFill>
                  <a:srgbClr val="0000FF"/>
                </a:solidFill>
              </a:rPr>
              <a:t>friend class</a:t>
            </a:r>
            <a:r>
              <a:rPr lang="en-US" dirty="0"/>
              <a:t> T2;          </a:t>
            </a:r>
            <a:r>
              <a:rPr lang="en-US" dirty="0">
                <a:solidFill>
                  <a:srgbClr val="00B050"/>
                </a:solidFill>
              </a:rPr>
              <a:t>//ERROR, cannot use an elaborate specifier inside</a:t>
            </a:r>
          </a:p>
          <a:p>
            <a:r>
              <a:rPr lang="en-US" dirty="0"/>
              <a:t>};</a:t>
            </a:r>
          </a:p>
          <a:p>
            <a:endParaRPr lang="en-US" dirty="0"/>
          </a:p>
          <a:p>
            <a:r>
              <a:rPr lang="en-US" dirty="0"/>
              <a:t>Amigo&lt;string, string&gt; a1;           </a:t>
            </a:r>
            <a:r>
              <a:rPr lang="en-US" dirty="0">
                <a:solidFill>
                  <a:srgbClr val="00B050"/>
                </a:solidFill>
              </a:rPr>
              <a:t>//OK</a:t>
            </a:r>
          </a:p>
          <a:p>
            <a:r>
              <a:rPr lang="en-US" dirty="0"/>
              <a:t>Amigo&lt;</a:t>
            </a:r>
            <a:r>
              <a:rPr lang="en-US" dirty="0">
                <a:solidFill>
                  <a:srgbClr val="0000FF"/>
                </a:solidFill>
              </a:rPr>
              <a:t>char</a:t>
            </a:r>
            <a:r>
              <a:rPr lang="en-US" dirty="0"/>
              <a:t>, string&gt; a2;             </a:t>
            </a:r>
            <a:r>
              <a:rPr lang="en-US" dirty="0">
                <a:solidFill>
                  <a:srgbClr val="00B050"/>
                </a:solidFill>
              </a:rPr>
              <a:t>//OK, but friend char has no effect in the template</a:t>
            </a:r>
            <a:endParaRPr lang="en-IN" dirty="0">
              <a:solidFill>
                <a:srgbClr val="00B050"/>
              </a:solidFill>
            </a:endParaRPr>
          </a:p>
        </p:txBody>
      </p:sp>
      <p:sp>
        <p:nvSpPr>
          <p:cNvPr id="9" name="TextBox 8"/>
          <p:cNvSpPr txBox="1"/>
          <p:nvPr/>
        </p:nvSpPr>
        <p:spPr>
          <a:xfrm>
            <a:off x="1007556" y="1306049"/>
            <a:ext cx="7603044" cy="369332"/>
          </a:xfrm>
          <a:prstGeom prst="rect">
            <a:avLst/>
          </a:prstGeom>
          <a:noFill/>
        </p:spPr>
        <p:txBody>
          <a:bodyPr wrap="square" rtlCol="0">
            <a:spAutoFit/>
          </a:bodyPr>
          <a:lstStyle/>
          <a:p>
            <a:r>
              <a:rPr lang="en-US" dirty="0"/>
              <a:t>The new style also allows template parameters to be declared as friends</a:t>
            </a:r>
            <a:endParaRPr lang="en-IN" dirty="0"/>
          </a:p>
        </p:txBody>
      </p:sp>
      <p:sp>
        <p:nvSpPr>
          <p:cNvPr id="2" name="Footer Placeholder 1"/>
          <p:cNvSpPr>
            <a:spLocks noGrp="1"/>
          </p:cNvSpPr>
          <p:nvPr>
            <p:ph type="ftr" sz="quarter" idx="11"/>
          </p:nvPr>
        </p:nvSpPr>
        <p:spPr/>
        <p:txBody>
          <a:bodyPr/>
          <a:lstStyle/>
          <a:p>
            <a:r>
              <a:rPr lang="en-IN"/>
              <a:t>Trainer: A.M.P.Ganesh Prabhu [ampganeshprabhu@gmail.com]</a:t>
            </a:r>
          </a:p>
        </p:txBody>
      </p:sp>
      <p:sp>
        <p:nvSpPr>
          <p:cNvPr id="3" name="Slide Number Placeholder 2"/>
          <p:cNvSpPr>
            <a:spLocks noGrp="1"/>
          </p:cNvSpPr>
          <p:nvPr>
            <p:ph type="sldNum" sz="quarter" idx="12"/>
          </p:nvPr>
        </p:nvSpPr>
        <p:spPr/>
        <p:txBody>
          <a:bodyPr/>
          <a:lstStyle/>
          <a:p>
            <a:fld id="{7509ABCF-EDCD-42B9-93A2-561EE76D5884}" type="slidenum">
              <a:rPr lang="en-IN" smtClean="0"/>
              <a:pPr/>
              <a:t>12</a:t>
            </a:fld>
            <a:endParaRPr lang="en-IN"/>
          </a:p>
        </p:txBody>
      </p:sp>
      <p:sp>
        <p:nvSpPr>
          <p:cNvPr id="8" name="Snip and Round Single Corner Rectangle 4">
            <a:extLst>
              <a:ext uri="{FF2B5EF4-FFF2-40B4-BE49-F238E27FC236}">
                <a16:creationId xmlns:a16="http://schemas.microsoft.com/office/drawing/2014/main" id="{88FE13C7-5B80-F704-0518-DB6E3516C600}"/>
              </a:ext>
            </a:extLst>
          </p:cNvPr>
          <p:cNvSpPr/>
          <p:nvPr/>
        </p:nvSpPr>
        <p:spPr>
          <a:xfrm>
            <a:off x="91882" y="68008"/>
            <a:ext cx="12012134" cy="432048"/>
          </a:xfrm>
          <a:prstGeom prst="snipRoundRect">
            <a:avLst/>
          </a:prstGeom>
          <a:solidFill>
            <a:schemeClr val="accent6">
              <a:lumMod val="40000"/>
              <a:lumOff val="60000"/>
            </a:schemeClr>
          </a:solidFill>
          <a:ln w="76200">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800" b="1" dirty="0">
                <a:solidFill>
                  <a:schemeClr val="accent6">
                    <a:lumMod val="75000"/>
                  </a:schemeClr>
                </a:solidFill>
              </a:rPr>
              <a:t>C++ 11</a:t>
            </a:r>
            <a:endParaRPr lang="en-IN" sz="2800" b="1" dirty="0">
              <a:solidFill>
                <a:schemeClr val="accent6">
                  <a:lumMod val="75000"/>
                </a:schemeClr>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6243" y="590884"/>
            <a:ext cx="10441757" cy="369332"/>
          </a:xfrm>
          <a:prstGeom prst="rect">
            <a:avLst/>
          </a:prstGeo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lin ang="0" scaled="1"/>
            <a:tileRect/>
          </a:gradFill>
        </p:spPr>
        <p:txBody>
          <a:bodyPr wrap="square">
            <a:spAutoFit/>
          </a:bodyPr>
          <a:lstStyle/>
          <a:p>
            <a:r>
              <a:rPr lang="en-IN" b="1" dirty="0"/>
              <a:t>Nested class access rights:-</a:t>
            </a:r>
          </a:p>
        </p:txBody>
      </p:sp>
      <p:sp>
        <p:nvSpPr>
          <p:cNvPr id="6" name="TextBox 5"/>
          <p:cNvSpPr txBox="1"/>
          <p:nvPr/>
        </p:nvSpPr>
        <p:spPr>
          <a:xfrm>
            <a:off x="405353" y="1026268"/>
            <a:ext cx="11057641" cy="1384995"/>
          </a:xfrm>
          <a:prstGeom prst="rect">
            <a:avLst/>
          </a:prstGeom>
          <a:noFill/>
        </p:spPr>
        <p:txBody>
          <a:bodyPr wrap="square" rtlCol="0">
            <a:spAutoFit/>
          </a:bodyPr>
          <a:lstStyle/>
          <a:p>
            <a:pPr algn="just"/>
            <a:r>
              <a:rPr lang="en-US" dirty="0"/>
              <a:t>In the earlier version of C++ (03), the members of a nested (enclosed) class did not have special access to the members of the enclosing class. This defect is now rectified in C++ 11.</a:t>
            </a:r>
          </a:p>
          <a:p>
            <a:pPr algn="just"/>
            <a:endParaRPr lang="en-US" sz="1200" dirty="0"/>
          </a:p>
          <a:p>
            <a:pPr algn="just"/>
            <a:r>
              <a:rPr lang="en-US" dirty="0"/>
              <a:t>The current rule says the enclosed class is a member of the enclosing class and has the same rights as other members of the enclosing class.</a:t>
            </a:r>
            <a:endParaRPr lang="en-IN" dirty="0"/>
          </a:p>
        </p:txBody>
      </p:sp>
      <p:sp>
        <p:nvSpPr>
          <p:cNvPr id="7" name="TextBox 6"/>
          <p:cNvSpPr txBox="1"/>
          <p:nvPr/>
        </p:nvSpPr>
        <p:spPr>
          <a:xfrm>
            <a:off x="3680353" y="2139811"/>
            <a:ext cx="6632571" cy="4216539"/>
          </a:xfrm>
          <a:prstGeom prst="rect">
            <a:avLst/>
          </a:prstGeom>
          <a:noFill/>
        </p:spPr>
        <p:txBody>
          <a:bodyPr wrap="square" rtlCol="0">
            <a:spAutoFit/>
          </a:bodyPr>
          <a:lstStyle/>
          <a:p>
            <a:r>
              <a:rPr lang="en-US" sz="1600" dirty="0">
                <a:solidFill>
                  <a:srgbClr val="0000FF"/>
                </a:solidFill>
              </a:rPr>
              <a:t>class</a:t>
            </a:r>
            <a:r>
              <a:rPr lang="en-US" sz="1600" dirty="0"/>
              <a:t> CA</a:t>
            </a:r>
          </a:p>
          <a:p>
            <a:r>
              <a:rPr lang="en-US" sz="1600" dirty="0"/>
              <a:t>{</a:t>
            </a:r>
          </a:p>
          <a:p>
            <a:r>
              <a:rPr lang="en-US" sz="1600" dirty="0">
                <a:solidFill>
                  <a:srgbClr val="0000FF"/>
                </a:solidFill>
              </a:rPr>
              <a:t>private</a:t>
            </a:r>
            <a:r>
              <a:rPr lang="en-US" sz="1600" dirty="0"/>
              <a:t>:</a:t>
            </a:r>
          </a:p>
          <a:p>
            <a:r>
              <a:rPr lang="en-US" sz="1600" dirty="0"/>
              <a:t>     </a:t>
            </a:r>
            <a:r>
              <a:rPr lang="en-US" sz="1600" dirty="0" err="1">
                <a:solidFill>
                  <a:srgbClr val="0000FF"/>
                </a:solidFill>
              </a:rPr>
              <a:t>int</a:t>
            </a:r>
            <a:r>
              <a:rPr lang="en-US" sz="1600" dirty="0"/>
              <a:t>  </a:t>
            </a:r>
            <a:r>
              <a:rPr lang="en-US" sz="1600" dirty="0" err="1"/>
              <a:t>adata</a:t>
            </a:r>
            <a:r>
              <a:rPr lang="en-US" sz="1600" dirty="0"/>
              <a:t>;</a:t>
            </a:r>
          </a:p>
          <a:p>
            <a:endParaRPr lang="en-US" sz="1600" dirty="0"/>
          </a:p>
          <a:p>
            <a:r>
              <a:rPr lang="en-US" sz="1600" dirty="0"/>
              <a:t>     </a:t>
            </a:r>
            <a:r>
              <a:rPr lang="en-US" sz="1600" dirty="0">
                <a:solidFill>
                  <a:srgbClr val="0000FF"/>
                </a:solidFill>
              </a:rPr>
              <a:t>class </a:t>
            </a:r>
            <a:r>
              <a:rPr lang="en-US" sz="1600" dirty="0"/>
              <a:t>CB{   …  };</a:t>
            </a:r>
          </a:p>
          <a:p>
            <a:endParaRPr lang="en-US" sz="1200" dirty="0"/>
          </a:p>
          <a:p>
            <a:r>
              <a:rPr lang="en-US" sz="1600" dirty="0">
                <a:solidFill>
                  <a:srgbClr val="0000FF"/>
                </a:solidFill>
              </a:rPr>
              <a:t>     class </a:t>
            </a:r>
            <a:r>
              <a:rPr lang="en-US" sz="1600" dirty="0"/>
              <a:t>CC</a:t>
            </a:r>
          </a:p>
          <a:p>
            <a:r>
              <a:rPr lang="en-US" sz="1600" dirty="0"/>
              <a:t>     {</a:t>
            </a:r>
          </a:p>
          <a:p>
            <a:r>
              <a:rPr lang="en-US" sz="1600" dirty="0"/>
              <a:t>         CB </a:t>
            </a:r>
            <a:r>
              <a:rPr lang="en-US" sz="1600" dirty="0" err="1"/>
              <a:t>bdata</a:t>
            </a:r>
            <a:r>
              <a:rPr lang="en-US" sz="1600" dirty="0"/>
              <a:t>;            </a:t>
            </a:r>
            <a:r>
              <a:rPr lang="en-US" sz="1600" dirty="0">
                <a:solidFill>
                  <a:srgbClr val="00B050"/>
                </a:solidFill>
              </a:rPr>
              <a:t> //OK, CA::CC can have access to CA::CB</a:t>
            </a:r>
          </a:p>
          <a:p>
            <a:endParaRPr lang="en-US" sz="1200" dirty="0">
              <a:solidFill>
                <a:srgbClr val="00B050"/>
              </a:solidFill>
            </a:endParaRPr>
          </a:p>
          <a:p>
            <a:r>
              <a:rPr lang="en-US" sz="1600" dirty="0">
                <a:solidFill>
                  <a:srgbClr val="0000FF"/>
                </a:solidFill>
              </a:rPr>
              <a:t>         void </a:t>
            </a:r>
            <a:r>
              <a:rPr lang="en-US" sz="1600" dirty="0"/>
              <a:t>fun(CA &amp;x, </a:t>
            </a:r>
            <a:r>
              <a:rPr lang="en-US" sz="1600" dirty="0" err="1">
                <a:solidFill>
                  <a:srgbClr val="0000FF"/>
                </a:solidFill>
              </a:rPr>
              <a:t>int</a:t>
            </a:r>
            <a:r>
              <a:rPr lang="en-US" sz="1600" dirty="0"/>
              <a:t> z)</a:t>
            </a:r>
          </a:p>
          <a:p>
            <a:r>
              <a:rPr lang="en-US" sz="1600" dirty="0"/>
              <a:t>         {</a:t>
            </a:r>
          </a:p>
          <a:p>
            <a:r>
              <a:rPr lang="en-US" sz="1600" dirty="0"/>
              <a:t>              </a:t>
            </a:r>
            <a:r>
              <a:rPr lang="en-US" sz="1600" dirty="0" err="1"/>
              <a:t>x.adata</a:t>
            </a:r>
            <a:r>
              <a:rPr lang="en-US" sz="1600" dirty="0"/>
              <a:t> = z;    </a:t>
            </a:r>
            <a:r>
              <a:rPr lang="en-US" sz="1600" dirty="0">
                <a:solidFill>
                  <a:srgbClr val="00B050"/>
                </a:solidFill>
              </a:rPr>
              <a:t> //OK, CA::CC can have access to CA::</a:t>
            </a:r>
            <a:r>
              <a:rPr lang="en-US" sz="1600" dirty="0" err="1">
                <a:solidFill>
                  <a:srgbClr val="00B050"/>
                </a:solidFill>
              </a:rPr>
              <a:t>adata</a:t>
            </a:r>
            <a:endParaRPr lang="en-US" sz="1600" dirty="0">
              <a:solidFill>
                <a:srgbClr val="00B050"/>
              </a:solidFill>
            </a:endParaRPr>
          </a:p>
          <a:p>
            <a:r>
              <a:rPr lang="en-US" sz="1600" dirty="0"/>
              <a:t>         }</a:t>
            </a:r>
          </a:p>
          <a:p>
            <a:r>
              <a:rPr lang="en-US" sz="1600" dirty="0"/>
              <a:t>     };</a:t>
            </a:r>
          </a:p>
          <a:p>
            <a:r>
              <a:rPr lang="en-US" sz="1600" dirty="0"/>
              <a:t>};</a:t>
            </a:r>
            <a:endParaRPr lang="en-IN" sz="1600" dirty="0"/>
          </a:p>
        </p:txBody>
      </p:sp>
      <p:sp>
        <p:nvSpPr>
          <p:cNvPr id="2" name="Footer Placeholder 1"/>
          <p:cNvSpPr>
            <a:spLocks noGrp="1"/>
          </p:cNvSpPr>
          <p:nvPr>
            <p:ph type="ftr" sz="quarter" idx="11"/>
          </p:nvPr>
        </p:nvSpPr>
        <p:spPr/>
        <p:txBody>
          <a:bodyPr/>
          <a:lstStyle/>
          <a:p>
            <a:r>
              <a:rPr lang="en-IN"/>
              <a:t>Trainer: A.M.P.Ganesh Prabhu [ampganeshprabhu@gmail.com]</a:t>
            </a:r>
          </a:p>
        </p:txBody>
      </p:sp>
      <p:sp>
        <p:nvSpPr>
          <p:cNvPr id="3" name="Slide Number Placeholder 2"/>
          <p:cNvSpPr>
            <a:spLocks noGrp="1"/>
          </p:cNvSpPr>
          <p:nvPr>
            <p:ph type="sldNum" sz="quarter" idx="12"/>
          </p:nvPr>
        </p:nvSpPr>
        <p:spPr/>
        <p:txBody>
          <a:bodyPr/>
          <a:lstStyle/>
          <a:p>
            <a:fld id="{7509ABCF-EDCD-42B9-93A2-561EE76D5884}" type="slidenum">
              <a:rPr lang="en-IN" smtClean="0"/>
              <a:pPr/>
              <a:t>13</a:t>
            </a:fld>
            <a:endParaRPr lang="en-IN"/>
          </a:p>
        </p:txBody>
      </p:sp>
      <p:sp>
        <p:nvSpPr>
          <p:cNvPr id="9" name="Snip and Round Single Corner Rectangle 4">
            <a:extLst>
              <a:ext uri="{FF2B5EF4-FFF2-40B4-BE49-F238E27FC236}">
                <a16:creationId xmlns:a16="http://schemas.microsoft.com/office/drawing/2014/main" id="{5B40BAF8-E879-5A87-4305-041BD5414AC9}"/>
              </a:ext>
            </a:extLst>
          </p:cNvPr>
          <p:cNvSpPr/>
          <p:nvPr/>
        </p:nvSpPr>
        <p:spPr>
          <a:xfrm>
            <a:off x="91882" y="68008"/>
            <a:ext cx="12012134" cy="432048"/>
          </a:xfrm>
          <a:prstGeom prst="snipRoundRect">
            <a:avLst/>
          </a:prstGeom>
          <a:solidFill>
            <a:schemeClr val="accent6">
              <a:lumMod val="40000"/>
              <a:lumOff val="60000"/>
            </a:schemeClr>
          </a:solidFill>
          <a:ln w="76200">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800" b="1" dirty="0">
                <a:solidFill>
                  <a:schemeClr val="accent6">
                    <a:lumMod val="75000"/>
                  </a:schemeClr>
                </a:solidFill>
              </a:rPr>
              <a:t>C++ 11</a:t>
            </a:r>
            <a:endParaRPr lang="en-IN" sz="2800" b="1" dirty="0">
              <a:solidFill>
                <a:schemeClr val="accent6">
                  <a:lumMod val="75000"/>
                </a:schemeClr>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82804" y="646973"/>
            <a:ext cx="11070996" cy="369332"/>
          </a:xfrm>
          <a:prstGeom prst="rect">
            <a:avLst/>
          </a:prstGeo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lin ang="0" scaled="1"/>
            <a:tileRect/>
          </a:gradFill>
        </p:spPr>
        <p:txBody>
          <a:bodyPr wrap="square" rtlCol="0">
            <a:spAutoFit/>
          </a:bodyPr>
          <a:lstStyle/>
          <a:p>
            <a:r>
              <a:rPr lang="en-US" b="1" dirty="0"/>
              <a:t>Class Features Overview </a:t>
            </a:r>
            <a:r>
              <a:rPr lang="en-US" b="1" dirty="0" err="1"/>
              <a:t>contd</a:t>
            </a:r>
            <a:r>
              <a:rPr lang="en-US" b="1" dirty="0"/>
              <a:t>…:-</a:t>
            </a:r>
            <a:endParaRPr lang="en-IN" b="1" dirty="0"/>
          </a:p>
        </p:txBody>
      </p:sp>
      <p:sp>
        <p:nvSpPr>
          <p:cNvPr id="6" name="Rectangle 5"/>
          <p:cNvSpPr/>
          <p:nvPr/>
        </p:nvSpPr>
        <p:spPr>
          <a:xfrm>
            <a:off x="763571" y="1101004"/>
            <a:ext cx="10887959" cy="5170646"/>
          </a:xfrm>
          <a:prstGeom prst="rect">
            <a:avLst/>
          </a:prstGeom>
        </p:spPr>
        <p:txBody>
          <a:bodyPr wrap="square">
            <a:spAutoFit/>
          </a:bodyPr>
          <a:lstStyle/>
          <a:p>
            <a:pPr algn="just">
              <a:buClr>
                <a:schemeClr val="accent4">
                  <a:lumMod val="50000"/>
                </a:schemeClr>
              </a:buClr>
            </a:pPr>
            <a:r>
              <a:rPr lang="en-US" dirty="0"/>
              <a:t>C++11 now allows initialization of non-static data members of a class at the point of declaration itself.</a:t>
            </a:r>
          </a:p>
          <a:p>
            <a:pPr>
              <a:buClr>
                <a:schemeClr val="accent4">
                  <a:lumMod val="50000"/>
                </a:schemeClr>
              </a:buClr>
            </a:pPr>
            <a:endParaRPr lang="en-US" dirty="0"/>
          </a:p>
          <a:p>
            <a:pPr>
              <a:buClr>
                <a:schemeClr val="accent4">
                  <a:lumMod val="50000"/>
                </a:schemeClr>
              </a:buClr>
            </a:pPr>
            <a:r>
              <a:rPr lang="en-US" sz="1400" b="1" dirty="0">
                <a:solidFill>
                  <a:srgbClr val="0000FF"/>
                </a:solidFill>
                <a:latin typeface="Courier New" pitchFamily="49" charset="0"/>
                <a:cs typeface="Courier New" pitchFamily="49" charset="0"/>
              </a:rPr>
              <a:t>class</a:t>
            </a:r>
            <a:r>
              <a:rPr lang="en-US" sz="1400" b="1" dirty="0">
                <a:latin typeface="Courier New" pitchFamily="49" charset="0"/>
                <a:cs typeface="Courier New" pitchFamily="49" charset="0"/>
              </a:rPr>
              <a:t> CA</a:t>
            </a:r>
          </a:p>
          <a:p>
            <a:pPr>
              <a:buClr>
                <a:schemeClr val="accent4">
                  <a:lumMod val="50000"/>
                </a:schemeClr>
              </a:buClr>
            </a:pPr>
            <a:r>
              <a:rPr lang="en-US" sz="1400" b="1" dirty="0">
                <a:latin typeface="Courier New" pitchFamily="49" charset="0"/>
                <a:cs typeface="Courier New" pitchFamily="49" charset="0"/>
              </a:rPr>
              <a:t>{</a:t>
            </a:r>
          </a:p>
          <a:p>
            <a:pPr>
              <a:buClr>
                <a:schemeClr val="accent4">
                  <a:lumMod val="50000"/>
                </a:schemeClr>
              </a:buClr>
            </a:pPr>
            <a:r>
              <a:rPr lang="en-US" sz="1400" b="1" dirty="0">
                <a:solidFill>
                  <a:srgbClr val="0000FF"/>
                </a:solidFill>
                <a:latin typeface="Courier New" pitchFamily="49" charset="0"/>
                <a:cs typeface="Courier New" pitchFamily="49" charset="0"/>
              </a:rPr>
              <a:t>private</a:t>
            </a:r>
            <a:r>
              <a:rPr lang="en-US" sz="1400" b="1" dirty="0">
                <a:latin typeface="Courier New" pitchFamily="49" charset="0"/>
                <a:cs typeface="Courier New" pitchFamily="49" charset="0"/>
              </a:rPr>
              <a:t>:</a:t>
            </a:r>
          </a:p>
          <a:p>
            <a:pPr>
              <a:lnSpc>
                <a:spcPct val="150000"/>
              </a:lnSpc>
              <a:buClr>
                <a:schemeClr val="accent4">
                  <a:lumMod val="50000"/>
                </a:schemeClr>
              </a:buClr>
            </a:pPr>
            <a:r>
              <a:rPr lang="en-US" sz="1400" b="1" dirty="0">
                <a:solidFill>
                  <a:srgbClr val="0000FF"/>
                </a:solidFill>
                <a:latin typeface="Courier New" pitchFamily="49" charset="0"/>
                <a:cs typeface="Courier New" pitchFamily="49" charset="0"/>
              </a:rPr>
              <a:t>     </a:t>
            </a:r>
            <a:r>
              <a:rPr lang="en-US" sz="1400" b="1" dirty="0" err="1">
                <a:solidFill>
                  <a:srgbClr val="0000FF"/>
                </a:solidFill>
                <a:latin typeface="Courier New" pitchFamily="49" charset="0"/>
                <a:cs typeface="Courier New" pitchFamily="49" charset="0"/>
              </a:rPr>
              <a:t>int</a:t>
            </a:r>
            <a:r>
              <a:rPr lang="en-US" sz="1400" b="1" dirty="0">
                <a:solidFill>
                  <a:srgbClr val="0000FF"/>
                </a:solidFill>
                <a:latin typeface="Courier New" pitchFamily="49" charset="0"/>
                <a:cs typeface="Courier New" pitchFamily="49" charset="0"/>
              </a:rPr>
              <a:t> </a:t>
            </a:r>
            <a:r>
              <a:rPr lang="en-US" sz="1400" b="1" dirty="0">
                <a:latin typeface="Courier New" pitchFamily="49" charset="0"/>
                <a:cs typeface="Courier New" pitchFamily="49" charset="0"/>
              </a:rPr>
              <a:t>a{ };         </a:t>
            </a:r>
            <a:r>
              <a:rPr lang="en-US" sz="1400" b="1" dirty="0">
                <a:solidFill>
                  <a:srgbClr val="00B050"/>
                </a:solidFill>
                <a:latin typeface="Courier New" pitchFamily="49" charset="0"/>
                <a:cs typeface="Courier New" pitchFamily="49" charset="0"/>
              </a:rPr>
              <a:t>//OK, will take default value 0</a:t>
            </a:r>
          </a:p>
          <a:p>
            <a:pPr>
              <a:lnSpc>
                <a:spcPct val="150000"/>
              </a:lnSpc>
              <a:buClr>
                <a:schemeClr val="accent4">
                  <a:lumMod val="50000"/>
                </a:schemeClr>
              </a:buClr>
            </a:pPr>
            <a:r>
              <a:rPr lang="en-US" sz="1400" b="1" dirty="0">
                <a:latin typeface="Courier New" pitchFamily="49" charset="0"/>
                <a:cs typeface="Courier New" pitchFamily="49" charset="0"/>
              </a:rPr>
              <a:t>     </a:t>
            </a:r>
            <a:r>
              <a:rPr lang="en-US" sz="1400" b="1" dirty="0" err="1">
                <a:solidFill>
                  <a:srgbClr val="0000FF"/>
                </a:solidFill>
                <a:latin typeface="Courier New" pitchFamily="49" charset="0"/>
                <a:cs typeface="Courier New" pitchFamily="49" charset="0"/>
              </a:rPr>
              <a:t>int</a:t>
            </a:r>
            <a:r>
              <a:rPr lang="en-US" sz="1400" b="1" dirty="0">
                <a:latin typeface="Courier New" pitchFamily="49" charset="0"/>
                <a:cs typeface="Courier New" pitchFamily="49" charset="0"/>
              </a:rPr>
              <a:t> b{10};        </a:t>
            </a:r>
            <a:r>
              <a:rPr lang="en-US" sz="1400" b="1" dirty="0">
                <a:solidFill>
                  <a:srgbClr val="00B050"/>
                </a:solidFill>
                <a:latin typeface="Courier New" pitchFamily="49" charset="0"/>
                <a:cs typeface="Courier New" pitchFamily="49" charset="0"/>
              </a:rPr>
              <a:t>//OK, will take ‘10’</a:t>
            </a:r>
          </a:p>
          <a:p>
            <a:pPr>
              <a:lnSpc>
                <a:spcPct val="150000"/>
              </a:lnSpc>
              <a:buClr>
                <a:schemeClr val="accent4">
                  <a:lumMod val="50000"/>
                </a:schemeClr>
              </a:buClr>
            </a:pPr>
            <a:r>
              <a:rPr lang="en-US" sz="1400" b="1" dirty="0">
                <a:latin typeface="Courier New" pitchFamily="49" charset="0"/>
                <a:cs typeface="Courier New" pitchFamily="49" charset="0"/>
              </a:rPr>
              <a:t>     </a:t>
            </a:r>
            <a:r>
              <a:rPr lang="en-US" sz="1400" b="1" dirty="0">
                <a:solidFill>
                  <a:srgbClr val="0000FF"/>
                </a:solidFill>
                <a:latin typeface="Courier New" pitchFamily="49" charset="0"/>
                <a:cs typeface="Courier New" pitchFamily="49" charset="0"/>
              </a:rPr>
              <a:t>float</a:t>
            </a:r>
            <a:r>
              <a:rPr lang="en-US" sz="1400" b="1" dirty="0">
                <a:latin typeface="Courier New" pitchFamily="49" charset="0"/>
                <a:cs typeface="Courier New" pitchFamily="49" charset="0"/>
              </a:rPr>
              <a:t> c=10.23f;   </a:t>
            </a:r>
            <a:r>
              <a:rPr lang="en-US" sz="1400" b="1" dirty="0">
                <a:solidFill>
                  <a:srgbClr val="00B050"/>
                </a:solidFill>
                <a:latin typeface="Courier New" pitchFamily="49" charset="0"/>
                <a:cs typeface="Courier New" pitchFamily="49" charset="0"/>
              </a:rPr>
              <a:t>//OK, can use ‘=‘ operator</a:t>
            </a:r>
          </a:p>
          <a:p>
            <a:pPr>
              <a:lnSpc>
                <a:spcPct val="150000"/>
              </a:lnSpc>
              <a:buClr>
                <a:schemeClr val="accent4">
                  <a:lumMod val="50000"/>
                </a:schemeClr>
              </a:buClr>
            </a:pPr>
            <a:r>
              <a:rPr lang="en-US" sz="1400" b="1" dirty="0">
                <a:latin typeface="Courier New" pitchFamily="49" charset="0"/>
                <a:cs typeface="Courier New" pitchFamily="49" charset="0"/>
              </a:rPr>
              <a:t>     </a:t>
            </a:r>
            <a:r>
              <a:rPr lang="en-US" sz="1400" b="1" dirty="0">
                <a:solidFill>
                  <a:srgbClr val="0000FF"/>
                </a:solidFill>
                <a:latin typeface="Courier New" pitchFamily="49" charset="0"/>
                <a:cs typeface="Courier New" pitchFamily="49" charset="0"/>
              </a:rPr>
              <a:t>double</a:t>
            </a:r>
            <a:r>
              <a:rPr lang="en-US" sz="1400" b="1" dirty="0">
                <a:latin typeface="Courier New" pitchFamily="49" charset="0"/>
                <a:cs typeface="Courier New" pitchFamily="49" charset="0"/>
              </a:rPr>
              <a:t> d(56.12);  </a:t>
            </a:r>
            <a:r>
              <a:rPr lang="en-US" sz="1400" b="1" dirty="0">
                <a:solidFill>
                  <a:srgbClr val="00B050"/>
                </a:solidFill>
                <a:latin typeface="Courier New" pitchFamily="49" charset="0"/>
                <a:cs typeface="Courier New" pitchFamily="49" charset="0"/>
              </a:rPr>
              <a:t>//ERROR, cannot use brackets</a:t>
            </a:r>
          </a:p>
          <a:p>
            <a:pPr>
              <a:lnSpc>
                <a:spcPct val="150000"/>
              </a:lnSpc>
              <a:buClr>
                <a:schemeClr val="accent4">
                  <a:lumMod val="50000"/>
                </a:schemeClr>
              </a:buClr>
            </a:pPr>
            <a:r>
              <a:rPr lang="en-US" sz="1400" b="1" dirty="0">
                <a:latin typeface="Courier New" pitchFamily="49" charset="0"/>
                <a:cs typeface="Courier New" pitchFamily="49" charset="0"/>
              </a:rPr>
              <a:t>     </a:t>
            </a:r>
            <a:r>
              <a:rPr lang="en-US" sz="1400" b="1" dirty="0" err="1">
                <a:solidFill>
                  <a:srgbClr val="0000FF"/>
                </a:solidFill>
                <a:latin typeface="Courier New" pitchFamily="49" charset="0"/>
                <a:cs typeface="Courier New" pitchFamily="49" charset="0"/>
              </a:rPr>
              <a:t>int</a:t>
            </a:r>
            <a:r>
              <a:rPr lang="en-US" sz="1400" b="1" dirty="0">
                <a:latin typeface="Courier New" pitchFamily="49" charset="0"/>
                <a:cs typeface="Courier New" pitchFamily="49" charset="0"/>
              </a:rPr>
              <a:t> sum = </a:t>
            </a:r>
            <a:r>
              <a:rPr lang="en-US" sz="1400" b="1" dirty="0" err="1">
                <a:latin typeface="Courier New" pitchFamily="49" charset="0"/>
                <a:cs typeface="Courier New" pitchFamily="49" charset="0"/>
              </a:rPr>
              <a:t>a+b</a:t>
            </a:r>
            <a:r>
              <a:rPr lang="en-US" sz="1400" b="1" dirty="0">
                <a:latin typeface="Courier New" pitchFamily="49" charset="0"/>
                <a:cs typeface="Courier New" pitchFamily="49" charset="0"/>
              </a:rPr>
              <a:t>;    </a:t>
            </a:r>
            <a:r>
              <a:rPr lang="en-US" sz="1400" b="1" dirty="0">
                <a:solidFill>
                  <a:srgbClr val="00B050"/>
                </a:solidFill>
                <a:latin typeface="Courier New" pitchFamily="49" charset="0"/>
                <a:cs typeface="Courier New" pitchFamily="49" charset="0"/>
              </a:rPr>
              <a:t>//OK, can be initialized with an expression</a:t>
            </a:r>
          </a:p>
          <a:p>
            <a:pPr>
              <a:lnSpc>
                <a:spcPct val="150000"/>
              </a:lnSpc>
              <a:buClr>
                <a:schemeClr val="accent4">
                  <a:lumMod val="50000"/>
                </a:schemeClr>
              </a:buClr>
            </a:pPr>
            <a:r>
              <a:rPr lang="en-US" sz="1400" b="1" dirty="0">
                <a:latin typeface="Courier New" pitchFamily="49" charset="0"/>
                <a:cs typeface="Courier New" pitchFamily="49" charset="0"/>
              </a:rPr>
              <a:t>     </a:t>
            </a:r>
            <a:r>
              <a:rPr lang="en-US" sz="1400" b="1" dirty="0" err="1">
                <a:solidFill>
                  <a:srgbClr val="0000FF"/>
                </a:solidFill>
                <a:latin typeface="Courier New" pitchFamily="49" charset="0"/>
                <a:cs typeface="Courier New" pitchFamily="49" charset="0"/>
              </a:rPr>
              <a:t>int</a:t>
            </a:r>
            <a:r>
              <a:rPr lang="en-US" sz="1400" b="1" dirty="0">
                <a:latin typeface="Courier New" pitchFamily="49" charset="0"/>
                <a:cs typeface="Courier New" pitchFamily="49" charset="0"/>
              </a:rPr>
              <a:t> total = this-&gt;compute(); </a:t>
            </a:r>
            <a:r>
              <a:rPr lang="en-US" sz="1400" b="1" dirty="0">
                <a:solidFill>
                  <a:srgbClr val="00B050"/>
                </a:solidFill>
                <a:latin typeface="Courier New" pitchFamily="49" charset="0"/>
                <a:cs typeface="Courier New" pitchFamily="49" charset="0"/>
              </a:rPr>
              <a:t>//OK, can be initialized with non-static  </a:t>
            </a:r>
          </a:p>
          <a:p>
            <a:pPr>
              <a:buClr>
                <a:schemeClr val="accent4">
                  <a:lumMod val="50000"/>
                </a:schemeClr>
              </a:buClr>
            </a:pPr>
            <a:r>
              <a:rPr lang="en-US" sz="1400" b="1" dirty="0">
                <a:solidFill>
                  <a:srgbClr val="00B050"/>
                </a:solidFill>
                <a:latin typeface="Courier New" pitchFamily="49" charset="0"/>
                <a:cs typeface="Courier New" pitchFamily="49" charset="0"/>
              </a:rPr>
              <a:t>                                   //  method call</a:t>
            </a:r>
          </a:p>
          <a:p>
            <a:pPr>
              <a:buClr>
                <a:schemeClr val="accent4">
                  <a:lumMod val="50000"/>
                </a:schemeClr>
              </a:buClr>
            </a:pPr>
            <a:r>
              <a:rPr lang="en-US" sz="1400" b="1" dirty="0">
                <a:latin typeface="Courier New" pitchFamily="49" charset="0"/>
                <a:cs typeface="Courier New" pitchFamily="49" charset="0"/>
              </a:rPr>
              <a:t>     </a:t>
            </a:r>
            <a:r>
              <a:rPr lang="en-US" sz="1400" b="1" dirty="0">
                <a:solidFill>
                  <a:srgbClr val="0000FF"/>
                </a:solidFill>
                <a:latin typeface="Courier New" pitchFamily="49" charset="0"/>
                <a:cs typeface="Courier New" pitchFamily="49" charset="0"/>
              </a:rPr>
              <a:t>float</a:t>
            </a:r>
            <a:r>
              <a:rPr lang="en-US" sz="1400" b="1" dirty="0">
                <a:latin typeface="Courier New" pitchFamily="49" charset="0"/>
                <a:cs typeface="Courier New" pitchFamily="49" charset="0"/>
              </a:rPr>
              <a:t> result = CA::</a:t>
            </a:r>
            <a:r>
              <a:rPr lang="en-US" sz="1400" b="1" dirty="0" err="1">
                <a:latin typeface="Courier New" pitchFamily="49" charset="0"/>
                <a:cs typeface="Courier New" pitchFamily="49" charset="0"/>
              </a:rPr>
              <a:t>static_fun</a:t>
            </a:r>
            <a:r>
              <a:rPr lang="en-US" sz="1400" b="1" dirty="0">
                <a:latin typeface="Courier New" pitchFamily="49" charset="0"/>
                <a:cs typeface="Courier New" pitchFamily="49" charset="0"/>
              </a:rPr>
              <a:t>(); </a:t>
            </a:r>
            <a:r>
              <a:rPr lang="en-US" sz="1400" b="1" dirty="0">
                <a:solidFill>
                  <a:srgbClr val="00B050"/>
                </a:solidFill>
                <a:latin typeface="Courier New" pitchFamily="49" charset="0"/>
                <a:cs typeface="Courier New" pitchFamily="49" charset="0"/>
              </a:rPr>
              <a:t>//OK, can be initialized with static </a:t>
            </a:r>
          </a:p>
          <a:p>
            <a:pPr>
              <a:buClr>
                <a:schemeClr val="accent4">
                  <a:lumMod val="50000"/>
                </a:schemeClr>
              </a:buClr>
            </a:pPr>
            <a:r>
              <a:rPr lang="en-US" sz="1400" b="1" dirty="0">
                <a:solidFill>
                  <a:srgbClr val="00B050"/>
                </a:solidFill>
                <a:latin typeface="Courier New" pitchFamily="49" charset="0"/>
                <a:cs typeface="Courier New" pitchFamily="49" charset="0"/>
              </a:rPr>
              <a:t>                                      //    method call</a:t>
            </a:r>
          </a:p>
          <a:p>
            <a:pPr>
              <a:buClr>
                <a:schemeClr val="accent4">
                  <a:lumMod val="50000"/>
                </a:schemeClr>
              </a:buClr>
            </a:pPr>
            <a:r>
              <a:rPr lang="en-US" sz="1400" b="1" dirty="0">
                <a:solidFill>
                  <a:srgbClr val="0000FF"/>
                </a:solidFill>
                <a:latin typeface="Courier New" pitchFamily="49" charset="0"/>
                <a:cs typeface="Courier New" pitchFamily="49" charset="0"/>
              </a:rPr>
              <a:t>public</a:t>
            </a:r>
            <a:r>
              <a:rPr lang="en-US" sz="1400" b="1" dirty="0">
                <a:latin typeface="Courier New" pitchFamily="49" charset="0"/>
                <a:cs typeface="Courier New" pitchFamily="49" charset="0"/>
              </a:rPr>
              <a:t>:</a:t>
            </a:r>
          </a:p>
          <a:p>
            <a:pPr>
              <a:buClr>
                <a:schemeClr val="accent4">
                  <a:lumMod val="50000"/>
                </a:schemeClr>
              </a:buClr>
            </a:pPr>
            <a:r>
              <a:rPr lang="en-US" sz="1400" b="1" dirty="0">
                <a:solidFill>
                  <a:srgbClr val="00B050"/>
                </a:solidFill>
                <a:latin typeface="Courier New" pitchFamily="49" charset="0"/>
                <a:cs typeface="Courier New" pitchFamily="49" charset="0"/>
              </a:rPr>
              <a:t>      //……..</a:t>
            </a:r>
          </a:p>
          <a:p>
            <a:pPr>
              <a:buClr>
                <a:schemeClr val="accent4">
                  <a:lumMod val="50000"/>
                </a:schemeClr>
              </a:buClr>
            </a:pPr>
            <a:r>
              <a:rPr lang="en-US" sz="1400" b="1" dirty="0">
                <a:solidFill>
                  <a:srgbClr val="0000FF"/>
                </a:solidFill>
                <a:latin typeface="Courier New" pitchFamily="49" charset="0"/>
                <a:cs typeface="Courier New" pitchFamily="49" charset="0"/>
              </a:rPr>
              <a:t>      </a:t>
            </a:r>
            <a:r>
              <a:rPr lang="en-US" sz="1400" b="1" dirty="0" err="1">
                <a:solidFill>
                  <a:srgbClr val="0000FF"/>
                </a:solidFill>
                <a:latin typeface="Courier New" pitchFamily="49" charset="0"/>
                <a:cs typeface="Courier New" pitchFamily="49" charset="0"/>
              </a:rPr>
              <a:t>int</a:t>
            </a:r>
            <a:r>
              <a:rPr lang="en-US" sz="1400" b="1" dirty="0">
                <a:solidFill>
                  <a:srgbClr val="0000FF"/>
                </a:solidFill>
                <a:latin typeface="Courier New" pitchFamily="49" charset="0"/>
                <a:cs typeface="Courier New" pitchFamily="49" charset="0"/>
              </a:rPr>
              <a:t> </a:t>
            </a:r>
            <a:r>
              <a:rPr lang="en-US" sz="1400" b="1" dirty="0">
                <a:latin typeface="Courier New" pitchFamily="49" charset="0"/>
                <a:cs typeface="Courier New" pitchFamily="49" charset="0"/>
              </a:rPr>
              <a:t>compute(){ …. }</a:t>
            </a:r>
          </a:p>
          <a:p>
            <a:pPr>
              <a:buClr>
                <a:schemeClr val="accent4">
                  <a:lumMod val="50000"/>
                </a:schemeClr>
              </a:buClr>
            </a:pPr>
            <a:r>
              <a:rPr lang="en-US" sz="1400" b="1" dirty="0">
                <a:latin typeface="Courier New" pitchFamily="49" charset="0"/>
                <a:cs typeface="Courier New" pitchFamily="49" charset="0"/>
              </a:rPr>
              <a:t>      </a:t>
            </a:r>
          </a:p>
          <a:p>
            <a:pPr>
              <a:buClr>
                <a:schemeClr val="accent4">
                  <a:lumMod val="50000"/>
                </a:schemeClr>
              </a:buClr>
            </a:pPr>
            <a:r>
              <a:rPr lang="en-US" sz="1400" b="1" dirty="0">
                <a:solidFill>
                  <a:srgbClr val="0000FF"/>
                </a:solidFill>
                <a:latin typeface="Courier New" pitchFamily="49" charset="0"/>
                <a:cs typeface="Courier New" pitchFamily="49" charset="0"/>
              </a:rPr>
              <a:t>      static float</a:t>
            </a:r>
            <a:r>
              <a:rPr lang="en-US" sz="1400" b="1" dirty="0">
                <a:latin typeface="Courier New" pitchFamily="49" charset="0"/>
                <a:cs typeface="Courier New" pitchFamily="49" charset="0"/>
              </a:rPr>
              <a:t>  </a:t>
            </a:r>
            <a:r>
              <a:rPr lang="en-US" sz="1400" b="1" dirty="0" err="1">
                <a:latin typeface="Courier New" pitchFamily="49" charset="0"/>
                <a:cs typeface="Courier New" pitchFamily="49" charset="0"/>
              </a:rPr>
              <a:t>static_fun</a:t>
            </a:r>
            <a:r>
              <a:rPr lang="en-US" sz="1400" b="1" dirty="0">
                <a:latin typeface="Courier New" pitchFamily="49" charset="0"/>
                <a:cs typeface="Courier New" pitchFamily="49" charset="0"/>
              </a:rPr>
              <a:t>() {….}</a:t>
            </a:r>
          </a:p>
          <a:p>
            <a:pPr>
              <a:buClr>
                <a:schemeClr val="accent4">
                  <a:lumMod val="50000"/>
                </a:schemeClr>
              </a:buClr>
            </a:pPr>
            <a:r>
              <a:rPr lang="en-US" sz="1400" b="1" dirty="0">
                <a:latin typeface="Courier New" pitchFamily="49" charset="0"/>
                <a:cs typeface="Courier New" pitchFamily="49" charset="0"/>
              </a:rPr>
              <a:t>};</a:t>
            </a:r>
          </a:p>
        </p:txBody>
      </p:sp>
      <p:sp>
        <p:nvSpPr>
          <p:cNvPr id="2" name="Footer Placeholder 1"/>
          <p:cNvSpPr>
            <a:spLocks noGrp="1"/>
          </p:cNvSpPr>
          <p:nvPr>
            <p:ph type="ftr" sz="quarter" idx="11"/>
          </p:nvPr>
        </p:nvSpPr>
        <p:spPr/>
        <p:txBody>
          <a:bodyPr/>
          <a:lstStyle/>
          <a:p>
            <a:r>
              <a:rPr lang="en-IN"/>
              <a:t>Trainer: A.M.P.Ganesh Prabhu [ampganeshprabhu@gmail.com]</a:t>
            </a:r>
          </a:p>
        </p:txBody>
      </p:sp>
      <p:sp>
        <p:nvSpPr>
          <p:cNvPr id="3" name="Slide Number Placeholder 2"/>
          <p:cNvSpPr>
            <a:spLocks noGrp="1"/>
          </p:cNvSpPr>
          <p:nvPr>
            <p:ph type="sldNum" sz="quarter" idx="12"/>
          </p:nvPr>
        </p:nvSpPr>
        <p:spPr/>
        <p:txBody>
          <a:bodyPr/>
          <a:lstStyle/>
          <a:p>
            <a:fld id="{7509ABCF-EDCD-42B9-93A2-561EE76D5884}" type="slidenum">
              <a:rPr lang="en-IN" smtClean="0"/>
              <a:pPr/>
              <a:t>2</a:t>
            </a:fld>
            <a:endParaRPr lang="en-IN"/>
          </a:p>
        </p:txBody>
      </p:sp>
      <p:sp>
        <p:nvSpPr>
          <p:cNvPr id="8" name="Snip and Round Single Corner Rectangle 4">
            <a:extLst>
              <a:ext uri="{FF2B5EF4-FFF2-40B4-BE49-F238E27FC236}">
                <a16:creationId xmlns:a16="http://schemas.microsoft.com/office/drawing/2014/main" id="{63E715D3-DCBC-0EF9-E051-6CCF76793AFC}"/>
              </a:ext>
            </a:extLst>
          </p:cNvPr>
          <p:cNvSpPr/>
          <p:nvPr/>
        </p:nvSpPr>
        <p:spPr>
          <a:xfrm>
            <a:off x="91882" y="68008"/>
            <a:ext cx="12012134" cy="432048"/>
          </a:xfrm>
          <a:prstGeom prst="snipRoundRect">
            <a:avLst/>
          </a:prstGeom>
          <a:solidFill>
            <a:schemeClr val="accent6">
              <a:lumMod val="40000"/>
              <a:lumOff val="60000"/>
            </a:schemeClr>
          </a:solidFill>
          <a:ln w="76200">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800" b="1" dirty="0">
                <a:solidFill>
                  <a:schemeClr val="accent6">
                    <a:lumMod val="75000"/>
                  </a:schemeClr>
                </a:solidFill>
              </a:rPr>
              <a:t>C++ 11</a:t>
            </a:r>
            <a:endParaRPr lang="en-IN" sz="2800" b="1" dirty="0">
              <a:solidFill>
                <a:schemeClr val="accent6">
                  <a:lumMod val="75000"/>
                </a:schemeClr>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07942" y="683404"/>
            <a:ext cx="11362442" cy="369332"/>
          </a:xfrm>
          <a:prstGeom prst="rect">
            <a:avLst/>
          </a:prstGeo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lin ang="0" scaled="1"/>
            <a:tileRect/>
          </a:gradFill>
        </p:spPr>
        <p:txBody>
          <a:bodyPr wrap="square">
            <a:spAutoFit/>
          </a:bodyPr>
          <a:lstStyle/>
          <a:p>
            <a:r>
              <a:rPr lang="en-IN" b="1" dirty="0"/>
              <a:t>Delegating constructors</a:t>
            </a:r>
          </a:p>
        </p:txBody>
      </p:sp>
      <p:sp>
        <p:nvSpPr>
          <p:cNvPr id="6" name="TextBox 5"/>
          <p:cNvSpPr txBox="1"/>
          <p:nvPr/>
        </p:nvSpPr>
        <p:spPr>
          <a:xfrm>
            <a:off x="791726" y="1411607"/>
            <a:ext cx="10878658" cy="4524315"/>
          </a:xfrm>
          <a:prstGeom prst="rect">
            <a:avLst/>
          </a:prstGeom>
          <a:noFill/>
        </p:spPr>
        <p:txBody>
          <a:bodyPr wrap="square" rtlCol="0">
            <a:spAutoFit/>
          </a:bodyPr>
          <a:lstStyle/>
          <a:p>
            <a:pPr algn="just"/>
            <a:r>
              <a:rPr lang="en-IN" dirty="0"/>
              <a:t>The compiler feature allows a class type's constructor (the delegating constructor) to have a constructor call of its own class in its initialization list. So when we previously had to write code like this. </a:t>
            </a:r>
          </a:p>
          <a:p>
            <a:endParaRPr lang="en-IN" sz="1400" dirty="0">
              <a:solidFill>
                <a:schemeClr val="tx2">
                  <a:lumMod val="60000"/>
                  <a:lumOff val="40000"/>
                </a:schemeClr>
              </a:solidFill>
              <a:latin typeface="Courier New" pitchFamily="49" charset="0"/>
              <a:cs typeface="Courier New" pitchFamily="49" charset="0"/>
            </a:endParaRPr>
          </a:p>
          <a:p>
            <a:r>
              <a:rPr lang="en-IN" sz="1400" b="1" dirty="0">
                <a:solidFill>
                  <a:srgbClr val="0000FF"/>
                </a:solidFill>
                <a:latin typeface="Courier New" pitchFamily="49" charset="0"/>
                <a:cs typeface="Courier New" pitchFamily="49" charset="0"/>
              </a:rPr>
              <a:t>class</a:t>
            </a:r>
            <a:r>
              <a:rPr lang="en-IN" sz="1400" b="1" dirty="0">
                <a:solidFill>
                  <a:schemeClr val="tx2">
                    <a:lumMod val="60000"/>
                    <a:lumOff val="40000"/>
                  </a:schemeClr>
                </a:solidFill>
                <a:latin typeface="Courier New" pitchFamily="49" charset="0"/>
                <a:cs typeface="Courier New" pitchFamily="49" charset="0"/>
              </a:rPr>
              <a:t> </a:t>
            </a:r>
            <a:r>
              <a:rPr lang="en-IN" sz="1400" b="1" dirty="0">
                <a:latin typeface="Courier New" pitchFamily="49" charset="0"/>
                <a:cs typeface="Courier New" pitchFamily="49" charset="0"/>
              </a:rPr>
              <a:t>Error</a:t>
            </a:r>
          </a:p>
          <a:p>
            <a:r>
              <a:rPr lang="en-IN" sz="1400" b="1" dirty="0">
                <a:latin typeface="Courier New" pitchFamily="49" charset="0"/>
                <a:cs typeface="Courier New" pitchFamily="49" charset="0"/>
              </a:rPr>
              <a:t>{ </a:t>
            </a:r>
          </a:p>
          <a:p>
            <a:r>
              <a:rPr lang="en-IN" sz="1400" b="1" dirty="0">
                <a:latin typeface="Courier New" pitchFamily="49" charset="0"/>
                <a:cs typeface="Courier New" pitchFamily="49" charset="0"/>
              </a:rPr>
              <a:t> </a:t>
            </a:r>
            <a:r>
              <a:rPr lang="en-IN" sz="1400" b="1" dirty="0">
                <a:solidFill>
                  <a:srgbClr val="0000FF"/>
                </a:solidFill>
                <a:latin typeface="Courier New" pitchFamily="49" charset="0"/>
                <a:cs typeface="Courier New" pitchFamily="49" charset="0"/>
              </a:rPr>
              <a:t>private:</a:t>
            </a:r>
            <a:r>
              <a:rPr lang="en-IN" sz="1400" b="1" dirty="0">
                <a:latin typeface="Courier New" pitchFamily="49" charset="0"/>
                <a:cs typeface="Courier New" pitchFamily="49" charset="0"/>
              </a:rPr>
              <a:t> </a:t>
            </a:r>
          </a:p>
          <a:p>
            <a:r>
              <a:rPr lang="en-IN" sz="1400" b="1" dirty="0">
                <a:latin typeface="Courier New" pitchFamily="49" charset="0"/>
                <a:cs typeface="Courier New" pitchFamily="49" charset="0"/>
              </a:rPr>
              <a:t>   </a:t>
            </a:r>
            <a:r>
              <a:rPr lang="en-IN" sz="1400" b="1" dirty="0">
                <a:solidFill>
                  <a:srgbClr val="0000FF"/>
                </a:solidFill>
                <a:latin typeface="Courier New" pitchFamily="49" charset="0"/>
                <a:cs typeface="Courier New" pitchFamily="49" charset="0"/>
              </a:rPr>
              <a:t>void</a:t>
            </a:r>
            <a:r>
              <a:rPr lang="en-IN" sz="1400" b="1" dirty="0">
                <a:latin typeface="Courier New" pitchFamily="49" charset="0"/>
                <a:cs typeface="Courier New" pitchFamily="49" charset="0"/>
              </a:rPr>
              <a:t> Init(</a:t>
            </a:r>
            <a:r>
              <a:rPr lang="en-IN" sz="1400" b="1" dirty="0" err="1">
                <a:solidFill>
                  <a:srgbClr val="0000FF"/>
                </a:solidFill>
                <a:latin typeface="Courier New" pitchFamily="49" charset="0"/>
                <a:cs typeface="Courier New" pitchFamily="49" charset="0"/>
              </a:rPr>
              <a:t>int</a:t>
            </a:r>
            <a:r>
              <a:rPr lang="en-IN" sz="1400" b="1" dirty="0">
                <a:latin typeface="Courier New" pitchFamily="49" charset="0"/>
                <a:cs typeface="Courier New" pitchFamily="49" charset="0"/>
              </a:rPr>
              <a:t> </a:t>
            </a:r>
            <a:r>
              <a:rPr lang="en-IN" sz="1400" b="1" dirty="0" err="1">
                <a:latin typeface="Courier New" pitchFamily="49" charset="0"/>
                <a:cs typeface="Courier New" pitchFamily="49" charset="0"/>
              </a:rPr>
              <a:t>errorCode</a:t>
            </a:r>
            <a:r>
              <a:rPr lang="en-IN" sz="1400" b="1" dirty="0">
                <a:latin typeface="Courier New" pitchFamily="49" charset="0"/>
                <a:cs typeface="Courier New" pitchFamily="49" charset="0"/>
              </a:rPr>
              <a:t>, </a:t>
            </a:r>
            <a:r>
              <a:rPr lang="en-IN" sz="1400" b="1" dirty="0">
                <a:solidFill>
                  <a:srgbClr val="0000FF"/>
                </a:solidFill>
                <a:latin typeface="Courier New" pitchFamily="49" charset="0"/>
                <a:cs typeface="Courier New" pitchFamily="49" charset="0"/>
              </a:rPr>
              <a:t>const char</a:t>
            </a:r>
            <a:r>
              <a:rPr lang="en-IN" sz="1400" b="1" dirty="0">
                <a:latin typeface="Courier New" pitchFamily="49" charset="0"/>
                <a:cs typeface="Courier New" pitchFamily="49" charset="0"/>
              </a:rPr>
              <a:t>* message) </a:t>
            </a:r>
          </a:p>
          <a:p>
            <a:r>
              <a:rPr lang="en-IN" sz="1400" b="1" dirty="0">
                <a:latin typeface="Courier New" pitchFamily="49" charset="0"/>
                <a:cs typeface="Courier New" pitchFamily="49" charset="0"/>
              </a:rPr>
              <a:t>       { </a:t>
            </a:r>
            <a:r>
              <a:rPr lang="en-IN" sz="1400" b="1" dirty="0">
                <a:solidFill>
                  <a:srgbClr val="00B050"/>
                </a:solidFill>
                <a:latin typeface="Courier New" pitchFamily="49" charset="0"/>
                <a:cs typeface="Courier New" pitchFamily="49" charset="0"/>
              </a:rPr>
              <a:t>//...</a:t>
            </a:r>
            <a:r>
              <a:rPr lang="en-IN" sz="1400" b="1" dirty="0">
                <a:latin typeface="Courier New" pitchFamily="49" charset="0"/>
                <a:cs typeface="Courier New" pitchFamily="49" charset="0"/>
              </a:rPr>
              <a:t> } </a:t>
            </a:r>
          </a:p>
          <a:p>
            <a:endParaRPr lang="en-IN" sz="1400" b="1" dirty="0">
              <a:latin typeface="Courier New" pitchFamily="49" charset="0"/>
              <a:cs typeface="Courier New" pitchFamily="49" charset="0"/>
            </a:endParaRPr>
          </a:p>
          <a:p>
            <a:r>
              <a:rPr lang="en-IN" sz="1400" b="1" dirty="0">
                <a:latin typeface="Courier New" pitchFamily="49" charset="0"/>
                <a:cs typeface="Courier New" pitchFamily="49" charset="0"/>
              </a:rPr>
              <a:t> </a:t>
            </a:r>
            <a:r>
              <a:rPr lang="en-IN" sz="1400" b="1" dirty="0">
                <a:solidFill>
                  <a:srgbClr val="0000FF"/>
                </a:solidFill>
                <a:latin typeface="Courier New" pitchFamily="49" charset="0"/>
                <a:cs typeface="Courier New" pitchFamily="49" charset="0"/>
              </a:rPr>
              <a:t>public:</a:t>
            </a:r>
          </a:p>
          <a:p>
            <a:r>
              <a:rPr lang="en-IN" sz="1400" b="1" dirty="0">
                <a:latin typeface="Courier New" pitchFamily="49" charset="0"/>
                <a:cs typeface="Courier New" pitchFamily="49" charset="0"/>
              </a:rPr>
              <a:t>      Error() </a:t>
            </a:r>
          </a:p>
          <a:p>
            <a:r>
              <a:rPr lang="en-IN" sz="1400" b="1" dirty="0">
                <a:latin typeface="Courier New" pitchFamily="49" charset="0"/>
                <a:cs typeface="Courier New" pitchFamily="49" charset="0"/>
              </a:rPr>
              <a:t>      { </a:t>
            </a:r>
          </a:p>
          <a:p>
            <a:r>
              <a:rPr lang="en-IN" sz="1400" b="1" dirty="0">
                <a:latin typeface="Courier New" pitchFamily="49" charset="0"/>
                <a:cs typeface="Courier New" pitchFamily="49" charset="0"/>
              </a:rPr>
              <a:t>        Init(0, "Success"); </a:t>
            </a:r>
          </a:p>
          <a:p>
            <a:r>
              <a:rPr lang="en-IN" sz="1400" b="1" dirty="0">
                <a:latin typeface="Courier New" pitchFamily="49" charset="0"/>
                <a:cs typeface="Courier New" pitchFamily="49" charset="0"/>
              </a:rPr>
              <a:t>      } </a:t>
            </a:r>
          </a:p>
          <a:p>
            <a:endParaRPr lang="en-IN" sz="1400" b="1" dirty="0">
              <a:latin typeface="Courier New" pitchFamily="49" charset="0"/>
              <a:cs typeface="Courier New" pitchFamily="49" charset="0"/>
            </a:endParaRPr>
          </a:p>
          <a:p>
            <a:r>
              <a:rPr lang="en-IN" sz="1400" b="1" dirty="0">
                <a:latin typeface="Courier New" pitchFamily="49" charset="0"/>
                <a:cs typeface="Courier New" pitchFamily="49" charset="0"/>
              </a:rPr>
              <a:t>      </a:t>
            </a:r>
            <a:r>
              <a:rPr lang="en-IN" sz="1400" b="1" dirty="0">
                <a:solidFill>
                  <a:srgbClr val="0000FF"/>
                </a:solidFill>
                <a:latin typeface="Courier New" pitchFamily="49" charset="0"/>
                <a:cs typeface="Courier New" pitchFamily="49" charset="0"/>
              </a:rPr>
              <a:t>Error(const char</a:t>
            </a:r>
            <a:r>
              <a:rPr lang="en-IN" sz="1400" b="1" dirty="0">
                <a:latin typeface="Courier New" pitchFamily="49" charset="0"/>
                <a:cs typeface="Courier New" pitchFamily="49" charset="0"/>
              </a:rPr>
              <a:t>* message)</a:t>
            </a:r>
          </a:p>
          <a:p>
            <a:r>
              <a:rPr lang="en-IN" sz="1400" b="1" dirty="0">
                <a:latin typeface="Courier New" pitchFamily="49" charset="0"/>
                <a:cs typeface="Courier New" pitchFamily="49" charset="0"/>
              </a:rPr>
              <a:t>      { </a:t>
            </a:r>
          </a:p>
          <a:p>
            <a:r>
              <a:rPr lang="en-IN" sz="1400" b="1" dirty="0">
                <a:latin typeface="Courier New" pitchFamily="49" charset="0"/>
                <a:cs typeface="Courier New" pitchFamily="49" charset="0"/>
              </a:rPr>
              <a:t>        Init(-1, message); </a:t>
            </a:r>
          </a:p>
          <a:p>
            <a:r>
              <a:rPr lang="en-IN" sz="1400" b="1" dirty="0">
                <a:latin typeface="Courier New" pitchFamily="49" charset="0"/>
                <a:cs typeface="Courier New" pitchFamily="49" charset="0"/>
              </a:rPr>
              <a:t>      } </a:t>
            </a:r>
          </a:p>
          <a:p>
            <a:r>
              <a:rPr lang="en-US" sz="1400" b="1" dirty="0">
                <a:latin typeface="Courier New" pitchFamily="49" charset="0"/>
                <a:cs typeface="Courier New" pitchFamily="49" charset="0"/>
              </a:rPr>
              <a:t>};</a:t>
            </a:r>
            <a:endParaRPr lang="en-IN" sz="1400" b="1" dirty="0">
              <a:latin typeface="Courier New" pitchFamily="49" charset="0"/>
              <a:cs typeface="Courier New" pitchFamily="49" charset="0"/>
            </a:endParaRPr>
          </a:p>
        </p:txBody>
      </p:sp>
      <p:sp>
        <p:nvSpPr>
          <p:cNvPr id="2" name="Footer Placeholder 1"/>
          <p:cNvSpPr>
            <a:spLocks noGrp="1"/>
          </p:cNvSpPr>
          <p:nvPr>
            <p:ph type="ftr" sz="quarter" idx="11"/>
          </p:nvPr>
        </p:nvSpPr>
        <p:spPr/>
        <p:txBody>
          <a:bodyPr/>
          <a:lstStyle/>
          <a:p>
            <a:r>
              <a:rPr lang="en-IN"/>
              <a:t>Trainer: A.M.P.Ganesh Prabhu [ampganeshprabhu@gmail.com]</a:t>
            </a:r>
          </a:p>
        </p:txBody>
      </p:sp>
      <p:sp>
        <p:nvSpPr>
          <p:cNvPr id="3" name="Slide Number Placeholder 2"/>
          <p:cNvSpPr>
            <a:spLocks noGrp="1"/>
          </p:cNvSpPr>
          <p:nvPr>
            <p:ph type="sldNum" sz="quarter" idx="12"/>
          </p:nvPr>
        </p:nvSpPr>
        <p:spPr/>
        <p:txBody>
          <a:bodyPr/>
          <a:lstStyle/>
          <a:p>
            <a:fld id="{7509ABCF-EDCD-42B9-93A2-561EE76D5884}" type="slidenum">
              <a:rPr lang="en-IN" smtClean="0"/>
              <a:pPr/>
              <a:t>3</a:t>
            </a:fld>
            <a:endParaRPr lang="en-IN"/>
          </a:p>
        </p:txBody>
      </p:sp>
      <p:sp>
        <p:nvSpPr>
          <p:cNvPr id="8" name="Snip and Round Single Corner Rectangle 4">
            <a:extLst>
              <a:ext uri="{FF2B5EF4-FFF2-40B4-BE49-F238E27FC236}">
                <a16:creationId xmlns:a16="http://schemas.microsoft.com/office/drawing/2014/main" id="{76AE3340-A3C3-4654-950F-8E6AE34AD848}"/>
              </a:ext>
            </a:extLst>
          </p:cNvPr>
          <p:cNvSpPr/>
          <p:nvPr/>
        </p:nvSpPr>
        <p:spPr>
          <a:xfrm>
            <a:off x="91882" y="68008"/>
            <a:ext cx="12012134" cy="432048"/>
          </a:xfrm>
          <a:prstGeom prst="snipRoundRect">
            <a:avLst/>
          </a:prstGeom>
          <a:solidFill>
            <a:schemeClr val="accent6">
              <a:lumMod val="40000"/>
              <a:lumOff val="60000"/>
            </a:schemeClr>
          </a:solidFill>
          <a:ln w="76200">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800" b="1" dirty="0">
                <a:solidFill>
                  <a:schemeClr val="accent6">
                    <a:lumMod val="75000"/>
                  </a:schemeClr>
                </a:solidFill>
              </a:rPr>
              <a:t>C++ 11</a:t>
            </a:r>
            <a:endParaRPr lang="en-IN" sz="2800" b="1" dirty="0">
              <a:solidFill>
                <a:schemeClr val="accent6">
                  <a:lumMod val="75000"/>
                </a:schemeClr>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22626" y="1376968"/>
            <a:ext cx="10121893" cy="4678204"/>
          </a:xfrm>
          <a:prstGeom prst="rect">
            <a:avLst/>
          </a:prstGeom>
          <a:noFill/>
        </p:spPr>
        <p:txBody>
          <a:bodyPr wrap="square" rtlCol="0">
            <a:spAutoFit/>
          </a:bodyPr>
          <a:lstStyle/>
          <a:p>
            <a:r>
              <a:rPr lang="en-IN" dirty="0"/>
              <a:t>With delegating constructors, we can achieve the same as follows…</a:t>
            </a:r>
          </a:p>
          <a:p>
            <a:endParaRPr lang="en-IN" sz="1400" dirty="0">
              <a:solidFill>
                <a:schemeClr val="tx2">
                  <a:lumMod val="60000"/>
                  <a:lumOff val="40000"/>
                </a:schemeClr>
              </a:solidFill>
              <a:latin typeface="Courier New" pitchFamily="49" charset="0"/>
              <a:cs typeface="Courier New" pitchFamily="49" charset="0"/>
            </a:endParaRPr>
          </a:p>
          <a:p>
            <a:endParaRPr lang="en-IN" sz="1400" dirty="0">
              <a:solidFill>
                <a:schemeClr val="tx2">
                  <a:lumMod val="60000"/>
                  <a:lumOff val="40000"/>
                </a:schemeClr>
              </a:solidFill>
              <a:latin typeface="Courier New" pitchFamily="49" charset="0"/>
              <a:cs typeface="Courier New" pitchFamily="49" charset="0"/>
            </a:endParaRPr>
          </a:p>
          <a:p>
            <a:r>
              <a:rPr lang="en-IN" sz="1400" b="1" dirty="0">
                <a:solidFill>
                  <a:srgbClr val="0000FF"/>
                </a:solidFill>
                <a:latin typeface="Courier New" pitchFamily="49" charset="0"/>
                <a:cs typeface="Courier New" pitchFamily="49" charset="0"/>
              </a:rPr>
              <a:t>class</a:t>
            </a:r>
            <a:r>
              <a:rPr lang="en-IN" sz="1400" b="1" dirty="0">
                <a:solidFill>
                  <a:schemeClr val="tx2">
                    <a:lumMod val="60000"/>
                    <a:lumOff val="40000"/>
                  </a:schemeClr>
                </a:solidFill>
                <a:latin typeface="Courier New" pitchFamily="49" charset="0"/>
                <a:cs typeface="Courier New" pitchFamily="49" charset="0"/>
              </a:rPr>
              <a:t> </a:t>
            </a:r>
            <a:r>
              <a:rPr lang="en-IN" sz="1400" b="1" dirty="0">
                <a:latin typeface="Courier New" pitchFamily="49" charset="0"/>
                <a:cs typeface="Courier New" pitchFamily="49" charset="0"/>
              </a:rPr>
              <a:t>Error</a:t>
            </a:r>
          </a:p>
          <a:p>
            <a:r>
              <a:rPr lang="en-IN" sz="1400" b="1" dirty="0">
                <a:latin typeface="Courier New" pitchFamily="49" charset="0"/>
                <a:cs typeface="Courier New" pitchFamily="49" charset="0"/>
              </a:rPr>
              <a:t>{ </a:t>
            </a:r>
          </a:p>
          <a:p>
            <a:r>
              <a:rPr lang="en-IN" sz="1400" b="1" dirty="0">
                <a:latin typeface="Courier New" pitchFamily="49" charset="0"/>
                <a:cs typeface="Courier New" pitchFamily="49" charset="0"/>
              </a:rPr>
              <a:t> </a:t>
            </a:r>
            <a:r>
              <a:rPr lang="en-IN" sz="1400" b="1" dirty="0">
                <a:solidFill>
                  <a:srgbClr val="0000FF"/>
                </a:solidFill>
                <a:latin typeface="Courier New" pitchFamily="49" charset="0"/>
                <a:cs typeface="Courier New" pitchFamily="49" charset="0"/>
              </a:rPr>
              <a:t>private</a:t>
            </a:r>
            <a:r>
              <a:rPr lang="en-IN" sz="1400" b="1" dirty="0">
                <a:latin typeface="Courier New" pitchFamily="49" charset="0"/>
                <a:cs typeface="Courier New" pitchFamily="49" charset="0"/>
              </a:rPr>
              <a:t>: </a:t>
            </a:r>
          </a:p>
          <a:p>
            <a:r>
              <a:rPr lang="en-IN" sz="1400" b="1" dirty="0">
                <a:latin typeface="Courier New" pitchFamily="49" charset="0"/>
                <a:cs typeface="Courier New" pitchFamily="49" charset="0"/>
              </a:rPr>
              <a:t>      Error(</a:t>
            </a:r>
            <a:r>
              <a:rPr lang="en-IN" sz="1400" b="1" dirty="0" err="1">
                <a:solidFill>
                  <a:srgbClr val="0000FF"/>
                </a:solidFill>
                <a:latin typeface="Courier New" pitchFamily="49" charset="0"/>
                <a:cs typeface="Courier New" pitchFamily="49" charset="0"/>
              </a:rPr>
              <a:t>int</a:t>
            </a:r>
            <a:r>
              <a:rPr lang="en-IN" sz="1400" b="1" dirty="0">
                <a:latin typeface="Courier New" pitchFamily="49" charset="0"/>
                <a:cs typeface="Courier New" pitchFamily="49" charset="0"/>
              </a:rPr>
              <a:t> </a:t>
            </a:r>
            <a:r>
              <a:rPr lang="en-IN" sz="1400" b="1" dirty="0" err="1">
                <a:latin typeface="Courier New" pitchFamily="49" charset="0"/>
                <a:cs typeface="Courier New" pitchFamily="49" charset="0"/>
              </a:rPr>
              <a:t>errorcode</a:t>
            </a:r>
            <a:r>
              <a:rPr lang="en-IN" sz="1400" b="1" dirty="0">
                <a:latin typeface="Courier New" pitchFamily="49" charset="0"/>
                <a:cs typeface="Courier New" pitchFamily="49" charset="0"/>
              </a:rPr>
              <a:t>, </a:t>
            </a:r>
            <a:r>
              <a:rPr lang="en-IN" sz="1400" b="1" dirty="0">
                <a:solidFill>
                  <a:srgbClr val="0000FF"/>
                </a:solidFill>
                <a:latin typeface="Courier New" pitchFamily="49" charset="0"/>
                <a:cs typeface="Courier New" pitchFamily="49" charset="0"/>
              </a:rPr>
              <a:t>const char</a:t>
            </a:r>
            <a:r>
              <a:rPr lang="en-IN" sz="1400" b="1" dirty="0">
                <a:latin typeface="Courier New" pitchFamily="49" charset="0"/>
                <a:cs typeface="Courier New" pitchFamily="49" charset="0"/>
              </a:rPr>
              <a:t>* message) </a:t>
            </a:r>
          </a:p>
          <a:p>
            <a:r>
              <a:rPr lang="en-IN" sz="1400" b="1" dirty="0">
                <a:latin typeface="Courier New" pitchFamily="49" charset="0"/>
                <a:cs typeface="Courier New" pitchFamily="49" charset="0"/>
              </a:rPr>
              <a:t>      { </a:t>
            </a:r>
          </a:p>
          <a:p>
            <a:r>
              <a:rPr lang="en-US" sz="1400" b="1" dirty="0">
                <a:latin typeface="Courier New" pitchFamily="49" charset="0"/>
                <a:cs typeface="Courier New" pitchFamily="49" charset="0"/>
              </a:rPr>
              <a:t>       </a:t>
            </a:r>
            <a:r>
              <a:rPr lang="en-US" sz="1400" b="1" dirty="0">
                <a:solidFill>
                  <a:srgbClr val="00B050"/>
                </a:solidFill>
                <a:latin typeface="Courier New" pitchFamily="49" charset="0"/>
                <a:cs typeface="Courier New" pitchFamily="49" charset="0"/>
              </a:rPr>
              <a:t>//…</a:t>
            </a:r>
            <a:endParaRPr lang="en-IN" sz="1400" b="1" dirty="0">
              <a:solidFill>
                <a:srgbClr val="00B050"/>
              </a:solidFill>
              <a:latin typeface="Courier New" pitchFamily="49" charset="0"/>
              <a:cs typeface="Courier New" pitchFamily="49" charset="0"/>
            </a:endParaRPr>
          </a:p>
          <a:p>
            <a:r>
              <a:rPr lang="en-IN" sz="1400" b="1" dirty="0">
                <a:latin typeface="Courier New" pitchFamily="49" charset="0"/>
                <a:cs typeface="Courier New" pitchFamily="49" charset="0"/>
              </a:rPr>
              <a:t>      }</a:t>
            </a:r>
          </a:p>
          <a:p>
            <a:endParaRPr lang="en-IN" sz="1400" b="1" dirty="0">
              <a:latin typeface="Courier New" pitchFamily="49" charset="0"/>
              <a:cs typeface="Courier New" pitchFamily="49" charset="0"/>
            </a:endParaRPr>
          </a:p>
          <a:p>
            <a:r>
              <a:rPr lang="en-IN" sz="1400" b="1" dirty="0">
                <a:latin typeface="Courier New" pitchFamily="49" charset="0"/>
                <a:cs typeface="Courier New" pitchFamily="49" charset="0"/>
              </a:rPr>
              <a:t> </a:t>
            </a:r>
            <a:r>
              <a:rPr lang="en-IN" sz="1400" b="1" dirty="0">
                <a:solidFill>
                  <a:srgbClr val="0000FF"/>
                </a:solidFill>
                <a:latin typeface="Courier New" pitchFamily="49" charset="0"/>
                <a:cs typeface="Courier New" pitchFamily="49" charset="0"/>
              </a:rPr>
              <a:t>public</a:t>
            </a:r>
            <a:r>
              <a:rPr lang="en-IN" sz="1400" b="1" dirty="0">
                <a:latin typeface="Courier New" pitchFamily="49" charset="0"/>
                <a:cs typeface="Courier New" pitchFamily="49" charset="0"/>
              </a:rPr>
              <a:t>:</a:t>
            </a:r>
          </a:p>
          <a:p>
            <a:r>
              <a:rPr lang="en-IN" sz="1400" b="1" dirty="0">
                <a:latin typeface="Courier New" pitchFamily="49" charset="0"/>
                <a:cs typeface="Courier New" pitchFamily="49" charset="0"/>
              </a:rPr>
              <a:t>      Error():Error(0,”</a:t>
            </a:r>
            <a:r>
              <a:rPr lang="en-IN" sz="1400" b="1" dirty="0">
                <a:solidFill>
                  <a:srgbClr val="C00000"/>
                </a:solidFill>
                <a:latin typeface="Courier New" pitchFamily="49" charset="0"/>
                <a:cs typeface="Courier New" pitchFamily="49" charset="0"/>
              </a:rPr>
              <a:t>Success</a:t>
            </a:r>
            <a:r>
              <a:rPr lang="en-IN" sz="1400" b="1" dirty="0">
                <a:latin typeface="Courier New" pitchFamily="49" charset="0"/>
                <a:cs typeface="Courier New" pitchFamily="49" charset="0"/>
              </a:rPr>
              <a:t>”) </a:t>
            </a:r>
          </a:p>
          <a:p>
            <a:r>
              <a:rPr lang="en-IN" sz="1400" b="1" dirty="0">
                <a:latin typeface="Courier New" pitchFamily="49" charset="0"/>
                <a:cs typeface="Courier New" pitchFamily="49" charset="0"/>
              </a:rPr>
              <a:t>      { </a:t>
            </a:r>
          </a:p>
          <a:p>
            <a:r>
              <a:rPr lang="en-IN" sz="1400" b="1" dirty="0">
                <a:latin typeface="Courier New" pitchFamily="49" charset="0"/>
                <a:cs typeface="Courier New" pitchFamily="49" charset="0"/>
              </a:rPr>
              <a:t>        </a:t>
            </a:r>
            <a:r>
              <a:rPr lang="en-IN" sz="1400" b="1" dirty="0">
                <a:solidFill>
                  <a:srgbClr val="00B050"/>
                </a:solidFill>
                <a:latin typeface="Courier New" pitchFamily="49" charset="0"/>
                <a:cs typeface="Courier New" pitchFamily="49" charset="0"/>
              </a:rPr>
              <a:t>//…</a:t>
            </a:r>
          </a:p>
          <a:p>
            <a:r>
              <a:rPr lang="en-IN" sz="1400" b="1" dirty="0">
                <a:latin typeface="Courier New" pitchFamily="49" charset="0"/>
                <a:cs typeface="Courier New" pitchFamily="49" charset="0"/>
              </a:rPr>
              <a:t>      } </a:t>
            </a:r>
          </a:p>
          <a:p>
            <a:r>
              <a:rPr lang="en-IN" sz="1400" b="1" dirty="0">
                <a:latin typeface="Courier New" pitchFamily="49" charset="0"/>
                <a:cs typeface="Courier New" pitchFamily="49" charset="0"/>
              </a:rPr>
              <a:t>      Error(</a:t>
            </a:r>
            <a:r>
              <a:rPr lang="en-IN" sz="1400" b="1" dirty="0">
                <a:solidFill>
                  <a:srgbClr val="0000FF"/>
                </a:solidFill>
                <a:latin typeface="Courier New" pitchFamily="49" charset="0"/>
                <a:cs typeface="Courier New" pitchFamily="49" charset="0"/>
              </a:rPr>
              <a:t>const char</a:t>
            </a:r>
            <a:r>
              <a:rPr lang="en-IN" sz="1400" b="1" dirty="0">
                <a:latin typeface="Courier New" pitchFamily="49" charset="0"/>
                <a:cs typeface="Courier New" pitchFamily="49" charset="0"/>
              </a:rPr>
              <a:t>* message):Error(-1, message) </a:t>
            </a:r>
          </a:p>
          <a:p>
            <a:r>
              <a:rPr lang="en-IN" sz="1400" b="1" dirty="0">
                <a:latin typeface="Courier New" pitchFamily="49" charset="0"/>
                <a:cs typeface="Courier New" pitchFamily="49" charset="0"/>
              </a:rPr>
              <a:t>      { </a:t>
            </a:r>
          </a:p>
          <a:p>
            <a:r>
              <a:rPr lang="en-IN" sz="1400" b="1" dirty="0">
                <a:latin typeface="Courier New" pitchFamily="49" charset="0"/>
                <a:cs typeface="Courier New" pitchFamily="49" charset="0"/>
              </a:rPr>
              <a:t>        </a:t>
            </a:r>
            <a:r>
              <a:rPr lang="en-IN" sz="1400" b="1" dirty="0">
                <a:solidFill>
                  <a:srgbClr val="00B050"/>
                </a:solidFill>
                <a:latin typeface="Courier New" pitchFamily="49" charset="0"/>
                <a:cs typeface="Courier New" pitchFamily="49" charset="0"/>
              </a:rPr>
              <a:t>//…</a:t>
            </a:r>
          </a:p>
          <a:p>
            <a:r>
              <a:rPr lang="en-IN" sz="1400" b="1" dirty="0">
                <a:latin typeface="Courier New" pitchFamily="49" charset="0"/>
                <a:cs typeface="Courier New" pitchFamily="49" charset="0"/>
              </a:rPr>
              <a:t>      } </a:t>
            </a:r>
          </a:p>
          <a:p>
            <a:r>
              <a:rPr lang="en-US" sz="1400" b="1" dirty="0">
                <a:latin typeface="Courier New" pitchFamily="49" charset="0"/>
                <a:cs typeface="Courier New" pitchFamily="49" charset="0"/>
              </a:rPr>
              <a:t>};</a:t>
            </a:r>
            <a:endParaRPr lang="en-IN" sz="1400" b="1" dirty="0">
              <a:latin typeface="Courier New" pitchFamily="49" charset="0"/>
              <a:cs typeface="Courier New" pitchFamily="49" charset="0"/>
            </a:endParaRPr>
          </a:p>
        </p:txBody>
      </p:sp>
      <p:sp>
        <p:nvSpPr>
          <p:cNvPr id="5" name="Rectangle 4"/>
          <p:cNvSpPr/>
          <p:nvPr/>
        </p:nvSpPr>
        <p:spPr>
          <a:xfrm>
            <a:off x="185393" y="639816"/>
            <a:ext cx="11409575" cy="369332"/>
          </a:xfrm>
          <a:prstGeom prst="rect">
            <a:avLst/>
          </a:prstGeo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lin ang="0" scaled="1"/>
            <a:tileRect/>
          </a:gradFill>
        </p:spPr>
        <p:txBody>
          <a:bodyPr wrap="square">
            <a:spAutoFit/>
          </a:bodyPr>
          <a:lstStyle/>
          <a:p>
            <a:r>
              <a:rPr lang="en-IN" b="1" dirty="0"/>
              <a:t>Delegating constructors (contd..)</a:t>
            </a:r>
          </a:p>
        </p:txBody>
      </p:sp>
      <p:sp>
        <p:nvSpPr>
          <p:cNvPr id="2" name="Footer Placeholder 1"/>
          <p:cNvSpPr>
            <a:spLocks noGrp="1"/>
          </p:cNvSpPr>
          <p:nvPr>
            <p:ph type="ftr" sz="quarter" idx="11"/>
          </p:nvPr>
        </p:nvSpPr>
        <p:spPr/>
        <p:txBody>
          <a:bodyPr/>
          <a:lstStyle/>
          <a:p>
            <a:r>
              <a:rPr lang="en-IN"/>
              <a:t>Trainer: A.M.P.Ganesh Prabhu [ampganeshprabhu@gmail.com]</a:t>
            </a:r>
          </a:p>
        </p:txBody>
      </p:sp>
      <p:sp>
        <p:nvSpPr>
          <p:cNvPr id="3" name="Slide Number Placeholder 2"/>
          <p:cNvSpPr>
            <a:spLocks noGrp="1"/>
          </p:cNvSpPr>
          <p:nvPr>
            <p:ph type="sldNum" sz="quarter" idx="12"/>
          </p:nvPr>
        </p:nvSpPr>
        <p:spPr/>
        <p:txBody>
          <a:bodyPr/>
          <a:lstStyle/>
          <a:p>
            <a:fld id="{7509ABCF-EDCD-42B9-93A2-561EE76D5884}" type="slidenum">
              <a:rPr lang="en-IN" smtClean="0"/>
              <a:pPr/>
              <a:t>4</a:t>
            </a:fld>
            <a:endParaRPr lang="en-IN"/>
          </a:p>
        </p:txBody>
      </p:sp>
      <p:sp>
        <p:nvSpPr>
          <p:cNvPr id="8" name="Snip and Round Single Corner Rectangle 4">
            <a:extLst>
              <a:ext uri="{FF2B5EF4-FFF2-40B4-BE49-F238E27FC236}">
                <a16:creationId xmlns:a16="http://schemas.microsoft.com/office/drawing/2014/main" id="{ADCE65B6-B855-DC9C-8EFD-1198C2946D83}"/>
              </a:ext>
            </a:extLst>
          </p:cNvPr>
          <p:cNvSpPr/>
          <p:nvPr/>
        </p:nvSpPr>
        <p:spPr>
          <a:xfrm>
            <a:off x="91882" y="68008"/>
            <a:ext cx="12012134" cy="432048"/>
          </a:xfrm>
          <a:prstGeom prst="snipRoundRect">
            <a:avLst/>
          </a:prstGeom>
          <a:solidFill>
            <a:schemeClr val="accent6">
              <a:lumMod val="40000"/>
              <a:lumOff val="60000"/>
            </a:schemeClr>
          </a:solidFill>
          <a:ln w="76200">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800" b="1" dirty="0">
                <a:solidFill>
                  <a:schemeClr val="accent6">
                    <a:lumMod val="75000"/>
                  </a:schemeClr>
                </a:solidFill>
              </a:rPr>
              <a:t>C++ 11</a:t>
            </a:r>
            <a:endParaRPr lang="en-IN" sz="2800" b="1" dirty="0">
              <a:solidFill>
                <a:schemeClr val="accent6">
                  <a:lumMod val="75000"/>
                </a:schemeClr>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1882" y="769732"/>
            <a:ext cx="11767038" cy="369332"/>
          </a:xfrm>
          <a:prstGeom prst="rect">
            <a:avLst/>
          </a:prstGeo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lin ang="0" scaled="1"/>
            <a:tileRect/>
          </a:gradFill>
        </p:spPr>
        <p:txBody>
          <a:bodyPr wrap="square">
            <a:spAutoFit/>
          </a:bodyPr>
          <a:lstStyle/>
          <a:p>
            <a:r>
              <a:rPr lang="en-IN" b="1" dirty="0"/>
              <a:t>Inheriting constructors:-</a:t>
            </a:r>
          </a:p>
        </p:txBody>
      </p:sp>
      <p:sp>
        <p:nvSpPr>
          <p:cNvPr id="6" name="Rectangle 5"/>
          <p:cNvSpPr/>
          <p:nvPr/>
        </p:nvSpPr>
        <p:spPr>
          <a:xfrm>
            <a:off x="722486" y="1222593"/>
            <a:ext cx="6480720" cy="5262979"/>
          </a:xfrm>
          <a:prstGeom prst="rect">
            <a:avLst/>
          </a:prstGeom>
        </p:spPr>
        <p:txBody>
          <a:bodyPr wrap="square">
            <a:spAutoFit/>
          </a:bodyPr>
          <a:lstStyle/>
          <a:p>
            <a:r>
              <a:rPr lang="en-IN" sz="1400" b="1" dirty="0">
                <a:solidFill>
                  <a:srgbClr val="0000FF"/>
                </a:solidFill>
                <a:latin typeface="Courier New" pitchFamily="49" charset="0"/>
                <a:cs typeface="Courier New" pitchFamily="49" charset="0"/>
              </a:rPr>
              <a:t>class</a:t>
            </a:r>
            <a:r>
              <a:rPr lang="en-IN" sz="1400" b="1" dirty="0">
                <a:latin typeface="Courier New" pitchFamily="49" charset="0"/>
                <a:cs typeface="Courier New" pitchFamily="49" charset="0"/>
              </a:rPr>
              <a:t> Base</a:t>
            </a:r>
          </a:p>
          <a:p>
            <a:r>
              <a:rPr lang="en-IN" sz="1400" b="1" dirty="0">
                <a:latin typeface="Courier New" pitchFamily="49" charset="0"/>
                <a:cs typeface="Courier New" pitchFamily="49" charset="0"/>
              </a:rPr>
              <a:t>{</a:t>
            </a:r>
          </a:p>
          <a:p>
            <a:r>
              <a:rPr lang="en-IN" sz="1400" b="1" dirty="0">
                <a:solidFill>
                  <a:srgbClr val="0000FF"/>
                </a:solidFill>
                <a:latin typeface="Courier New" pitchFamily="49" charset="0"/>
                <a:cs typeface="Courier New" pitchFamily="49" charset="0"/>
              </a:rPr>
              <a:t>public:</a:t>
            </a:r>
          </a:p>
          <a:p>
            <a:r>
              <a:rPr lang="en-IN" sz="1400" b="1" dirty="0">
                <a:latin typeface="Courier New" pitchFamily="49" charset="0"/>
                <a:cs typeface="Courier New" pitchFamily="49" charset="0"/>
              </a:rPr>
              <a:t>   Base(){ }</a:t>
            </a:r>
          </a:p>
          <a:p>
            <a:r>
              <a:rPr lang="en-IN" sz="1400" b="1" dirty="0">
                <a:latin typeface="Courier New" pitchFamily="49" charset="0"/>
                <a:cs typeface="Courier New" pitchFamily="49" charset="0"/>
              </a:rPr>
              <a:t>   Base(</a:t>
            </a:r>
            <a:r>
              <a:rPr lang="en-IN" sz="1400" b="1" dirty="0" err="1">
                <a:solidFill>
                  <a:srgbClr val="0000FF"/>
                </a:solidFill>
                <a:latin typeface="Courier New" pitchFamily="49" charset="0"/>
                <a:cs typeface="Courier New" pitchFamily="49" charset="0"/>
              </a:rPr>
              <a:t>int</a:t>
            </a:r>
            <a:r>
              <a:rPr lang="en-IN" sz="1400" b="1" dirty="0">
                <a:latin typeface="Courier New" pitchFamily="49" charset="0"/>
                <a:cs typeface="Courier New" pitchFamily="49" charset="0"/>
              </a:rPr>
              <a:t> x){ }</a:t>
            </a:r>
          </a:p>
          <a:p>
            <a:r>
              <a:rPr lang="en-IN" sz="1400" b="1" dirty="0">
                <a:latin typeface="Courier New" pitchFamily="49" charset="0"/>
                <a:cs typeface="Courier New" pitchFamily="49" charset="0"/>
              </a:rPr>
              <a:t>   Base(</a:t>
            </a:r>
            <a:r>
              <a:rPr lang="en-IN" sz="1400" b="1" dirty="0" err="1">
                <a:latin typeface="Courier New" pitchFamily="49" charset="0"/>
                <a:cs typeface="Courier New" pitchFamily="49" charset="0"/>
              </a:rPr>
              <a:t>i</a:t>
            </a:r>
            <a:r>
              <a:rPr lang="en-IN" sz="1400" b="1" dirty="0" err="1">
                <a:solidFill>
                  <a:srgbClr val="0000FF"/>
                </a:solidFill>
                <a:latin typeface="Courier New" pitchFamily="49" charset="0"/>
                <a:cs typeface="Courier New" pitchFamily="49" charset="0"/>
              </a:rPr>
              <a:t>nt</a:t>
            </a:r>
            <a:r>
              <a:rPr lang="en-IN" sz="1400" b="1" dirty="0">
                <a:latin typeface="Courier New" pitchFamily="49" charset="0"/>
                <a:cs typeface="Courier New" pitchFamily="49" charset="0"/>
              </a:rPr>
              <a:t> x, </a:t>
            </a:r>
            <a:r>
              <a:rPr lang="en-IN" sz="1400" b="1" dirty="0" err="1">
                <a:solidFill>
                  <a:srgbClr val="0000FF"/>
                </a:solidFill>
                <a:latin typeface="Courier New" pitchFamily="49" charset="0"/>
                <a:cs typeface="Courier New" pitchFamily="49" charset="0"/>
              </a:rPr>
              <a:t>int</a:t>
            </a:r>
            <a:r>
              <a:rPr lang="en-IN" sz="1400" b="1" dirty="0">
                <a:latin typeface="Courier New" pitchFamily="49" charset="0"/>
                <a:cs typeface="Courier New" pitchFamily="49" charset="0"/>
              </a:rPr>
              <a:t> y) { }</a:t>
            </a:r>
          </a:p>
          <a:p>
            <a:r>
              <a:rPr lang="en-IN" sz="1400" b="1" dirty="0">
                <a:latin typeface="Courier New" pitchFamily="49" charset="0"/>
                <a:cs typeface="Courier New" pitchFamily="49" charset="0"/>
              </a:rPr>
              <a:t>    //...</a:t>
            </a:r>
          </a:p>
          <a:p>
            <a:r>
              <a:rPr lang="en-IN" sz="1400" b="1" dirty="0">
                <a:latin typeface="Courier New" pitchFamily="49" charset="0"/>
                <a:cs typeface="Courier New" pitchFamily="49" charset="0"/>
              </a:rPr>
              <a:t>};</a:t>
            </a:r>
          </a:p>
          <a:p>
            <a:endParaRPr lang="en-IN" sz="1400" b="1" dirty="0">
              <a:latin typeface="Courier New" pitchFamily="49" charset="0"/>
              <a:cs typeface="Courier New" pitchFamily="49" charset="0"/>
            </a:endParaRPr>
          </a:p>
          <a:p>
            <a:r>
              <a:rPr lang="en-IN" sz="1400" b="1" dirty="0">
                <a:solidFill>
                  <a:srgbClr val="0000FF"/>
                </a:solidFill>
                <a:latin typeface="Courier New" pitchFamily="49" charset="0"/>
                <a:cs typeface="Courier New" pitchFamily="49" charset="0"/>
              </a:rPr>
              <a:t>class</a:t>
            </a:r>
            <a:r>
              <a:rPr lang="en-IN" sz="1400" b="1" dirty="0">
                <a:latin typeface="Courier New" pitchFamily="49" charset="0"/>
                <a:cs typeface="Courier New" pitchFamily="49" charset="0"/>
              </a:rPr>
              <a:t> </a:t>
            </a:r>
            <a:r>
              <a:rPr lang="en-IN" sz="1400" b="1" dirty="0" err="1">
                <a:latin typeface="Courier New" pitchFamily="49" charset="0"/>
                <a:cs typeface="Courier New" pitchFamily="49" charset="0"/>
              </a:rPr>
              <a:t>Derived:</a:t>
            </a:r>
            <a:r>
              <a:rPr lang="en-IN" sz="1400" b="1" dirty="0" err="1">
                <a:solidFill>
                  <a:srgbClr val="0000FF"/>
                </a:solidFill>
                <a:latin typeface="Courier New" pitchFamily="49" charset="0"/>
                <a:cs typeface="Courier New" pitchFamily="49" charset="0"/>
              </a:rPr>
              <a:t>public</a:t>
            </a:r>
            <a:r>
              <a:rPr lang="en-IN" sz="1400" b="1" dirty="0">
                <a:latin typeface="Courier New" pitchFamily="49" charset="0"/>
                <a:cs typeface="Courier New" pitchFamily="49" charset="0"/>
              </a:rPr>
              <a:t> Base</a:t>
            </a:r>
          </a:p>
          <a:p>
            <a:r>
              <a:rPr lang="en-IN" sz="1400" b="1" dirty="0">
                <a:latin typeface="Courier New" pitchFamily="49" charset="0"/>
                <a:cs typeface="Courier New" pitchFamily="49" charset="0"/>
              </a:rPr>
              <a:t>{</a:t>
            </a:r>
          </a:p>
          <a:p>
            <a:r>
              <a:rPr lang="en-IN" sz="1400" b="1" dirty="0">
                <a:solidFill>
                  <a:srgbClr val="0000FF"/>
                </a:solidFill>
                <a:latin typeface="Courier New" pitchFamily="49" charset="0"/>
                <a:cs typeface="Courier New" pitchFamily="49" charset="0"/>
              </a:rPr>
              <a:t>public</a:t>
            </a:r>
            <a:r>
              <a:rPr lang="en-IN" sz="1400" b="1" dirty="0">
                <a:latin typeface="Courier New" pitchFamily="49" charset="0"/>
                <a:cs typeface="Courier New" pitchFamily="49" charset="0"/>
              </a:rPr>
              <a:t>:</a:t>
            </a:r>
          </a:p>
          <a:p>
            <a:r>
              <a:rPr lang="en-IN" sz="1400" b="1" dirty="0">
                <a:latin typeface="Courier New" pitchFamily="49" charset="0"/>
                <a:cs typeface="Courier New" pitchFamily="49" charset="0"/>
              </a:rPr>
              <a:t>   </a:t>
            </a:r>
            <a:r>
              <a:rPr lang="en-IN" sz="1400" b="1" dirty="0">
                <a:solidFill>
                  <a:srgbClr val="0000FF"/>
                </a:solidFill>
                <a:latin typeface="Courier New" pitchFamily="49" charset="0"/>
                <a:cs typeface="Courier New" pitchFamily="49" charset="0"/>
              </a:rPr>
              <a:t>using</a:t>
            </a:r>
            <a:r>
              <a:rPr lang="en-IN" sz="1400" b="1" dirty="0">
                <a:latin typeface="Courier New" pitchFamily="49" charset="0"/>
                <a:cs typeface="Courier New" pitchFamily="49" charset="0"/>
              </a:rPr>
              <a:t> Base::Base;  </a:t>
            </a:r>
          </a:p>
          <a:p>
            <a:endParaRPr lang="en-IN" sz="1400" b="1" dirty="0">
              <a:latin typeface="Courier New" pitchFamily="49" charset="0"/>
              <a:cs typeface="Courier New" pitchFamily="49" charset="0"/>
            </a:endParaRPr>
          </a:p>
          <a:p>
            <a:r>
              <a:rPr lang="en-IN" sz="1400" b="1" dirty="0">
                <a:latin typeface="Courier New" pitchFamily="49" charset="0"/>
                <a:cs typeface="Courier New" pitchFamily="49" charset="0"/>
              </a:rPr>
              <a:t>   Derived()   </a:t>
            </a:r>
            <a:r>
              <a:rPr lang="en-IN" sz="1400" b="1" dirty="0">
                <a:solidFill>
                  <a:srgbClr val="00B050"/>
                </a:solidFill>
                <a:latin typeface="Courier New" pitchFamily="49" charset="0"/>
                <a:cs typeface="Courier New" pitchFamily="49" charset="0"/>
              </a:rPr>
              <a:t>/* : Base()   */</a:t>
            </a:r>
          </a:p>
          <a:p>
            <a:r>
              <a:rPr lang="en-IN" sz="1400" b="1" dirty="0">
                <a:latin typeface="Courier New" pitchFamily="49" charset="0"/>
                <a:cs typeface="Courier New" pitchFamily="49" charset="0"/>
              </a:rPr>
              <a:t>   { }</a:t>
            </a:r>
          </a:p>
          <a:p>
            <a:r>
              <a:rPr lang="en-IN" sz="1400" b="1" dirty="0">
                <a:latin typeface="Courier New" pitchFamily="49" charset="0"/>
                <a:cs typeface="Courier New" pitchFamily="49" charset="0"/>
              </a:rPr>
              <a:t>   Derived(</a:t>
            </a:r>
            <a:r>
              <a:rPr lang="en-IN" sz="1400" b="1" dirty="0" err="1">
                <a:solidFill>
                  <a:srgbClr val="0000FF"/>
                </a:solidFill>
                <a:latin typeface="Courier New" pitchFamily="49" charset="0"/>
                <a:cs typeface="Courier New" pitchFamily="49" charset="0"/>
              </a:rPr>
              <a:t>int</a:t>
            </a:r>
            <a:r>
              <a:rPr lang="en-IN" sz="1400" b="1" dirty="0">
                <a:latin typeface="Courier New" pitchFamily="49" charset="0"/>
                <a:cs typeface="Courier New" pitchFamily="49" charset="0"/>
              </a:rPr>
              <a:t> x)    </a:t>
            </a:r>
            <a:r>
              <a:rPr lang="en-IN" sz="1400" b="1" dirty="0">
                <a:solidFill>
                  <a:srgbClr val="00B050"/>
                </a:solidFill>
                <a:latin typeface="Courier New" pitchFamily="49" charset="0"/>
                <a:cs typeface="Courier New" pitchFamily="49" charset="0"/>
              </a:rPr>
              <a:t>/*  :Base(x)   */</a:t>
            </a:r>
          </a:p>
          <a:p>
            <a:r>
              <a:rPr lang="en-IN" sz="1400" b="1" dirty="0">
                <a:latin typeface="Courier New" pitchFamily="49" charset="0"/>
                <a:cs typeface="Courier New" pitchFamily="49" charset="0"/>
              </a:rPr>
              <a:t>   { }</a:t>
            </a:r>
          </a:p>
          <a:p>
            <a:r>
              <a:rPr lang="en-IN" sz="1400" b="1" dirty="0">
                <a:latin typeface="Courier New" pitchFamily="49" charset="0"/>
                <a:cs typeface="Courier New" pitchFamily="49" charset="0"/>
              </a:rPr>
              <a:t>   Derived(</a:t>
            </a:r>
            <a:r>
              <a:rPr lang="en-IN" sz="1400" b="1" dirty="0" err="1">
                <a:solidFill>
                  <a:srgbClr val="0000FF"/>
                </a:solidFill>
                <a:latin typeface="Courier New" pitchFamily="49" charset="0"/>
                <a:cs typeface="Courier New" pitchFamily="49" charset="0"/>
              </a:rPr>
              <a:t>int</a:t>
            </a:r>
            <a:r>
              <a:rPr lang="en-IN" sz="1400" b="1" dirty="0">
                <a:latin typeface="Courier New" pitchFamily="49" charset="0"/>
                <a:cs typeface="Courier New" pitchFamily="49" charset="0"/>
              </a:rPr>
              <a:t> x, </a:t>
            </a:r>
            <a:r>
              <a:rPr lang="en-IN" sz="1400" b="1" dirty="0" err="1">
                <a:solidFill>
                  <a:srgbClr val="0000FF"/>
                </a:solidFill>
                <a:latin typeface="Courier New" pitchFamily="49" charset="0"/>
                <a:cs typeface="Courier New" pitchFamily="49" charset="0"/>
              </a:rPr>
              <a:t>int</a:t>
            </a:r>
            <a:r>
              <a:rPr lang="en-IN" sz="1400" b="1" dirty="0">
                <a:latin typeface="Courier New" pitchFamily="49" charset="0"/>
                <a:cs typeface="Courier New" pitchFamily="49" charset="0"/>
              </a:rPr>
              <a:t> y)    </a:t>
            </a:r>
            <a:r>
              <a:rPr lang="en-IN" sz="1400" b="1" dirty="0">
                <a:solidFill>
                  <a:srgbClr val="00B050"/>
                </a:solidFill>
                <a:latin typeface="Courier New" pitchFamily="49" charset="0"/>
                <a:cs typeface="Courier New" pitchFamily="49" charset="0"/>
              </a:rPr>
              <a:t>/*  :Base(</a:t>
            </a:r>
            <a:r>
              <a:rPr lang="en-IN" sz="1400" b="1" dirty="0" err="1">
                <a:solidFill>
                  <a:srgbClr val="00B050"/>
                </a:solidFill>
                <a:latin typeface="Courier New" pitchFamily="49" charset="0"/>
                <a:cs typeface="Courier New" pitchFamily="49" charset="0"/>
              </a:rPr>
              <a:t>x,y</a:t>
            </a:r>
            <a:r>
              <a:rPr lang="en-IN" sz="1400" b="1" dirty="0">
                <a:solidFill>
                  <a:srgbClr val="00B050"/>
                </a:solidFill>
                <a:latin typeface="Courier New" pitchFamily="49" charset="0"/>
                <a:cs typeface="Courier New" pitchFamily="49" charset="0"/>
              </a:rPr>
              <a:t>)  */</a:t>
            </a:r>
          </a:p>
          <a:p>
            <a:r>
              <a:rPr lang="en-IN" sz="1400" b="1" dirty="0">
                <a:latin typeface="Courier New" pitchFamily="49" charset="0"/>
                <a:cs typeface="Courier New" pitchFamily="49" charset="0"/>
              </a:rPr>
              <a:t>   { }</a:t>
            </a:r>
          </a:p>
          <a:p>
            <a:r>
              <a:rPr lang="en-IN" sz="1400" b="1" dirty="0">
                <a:latin typeface="Courier New" pitchFamily="49" charset="0"/>
                <a:cs typeface="Courier New" pitchFamily="49" charset="0"/>
              </a:rPr>
              <a:t>    //...</a:t>
            </a:r>
          </a:p>
          <a:p>
            <a:r>
              <a:rPr lang="en-IN" sz="1400" b="1" dirty="0">
                <a:latin typeface="Courier New" pitchFamily="49" charset="0"/>
                <a:cs typeface="Courier New" pitchFamily="49" charset="0"/>
              </a:rPr>
              <a:t>};</a:t>
            </a:r>
          </a:p>
          <a:p>
            <a:endParaRPr lang="en-IN" sz="1400" b="1" dirty="0">
              <a:latin typeface="Courier New" pitchFamily="49" charset="0"/>
              <a:cs typeface="Courier New" pitchFamily="49" charset="0"/>
            </a:endParaRPr>
          </a:p>
          <a:p>
            <a:r>
              <a:rPr lang="en-IN" sz="1400" b="1" dirty="0">
                <a:latin typeface="Courier New" pitchFamily="49" charset="0"/>
                <a:cs typeface="Courier New" pitchFamily="49" charset="0"/>
              </a:rPr>
              <a:t>Derived obj1(10);</a:t>
            </a:r>
          </a:p>
        </p:txBody>
      </p:sp>
      <p:sp>
        <p:nvSpPr>
          <p:cNvPr id="7" name="TextBox 6"/>
          <p:cNvSpPr txBox="1"/>
          <p:nvPr/>
        </p:nvSpPr>
        <p:spPr>
          <a:xfrm>
            <a:off x="5735960" y="1268760"/>
            <a:ext cx="5617840" cy="2126864"/>
          </a:xfrm>
          <a:prstGeom prst="rect">
            <a:avLst/>
          </a:prstGeom>
          <a:noFill/>
        </p:spPr>
        <p:txBody>
          <a:bodyPr wrap="square" rtlCol="0">
            <a:spAutoFit/>
          </a:bodyPr>
          <a:lstStyle/>
          <a:p>
            <a:pPr algn="just">
              <a:lnSpc>
                <a:spcPct val="150000"/>
              </a:lnSpc>
            </a:pPr>
            <a:r>
              <a:rPr lang="en-US" dirty="0"/>
              <a:t>As per the new standard the Derived class constructors are expected to handle the call to the appropriate base class constructors, without the programmer having to employ explicit call to the appropriate base in the derived class constructor </a:t>
            </a:r>
            <a:r>
              <a:rPr lang="en-US" dirty="0" err="1"/>
              <a:t>initializer</a:t>
            </a:r>
            <a:r>
              <a:rPr lang="en-US" dirty="0"/>
              <a:t> list.</a:t>
            </a:r>
            <a:endParaRPr lang="en-IN" dirty="0"/>
          </a:p>
        </p:txBody>
      </p:sp>
      <p:sp>
        <p:nvSpPr>
          <p:cNvPr id="9" name="Oval 8"/>
          <p:cNvSpPr/>
          <p:nvPr/>
        </p:nvSpPr>
        <p:spPr>
          <a:xfrm>
            <a:off x="570664" y="4099790"/>
            <a:ext cx="5165295" cy="1857388"/>
          </a:xfrm>
          <a:prstGeom prst="ellipse">
            <a:avLst/>
          </a:prstGeom>
          <a:noFill/>
          <a:ln>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Oval Callout 9"/>
          <p:cNvSpPr/>
          <p:nvPr/>
        </p:nvSpPr>
        <p:spPr>
          <a:xfrm>
            <a:off x="6596066" y="3929066"/>
            <a:ext cx="3143272" cy="857256"/>
          </a:xfrm>
          <a:prstGeom prst="wedgeEllipseCallout">
            <a:avLst>
              <a:gd name="adj1" fmla="val -78429"/>
              <a:gd name="adj2" fmla="val 48432"/>
            </a:avLst>
          </a:prstGeom>
          <a:solidFill>
            <a:schemeClr val="accent6">
              <a:lumMod val="40000"/>
              <a:lumOff val="6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Code assumed or generated by the compiler on our behalf</a:t>
            </a:r>
            <a:endParaRPr lang="en-IN" sz="1400" dirty="0">
              <a:solidFill>
                <a:schemeClr val="tx1"/>
              </a:solidFill>
            </a:endParaRPr>
          </a:p>
        </p:txBody>
      </p:sp>
      <p:sp>
        <p:nvSpPr>
          <p:cNvPr id="2" name="Footer Placeholder 1"/>
          <p:cNvSpPr>
            <a:spLocks noGrp="1"/>
          </p:cNvSpPr>
          <p:nvPr>
            <p:ph type="ftr" sz="quarter" idx="11"/>
          </p:nvPr>
        </p:nvSpPr>
        <p:spPr/>
        <p:txBody>
          <a:bodyPr/>
          <a:lstStyle/>
          <a:p>
            <a:r>
              <a:rPr lang="en-IN"/>
              <a:t>Trainer: A.M.P.Ganesh Prabhu [ampganeshprabhu@gmail.com]</a:t>
            </a:r>
          </a:p>
        </p:txBody>
      </p:sp>
      <p:sp>
        <p:nvSpPr>
          <p:cNvPr id="3" name="Slide Number Placeholder 2"/>
          <p:cNvSpPr>
            <a:spLocks noGrp="1"/>
          </p:cNvSpPr>
          <p:nvPr>
            <p:ph type="sldNum" sz="quarter" idx="12"/>
          </p:nvPr>
        </p:nvSpPr>
        <p:spPr/>
        <p:txBody>
          <a:bodyPr/>
          <a:lstStyle/>
          <a:p>
            <a:fld id="{7509ABCF-EDCD-42B9-93A2-561EE76D5884}" type="slidenum">
              <a:rPr lang="en-IN" smtClean="0"/>
              <a:pPr/>
              <a:t>5</a:t>
            </a:fld>
            <a:endParaRPr lang="en-IN"/>
          </a:p>
        </p:txBody>
      </p:sp>
      <p:sp>
        <p:nvSpPr>
          <p:cNvPr id="11" name="Snip and Round Single Corner Rectangle 4">
            <a:extLst>
              <a:ext uri="{FF2B5EF4-FFF2-40B4-BE49-F238E27FC236}">
                <a16:creationId xmlns:a16="http://schemas.microsoft.com/office/drawing/2014/main" id="{F44FD030-844E-5A8B-DD01-571D266B9BFE}"/>
              </a:ext>
            </a:extLst>
          </p:cNvPr>
          <p:cNvSpPr/>
          <p:nvPr/>
        </p:nvSpPr>
        <p:spPr>
          <a:xfrm>
            <a:off x="91882" y="68008"/>
            <a:ext cx="12012134" cy="432048"/>
          </a:xfrm>
          <a:prstGeom prst="snipRoundRect">
            <a:avLst/>
          </a:prstGeom>
          <a:solidFill>
            <a:schemeClr val="accent6">
              <a:lumMod val="40000"/>
              <a:lumOff val="60000"/>
            </a:schemeClr>
          </a:solidFill>
          <a:ln w="76200">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800" b="1" dirty="0">
                <a:solidFill>
                  <a:schemeClr val="accent6">
                    <a:lumMod val="75000"/>
                  </a:schemeClr>
                </a:solidFill>
              </a:rPr>
              <a:t>C++ 11</a:t>
            </a:r>
            <a:endParaRPr lang="en-IN" sz="2800" b="1" dirty="0">
              <a:solidFill>
                <a:schemeClr val="accent6">
                  <a:lumMod val="75000"/>
                </a:schemeClr>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3101" y="678767"/>
            <a:ext cx="11560404" cy="369332"/>
          </a:xfrm>
          <a:prstGeom prst="rect">
            <a:avLst/>
          </a:prstGeo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lin ang="0" scaled="1"/>
            <a:tileRect/>
          </a:gradFill>
        </p:spPr>
        <p:txBody>
          <a:bodyPr wrap="square">
            <a:spAutoFit/>
          </a:bodyPr>
          <a:lstStyle/>
          <a:p>
            <a:r>
              <a:rPr lang="en-IN" b="1" dirty="0"/>
              <a:t>Default Methods:-</a:t>
            </a:r>
          </a:p>
        </p:txBody>
      </p:sp>
      <p:sp>
        <p:nvSpPr>
          <p:cNvPr id="6" name="TextBox 5"/>
          <p:cNvSpPr txBox="1"/>
          <p:nvPr/>
        </p:nvSpPr>
        <p:spPr>
          <a:xfrm>
            <a:off x="395799" y="1226810"/>
            <a:ext cx="11246303" cy="4801314"/>
          </a:xfrm>
          <a:prstGeom prst="rect">
            <a:avLst/>
          </a:prstGeom>
          <a:noFill/>
        </p:spPr>
        <p:txBody>
          <a:bodyPr wrap="square" rtlCol="0">
            <a:spAutoFit/>
          </a:bodyPr>
          <a:lstStyle/>
          <a:p>
            <a:r>
              <a:rPr lang="en-US" b="1" dirty="0"/>
              <a:t>If in case we wouldn’t like to implement the following methods in the class,</a:t>
            </a:r>
          </a:p>
          <a:p>
            <a:endParaRPr lang="en-US" b="1" dirty="0"/>
          </a:p>
          <a:p>
            <a:pPr>
              <a:buFontTx/>
              <a:buChar char="-"/>
            </a:pPr>
            <a:r>
              <a:rPr lang="en-US" b="1" i="1" dirty="0"/>
              <a:t>Default constructor</a:t>
            </a:r>
          </a:p>
          <a:p>
            <a:pPr>
              <a:buFontTx/>
              <a:buChar char="-"/>
            </a:pPr>
            <a:r>
              <a:rPr lang="en-US" b="1" i="1" dirty="0"/>
              <a:t>Copy constructor</a:t>
            </a:r>
          </a:p>
          <a:p>
            <a:pPr>
              <a:buFontTx/>
              <a:buChar char="-"/>
            </a:pPr>
            <a:r>
              <a:rPr lang="en-US" b="1" i="1" dirty="0"/>
              <a:t>Assignment function</a:t>
            </a:r>
          </a:p>
          <a:p>
            <a:pPr algn="just"/>
            <a:r>
              <a:rPr lang="en-US" b="1" dirty="0"/>
              <a:t>	and would be more happy with compiler generated ones , which are by default public…Then, the same can be requested or explicitly stated to the compiler in the following manner….</a:t>
            </a:r>
          </a:p>
          <a:p>
            <a:endParaRPr lang="en-US" b="1" dirty="0"/>
          </a:p>
          <a:p>
            <a:endParaRPr lang="en-US" b="1" dirty="0"/>
          </a:p>
          <a:p>
            <a:r>
              <a:rPr lang="en-US" b="1" dirty="0">
                <a:solidFill>
                  <a:srgbClr val="00B050"/>
                </a:solidFill>
              </a:rPr>
              <a:t>//APPROACH 1</a:t>
            </a:r>
          </a:p>
          <a:p>
            <a:r>
              <a:rPr lang="en-US" dirty="0">
                <a:solidFill>
                  <a:srgbClr val="0000FF"/>
                </a:solidFill>
              </a:rPr>
              <a:t>class</a:t>
            </a:r>
            <a:r>
              <a:rPr lang="en-US" dirty="0"/>
              <a:t> CA</a:t>
            </a:r>
          </a:p>
          <a:p>
            <a:r>
              <a:rPr lang="en-US" dirty="0"/>
              <a:t>{</a:t>
            </a:r>
          </a:p>
          <a:p>
            <a:r>
              <a:rPr lang="en-US" dirty="0">
                <a:solidFill>
                  <a:srgbClr val="0000FF"/>
                </a:solidFill>
              </a:rPr>
              <a:t>  public</a:t>
            </a:r>
            <a:r>
              <a:rPr lang="en-US" dirty="0"/>
              <a:t>:</a:t>
            </a:r>
          </a:p>
          <a:p>
            <a:r>
              <a:rPr lang="en-US" dirty="0"/>
              <a:t>      CA()=</a:t>
            </a:r>
            <a:r>
              <a:rPr lang="en-US" dirty="0">
                <a:solidFill>
                  <a:srgbClr val="0000FF"/>
                </a:solidFill>
              </a:rPr>
              <a:t>default</a:t>
            </a:r>
            <a:r>
              <a:rPr lang="en-US" dirty="0"/>
              <a:t>;</a:t>
            </a:r>
          </a:p>
          <a:p>
            <a:r>
              <a:rPr lang="en-US" dirty="0"/>
              <a:t>      CA(</a:t>
            </a:r>
            <a:r>
              <a:rPr lang="en-US" dirty="0">
                <a:solidFill>
                  <a:srgbClr val="0000FF"/>
                </a:solidFill>
              </a:rPr>
              <a:t>const</a:t>
            </a:r>
            <a:r>
              <a:rPr lang="en-US" dirty="0"/>
              <a:t> CA &amp;)=</a:t>
            </a:r>
            <a:r>
              <a:rPr lang="en-US" dirty="0">
                <a:solidFill>
                  <a:srgbClr val="0000FF"/>
                </a:solidFill>
              </a:rPr>
              <a:t>default</a:t>
            </a:r>
            <a:r>
              <a:rPr lang="en-US" dirty="0"/>
              <a:t>;</a:t>
            </a:r>
          </a:p>
          <a:p>
            <a:r>
              <a:rPr lang="en-US" dirty="0"/>
              <a:t>      CA&amp; </a:t>
            </a:r>
            <a:r>
              <a:rPr lang="en-US" dirty="0">
                <a:solidFill>
                  <a:srgbClr val="0000FF"/>
                </a:solidFill>
              </a:rPr>
              <a:t>operator</a:t>
            </a:r>
            <a:r>
              <a:rPr lang="en-US" dirty="0"/>
              <a:t> =(</a:t>
            </a:r>
            <a:r>
              <a:rPr lang="en-US" dirty="0">
                <a:solidFill>
                  <a:srgbClr val="0000FF"/>
                </a:solidFill>
              </a:rPr>
              <a:t>const</a:t>
            </a:r>
            <a:r>
              <a:rPr lang="en-US" dirty="0"/>
              <a:t> CA &amp;)=</a:t>
            </a:r>
            <a:r>
              <a:rPr lang="en-US" dirty="0">
                <a:solidFill>
                  <a:srgbClr val="0000FF"/>
                </a:solidFill>
              </a:rPr>
              <a:t>default</a:t>
            </a:r>
            <a:r>
              <a:rPr lang="en-US" dirty="0"/>
              <a:t>;</a:t>
            </a:r>
          </a:p>
          <a:p>
            <a:r>
              <a:rPr lang="en-US" dirty="0"/>
              <a:t>};</a:t>
            </a:r>
            <a:endParaRPr lang="en-IN" dirty="0"/>
          </a:p>
        </p:txBody>
      </p:sp>
      <p:sp>
        <p:nvSpPr>
          <p:cNvPr id="7" name="TextBox 6"/>
          <p:cNvSpPr txBox="1"/>
          <p:nvPr/>
        </p:nvSpPr>
        <p:spPr>
          <a:xfrm>
            <a:off x="6321451" y="3344513"/>
            <a:ext cx="4176464" cy="2862322"/>
          </a:xfrm>
          <a:prstGeom prst="rect">
            <a:avLst/>
          </a:prstGeom>
          <a:noFill/>
        </p:spPr>
        <p:txBody>
          <a:bodyPr wrap="square" rtlCol="0">
            <a:spAutoFit/>
          </a:bodyPr>
          <a:lstStyle/>
          <a:p>
            <a:r>
              <a:rPr lang="en-US" b="1" dirty="0">
                <a:solidFill>
                  <a:srgbClr val="00B050"/>
                </a:solidFill>
              </a:rPr>
              <a:t>//APPROACH 2</a:t>
            </a:r>
          </a:p>
          <a:p>
            <a:r>
              <a:rPr lang="en-US" dirty="0">
                <a:solidFill>
                  <a:srgbClr val="0000FF"/>
                </a:solidFill>
              </a:rPr>
              <a:t>class</a:t>
            </a:r>
            <a:r>
              <a:rPr lang="en-US" dirty="0"/>
              <a:t> CA</a:t>
            </a:r>
          </a:p>
          <a:p>
            <a:r>
              <a:rPr lang="en-US" dirty="0"/>
              <a:t>{</a:t>
            </a:r>
          </a:p>
          <a:p>
            <a:r>
              <a:rPr lang="en-US" dirty="0">
                <a:solidFill>
                  <a:srgbClr val="0000FF"/>
                </a:solidFill>
              </a:rPr>
              <a:t>   protected:</a:t>
            </a:r>
          </a:p>
          <a:p>
            <a:r>
              <a:rPr lang="en-US" dirty="0">
                <a:solidFill>
                  <a:srgbClr val="0000FF"/>
                </a:solidFill>
              </a:rPr>
              <a:t>       </a:t>
            </a:r>
            <a:r>
              <a:rPr lang="en-US" dirty="0"/>
              <a:t>CA(</a:t>
            </a:r>
            <a:r>
              <a:rPr lang="en-US" dirty="0">
                <a:solidFill>
                  <a:srgbClr val="0000FF"/>
                </a:solidFill>
              </a:rPr>
              <a:t>const</a:t>
            </a:r>
            <a:r>
              <a:rPr lang="en-US" dirty="0"/>
              <a:t> CA &amp;)=</a:t>
            </a:r>
            <a:r>
              <a:rPr lang="en-US" dirty="0">
                <a:solidFill>
                  <a:srgbClr val="0000FF"/>
                </a:solidFill>
              </a:rPr>
              <a:t>default</a:t>
            </a:r>
            <a:r>
              <a:rPr lang="en-US" dirty="0"/>
              <a:t>;</a:t>
            </a:r>
            <a:endParaRPr lang="en-US" dirty="0">
              <a:solidFill>
                <a:srgbClr val="0000FF"/>
              </a:solidFill>
            </a:endParaRPr>
          </a:p>
          <a:p>
            <a:r>
              <a:rPr lang="en-US" dirty="0">
                <a:solidFill>
                  <a:srgbClr val="0000FF"/>
                </a:solidFill>
              </a:rPr>
              <a:t>   public</a:t>
            </a:r>
            <a:r>
              <a:rPr lang="en-US" dirty="0"/>
              <a:t>:</a:t>
            </a:r>
          </a:p>
          <a:p>
            <a:r>
              <a:rPr lang="en-US" dirty="0"/>
              <a:t>      CA()=</a:t>
            </a:r>
            <a:r>
              <a:rPr lang="en-US" dirty="0">
                <a:solidFill>
                  <a:srgbClr val="0000FF"/>
                </a:solidFill>
              </a:rPr>
              <a:t>default</a:t>
            </a:r>
            <a:r>
              <a:rPr lang="en-US" dirty="0"/>
              <a:t>;</a:t>
            </a:r>
          </a:p>
          <a:p>
            <a:r>
              <a:rPr lang="en-US" dirty="0"/>
              <a:t>      CA&amp; </a:t>
            </a:r>
            <a:r>
              <a:rPr lang="en-US" dirty="0">
                <a:solidFill>
                  <a:srgbClr val="0000FF"/>
                </a:solidFill>
              </a:rPr>
              <a:t>operator</a:t>
            </a:r>
            <a:r>
              <a:rPr lang="en-US" dirty="0"/>
              <a:t> =(</a:t>
            </a:r>
            <a:r>
              <a:rPr lang="en-US" dirty="0">
                <a:solidFill>
                  <a:srgbClr val="0000FF"/>
                </a:solidFill>
              </a:rPr>
              <a:t>const</a:t>
            </a:r>
            <a:r>
              <a:rPr lang="en-US" dirty="0"/>
              <a:t> CA &amp;)=</a:t>
            </a:r>
            <a:r>
              <a:rPr lang="en-US" dirty="0">
                <a:solidFill>
                  <a:srgbClr val="0000FF"/>
                </a:solidFill>
              </a:rPr>
              <a:t>default</a:t>
            </a:r>
            <a:r>
              <a:rPr lang="en-US" dirty="0"/>
              <a:t>;</a:t>
            </a:r>
          </a:p>
          <a:p>
            <a:r>
              <a:rPr lang="en-US" dirty="0"/>
              <a:t>};</a:t>
            </a:r>
            <a:endParaRPr lang="en-IN" dirty="0"/>
          </a:p>
          <a:p>
            <a:endParaRPr lang="en-IN" dirty="0"/>
          </a:p>
        </p:txBody>
      </p:sp>
      <p:sp>
        <p:nvSpPr>
          <p:cNvPr id="2" name="Footer Placeholder 1"/>
          <p:cNvSpPr>
            <a:spLocks noGrp="1"/>
          </p:cNvSpPr>
          <p:nvPr>
            <p:ph type="ftr" sz="quarter" idx="11"/>
          </p:nvPr>
        </p:nvSpPr>
        <p:spPr/>
        <p:txBody>
          <a:bodyPr/>
          <a:lstStyle/>
          <a:p>
            <a:r>
              <a:rPr lang="en-IN"/>
              <a:t>Trainer: A.M.P.Ganesh Prabhu [ampganeshprabhu@gmail.com]</a:t>
            </a:r>
          </a:p>
        </p:txBody>
      </p:sp>
      <p:sp>
        <p:nvSpPr>
          <p:cNvPr id="3" name="Slide Number Placeholder 2"/>
          <p:cNvSpPr>
            <a:spLocks noGrp="1"/>
          </p:cNvSpPr>
          <p:nvPr>
            <p:ph type="sldNum" sz="quarter" idx="12"/>
          </p:nvPr>
        </p:nvSpPr>
        <p:spPr/>
        <p:txBody>
          <a:bodyPr/>
          <a:lstStyle/>
          <a:p>
            <a:fld id="{7509ABCF-EDCD-42B9-93A2-561EE76D5884}" type="slidenum">
              <a:rPr lang="en-IN" smtClean="0"/>
              <a:pPr/>
              <a:t>6</a:t>
            </a:fld>
            <a:endParaRPr lang="en-IN"/>
          </a:p>
        </p:txBody>
      </p:sp>
      <p:sp>
        <p:nvSpPr>
          <p:cNvPr id="9" name="Snip and Round Single Corner Rectangle 4">
            <a:extLst>
              <a:ext uri="{FF2B5EF4-FFF2-40B4-BE49-F238E27FC236}">
                <a16:creationId xmlns:a16="http://schemas.microsoft.com/office/drawing/2014/main" id="{80AB209D-76B6-F64B-BC6C-7430E52E9C2E}"/>
              </a:ext>
            </a:extLst>
          </p:cNvPr>
          <p:cNvSpPr/>
          <p:nvPr/>
        </p:nvSpPr>
        <p:spPr>
          <a:xfrm>
            <a:off x="91882" y="68008"/>
            <a:ext cx="12012134" cy="432048"/>
          </a:xfrm>
          <a:prstGeom prst="snipRoundRect">
            <a:avLst/>
          </a:prstGeom>
          <a:solidFill>
            <a:schemeClr val="accent6">
              <a:lumMod val="40000"/>
              <a:lumOff val="60000"/>
            </a:schemeClr>
          </a:solidFill>
          <a:ln w="76200">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800" b="1" dirty="0">
                <a:solidFill>
                  <a:schemeClr val="accent6">
                    <a:lumMod val="75000"/>
                  </a:schemeClr>
                </a:solidFill>
              </a:rPr>
              <a:t>C++ 11</a:t>
            </a:r>
            <a:endParaRPr lang="en-IN" sz="2800" b="1" dirty="0">
              <a:solidFill>
                <a:schemeClr val="accent6">
                  <a:lumMod val="75000"/>
                </a:schemeClr>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223101" y="658009"/>
            <a:ext cx="11484990" cy="369332"/>
          </a:xfrm>
          <a:prstGeom prst="rect">
            <a:avLst/>
          </a:prstGeo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lin ang="0" scaled="1"/>
            <a:tileRect/>
          </a:gradFill>
        </p:spPr>
        <p:txBody>
          <a:bodyPr wrap="square">
            <a:spAutoFit/>
          </a:bodyPr>
          <a:lstStyle/>
          <a:p>
            <a:r>
              <a:rPr lang="en-IN" b="1" dirty="0"/>
              <a:t>Delete Methods:-</a:t>
            </a:r>
          </a:p>
        </p:txBody>
      </p:sp>
      <p:sp>
        <p:nvSpPr>
          <p:cNvPr id="9" name="TextBox 8"/>
          <p:cNvSpPr txBox="1"/>
          <p:nvPr/>
        </p:nvSpPr>
        <p:spPr>
          <a:xfrm>
            <a:off x="348666" y="1183600"/>
            <a:ext cx="11189742" cy="4801314"/>
          </a:xfrm>
          <a:prstGeom prst="rect">
            <a:avLst/>
          </a:prstGeom>
          <a:noFill/>
        </p:spPr>
        <p:txBody>
          <a:bodyPr wrap="square" rtlCol="0">
            <a:spAutoFit/>
          </a:bodyPr>
          <a:lstStyle/>
          <a:p>
            <a:pPr algn="just"/>
            <a:r>
              <a:rPr lang="en-US" b="1" dirty="0"/>
              <a:t>As opposed to </a:t>
            </a:r>
            <a:r>
              <a:rPr lang="en-US" b="1" dirty="0">
                <a:solidFill>
                  <a:srgbClr val="0000FF"/>
                </a:solidFill>
              </a:rPr>
              <a:t>‘default</a:t>
            </a:r>
            <a:r>
              <a:rPr lang="en-US" b="1" dirty="0"/>
              <a:t>’ discussed earlier, We can also apply the ‘</a:t>
            </a:r>
            <a:r>
              <a:rPr lang="en-US" b="1" dirty="0">
                <a:solidFill>
                  <a:srgbClr val="0000FF"/>
                </a:solidFill>
              </a:rPr>
              <a:t>delete</a:t>
            </a:r>
            <a:r>
              <a:rPr lang="en-US" b="1" dirty="0"/>
              <a:t>’ keyword to methods. If applied these methods will not have any implementation details and is un-callable &amp; cannot be used in any way.</a:t>
            </a:r>
          </a:p>
          <a:p>
            <a:endParaRPr lang="en-US" b="1" dirty="0"/>
          </a:p>
          <a:p>
            <a:r>
              <a:rPr lang="en-US" b="1" dirty="0"/>
              <a:t>For example, we don’t want our class to support the following list of methods…</a:t>
            </a:r>
          </a:p>
          <a:p>
            <a:endParaRPr lang="en-US" b="1" dirty="0"/>
          </a:p>
          <a:p>
            <a:pPr>
              <a:buFontTx/>
              <a:buChar char="-"/>
            </a:pPr>
            <a:r>
              <a:rPr lang="en-US" b="1" i="1" dirty="0"/>
              <a:t>Default constructor</a:t>
            </a:r>
          </a:p>
          <a:p>
            <a:pPr>
              <a:buFontTx/>
              <a:buChar char="-"/>
            </a:pPr>
            <a:r>
              <a:rPr lang="en-US" b="1" i="1" dirty="0"/>
              <a:t>Copy constructor</a:t>
            </a:r>
          </a:p>
          <a:p>
            <a:r>
              <a:rPr lang="en-US" b="1" i="1" dirty="0"/>
              <a:t>- The copy assignment function</a:t>
            </a:r>
          </a:p>
          <a:p>
            <a:r>
              <a:rPr lang="en-US" b="1" i="1" dirty="0"/>
              <a:t>-Move constructor</a:t>
            </a:r>
          </a:p>
          <a:p>
            <a:r>
              <a:rPr lang="en-US" b="1" i="1" dirty="0"/>
              <a:t>-The move assignment function</a:t>
            </a:r>
          </a:p>
          <a:p>
            <a:endParaRPr lang="en-US" b="1" i="1" dirty="0"/>
          </a:p>
          <a:p>
            <a:endParaRPr lang="en-US" b="1" i="1" dirty="0"/>
          </a:p>
          <a:p>
            <a:endParaRPr lang="en-US" b="1" i="1" dirty="0"/>
          </a:p>
          <a:p>
            <a:endParaRPr lang="en-US" b="1" i="1" dirty="0"/>
          </a:p>
          <a:p>
            <a:endParaRPr lang="en-US" b="1" i="1" dirty="0"/>
          </a:p>
          <a:p>
            <a:pPr algn="just"/>
            <a:r>
              <a:rPr lang="en-US" b="1" i="1" dirty="0"/>
              <a:t>Note: </a:t>
            </a:r>
            <a:r>
              <a:rPr lang="en-US" b="1" i="1" dirty="0">
                <a:solidFill>
                  <a:srgbClr val="FF0000"/>
                </a:solidFill>
              </a:rPr>
              <a:t>Unlike ‘</a:t>
            </a:r>
            <a:r>
              <a:rPr lang="en-US" b="1" i="1" dirty="0">
                <a:solidFill>
                  <a:srgbClr val="0000FF"/>
                </a:solidFill>
              </a:rPr>
              <a:t>default</a:t>
            </a:r>
            <a:r>
              <a:rPr lang="en-US" b="1" i="1" dirty="0">
                <a:solidFill>
                  <a:srgbClr val="FF0000"/>
                </a:solidFill>
              </a:rPr>
              <a:t>’ which is only applicable to compiler generated methods, the ‘</a:t>
            </a:r>
            <a:r>
              <a:rPr lang="en-US" b="1" i="1" dirty="0">
                <a:solidFill>
                  <a:srgbClr val="0000FF"/>
                </a:solidFill>
              </a:rPr>
              <a:t>delete</a:t>
            </a:r>
            <a:r>
              <a:rPr lang="en-US" b="1" i="1" dirty="0">
                <a:solidFill>
                  <a:srgbClr val="FF0000"/>
                </a:solidFill>
              </a:rPr>
              <a:t>’ keyword can be associated with both compiler generated methods as well as custom functions written by the programmer.</a:t>
            </a:r>
            <a:endParaRPr lang="en-IN" b="1" dirty="0">
              <a:solidFill>
                <a:srgbClr val="FF0000"/>
              </a:solidFill>
            </a:endParaRPr>
          </a:p>
        </p:txBody>
      </p:sp>
      <p:sp>
        <p:nvSpPr>
          <p:cNvPr id="10" name="Rectangle 9"/>
          <p:cNvSpPr/>
          <p:nvPr/>
        </p:nvSpPr>
        <p:spPr>
          <a:xfrm>
            <a:off x="5663952" y="2924945"/>
            <a:ext cx="4680520" cy="2031325"/>
          </a:xfrm>
          <a:prstGeom prst="rect">
            <a:avLst/>
          </a:prstGeom>
        </p:spPr>
        <p:txBody>
          <a:bodyPr wrap="square">
            <a:spAutoFit/>
          </a:bodyPr>
          <a:lstStyle/>
          <a:p>
            <a:r>
              <a:rPr lang="en-US" sz="1400" b="1" dirty="0">
                <a:solidFill>
                  <a:srgbClr val="0000FF"/>
                </a:solidFill>
                <a:latin typeface="Courier New" pitchFamily="49" charset="0"/>
                <a:cs typeface="Courier New" pitchFamily="49" charset="0"/>
              </a:rPr>
              <a:t>class</a:t>
            </a:r>
            <a:r>
              <a:rPr lang="en-US" sz="1400" b="1" dirty="0">
                <a:latin typeface="Courier New" pitchFamily="49" charset="0"/>
                <a:cs typeface="Courier New" pitchFamily="49" charset="0"/>
              </a:rPr>
              <a:t> CA</a:t>
            </a:r>
          </a:p>
          <a:p>
            <a:r>
              <a:rPr lang="en-US" sz="1400" b="1" dirty="0">
                <a:latin typeface="Courier New" pitchFamily="49" charset="0"/>
                <a:cs typeface="Courier New" pitchFamily="49" charset="0"/>
              </a:rPr>
              <a:t>{</a:t>
            </a:r>
          </a:p>
          <a:p>
            <a:r>
              <a:rPr lang="en-US" sz="1400" b="1" dirty="0">
                <a:solidFill>
                  <a:srgbClr val="0000FF"/>
                </a:solidFill>
                <a:latin typeface="Courier New" pitchFamily="49" charset="0"/>
                <a:cs typeface="Courier New" pitchFamily="49" charset="0"/>
              </a:rPr>
              <a:t>  public</a:t>
            </a:r>
            <a:r>
              <a:rPr lang="en-US" sz="1400" b="1" dirty="0">
                <a:latin typeface="Courier New" pitchFamily="49" charset="0"/>
                <a:cs typeface="Courier New" pitchFamily="49" charset="0"/>
              </a:rPr>
              <a:t>:</a:t>
            </a:r>
          </a:p>
          <a:p>
            <a:r>
              <a:rPr lang="en-US" sz="1400" b="1" dirty="0">
                <a:latin typeface="Courier New" pitchFamily="49" charset="0"/>
                <a:cs typeface="Courier New" pitchFamily="49" charset="0"/>
              </a:rPr>
              <a:t>      CA()=</a:t>
            </a:r>
            <a:r>
              <a:rPr lang="en-US" sz="1400" b="1" dirty="0">
                <a:solidFill>
                  <a:srgbClr val="0000FF"/>
                </a:solidFill>
                <a:latin typeface="Courier New" pitchFamily="49" charset="0"/>
                <a:cs typeface="Courier New" pitchFamily="49" charset="0"/>
              </a:rPr>
              <a:t>delete</a:t>
            </a:r>
            <a:r>
              <a:rPr lang="en-US" sz="1400" b="1" dirty="0">
                <a:latin typeface="Courier New" pitchFamily="49" charset="0"/>
                <a:cs typeface="Courier New" pitchFamily="49" charset="0"/>
              </a:rPr>
              <a:t>;</a:t>
            </a:r>
          </a:p>
          <a:p>
            <a:r>
              <a:rPr lang="en-US" sz="1400" b="1" dirty="0">
                <a:latin typeface="Courier New" pitchFamily="49" charset="0"/>
                <a:cs typeface="Courier New" pitchFamily="49" charset="0"/>
              </a:rPr>
              <a:t>      CA(</a:t>
            </a:r>
            <a:r>
              <a:rPr lang="en-US" sz="1400" b="1" dirty="0">
                <a:solidFill>
                  <a:srgbClr val="0000FF"/>
                </a:solidFill>
                <a:latin typeface="Courier New" pitchFamily="49" charset="0"/>
                <a:cs typeface="Courier New" pitchFamily="49" charset="0"/>
              </a:rPr>
              <a:t>const</a:t>
            </a:r>
            <a:r>
              <a:rPr lang="en-US" sz="1400" b="1" dirty="0">
                <a:latin typeface="Courier New" pitchFamily="49" charset="0"/>
                <a:cs typeface="Courier New" pitchFamily="49" charset="0"/>
              </a:rPr>
              <a:t> CA &amp;)=</a:t>
            </a:r>
            <a:r>
              <a:rPr lang="en-US" sz="1400" b="1" dirty="0">
                <a:solidFill>
                  <a:srgbClr val="0000FF"/>
                </a:solidFill>
                <a:latin typeface="Courier New" pitchFamily="49" charset="0"/>
                <a:cs typeface="Courier New" pitchFamily="49" charset="0"/>
              </a:rPr>
              <a:t>delete</a:t>
            </a:r>
            <a:r>
              <a:rPr lang="en-US" sz="1400" b="1" dirty="0">
                <a:latin typeface="Courier New" pitchFamily="49" charset="0"/>
                <a:cs typeface="Courier New" pitchFamily="49" charset="0"/>
              </a:rPr>
              <a:t>;</a:t>
            </a:r>
          </a:p>
          <a:p>
            <a:r>
              <a:rPr lang="en-US" sz="1400" b="1" dirty="0">
                <a:latin typeface="Courier New" pitchFamily="49" charset="0"/>
                <a:cs typeface="Courier New" pitchFamily="49" charset="0"/>
              </a:rPr>
              <a:t>      CA&amp; </a:t>
            </a:r>
            <a:r>
              <a:rPr lang="en-US" sz="1400" b="1" dirty="0">
                <a:solidFill>
                  <a:srgbClr val="0000FF"/>
                </a:solidFill>
                <a:latin typeface="Courier New" pitchFamily="49" charset="0"/>
                <a:cs typeface="Courier New" pitchFamily="49" charset="0"/>
              </a:rPr>
              <a:t>operator</a:t>
            </a:r>
            <a:r>
              <a:rPr lang="en-US" sz="1400" b="1" dirty="0">
                <a:latin typeface="Courier New" pitchFamily="49" charset="0"/>
                <a:cs typeface="Courier New" pitchFamily="49" charset="0"/>
              </a:rPr>
              <a:t> =(</a:t>
            </a:r>
            <a:r>
              <a:rPr lang="en-US" sz="1400" b="1" dirty="0">
                <a:solidFill>
                  <a:srgbClr val="0000FF"/>
                </a:solidFill>
                <a:latin typeface="Courier New" pitchFamily="49" charset="0"/>
                <a:cs typeface="Courier New" pitchFamily="49" charset="0"/>
              </a:rPr>
              <a:t>const</a:t>
            </a:r>
            <a:r>
              <a:rPr lang="en-US" sz="1400" b="1" dirty="0">
                <a:latin typeface="Courier New" pitchFamily="49" charset="0"/>
                <a:cs typeface="Courier New" pitchFamily="49" charset="0"/>
              </a:rPr>
              <a:t> CA &amp;)=</a:t>
            </a:r>
            <a:r>
              <a:rPr lang="en-US" sz="1400" b="1" dirty="0">
                <a:solidFill>
                  <a:srgbClr val="0000FF"/>
                </a:solidFill>
                <a:latin typeface="Courier New" pitchFamily="49" charset="0"/>
                <a:cs typeface="Courier New" pitchFamily="49" charset="0"/>
              </a:rPr>
              <a:t>delete</a:t>
            </a:r>
            <a:r>
              <a:rPr lang="en-US" sz="1400" b="1" dirty="0">
                <a:latin typeface="Courier New" pitchFamily="49" charset="0"/>
                <a:cs typeface="Courier New" pitchFamily="49" charset="0"/>
              </a:rPr>
              <a:t>;</a:t>
            </a:r>
          </a:p>
          <a:p>
            <a:r>
              <a:rPr lang="en-US" sz="1400" b="1" dirty="0">
                <a:latin typeface="Courier New" pitchFamily="49" charset="0"/>
                <a:cs typeface="Courier New" pitchFamily="49" charset="0"/>
              </a:rPr>
              <a:t>      CA(CA &amp;&amp;)=</a:t>
            </a:r>
            <a:r>
              <a:rPr lang="en-US" sz="1400" b="1" dirty="0">
                <a:solidFill>
                  <a:srgbClr val="0000FF"/>
                </a:solidFill>
                <a:latin typeface="Courier New" pitchFamily="49" charset="0"/>
                <a:cs typeface="Courier New" pitchFamily="49" charset="0"/>
              </a:rPr>
              <a:t>delete</a:t>
            </a:r>
            <a:r>
              <a:rPr lang="en-US" sz="1400" b="1" dirty="0">
                <a:latin typeface="Courier New" pitchFamily="49" charset="0"/>
                <a:cs typeface="Courier New" pitchFamily="49" charset="0"/>
              </a:rPr>
              <a:t>;</a:t>
            </a:r>
          </a:p>
          <a:p>
            <a:r>
              <a:rPr lang="en-US" sz="1400" b="1" dirty="0">
                <a:latin typeface="Courier New" pitchFamily="49" charset="0"/>
                <a:cs typeface="Courier New" pitchFamily="49" charset="0"/>
              </a:rPr>
              <a:t>      CA&amp; </a:t>
            </a:r>
            <a:r>
              <a:rPr lang="en-US" sz="1400" b="1" dirty="0">
                <a:solidFill>
                  <a:srgbClr val="0000FF"/>
                </a:solidFill>
                <a:latin typeface="Courier New" pitchFamily="49" charset="0"/>
                <a:cs typeface="Courier New" pitchFamily="49" charset="0"/>
              </a:rPr>
              <a:t>operator</a:t>
            </a:r>
            <a:r>
              <a:rPr lang="en-US" sz="1400" b="1" dirty="0">
                <a:latin typeface="Courier New" pitchFamily="49" charset="0"/>
                <a:cs typeface="Courier New" pitchFamily="49" charset="0"/>
              </a:rPr>
              <a:t> =(CA &amp;&amp;)=</a:t>
            </a:r>
            <a:r>
              <a:rPr lang="en-US" sz="1400" b="1" dirty="0">
                <a:solidFill>
                  <a:srgbClr val="0000FF"/>
                </a:solidFill>
                <a:latin typeface="Courier New" pitchFamily="49" charset="0"/>
                <a:cs typeface="Courier New" pitchFamily="49" charset="0"/>
              </a:rPr>
              <a:t>delete</a:t>
            </a:r>
            <a:r>
              <a:rPr lang="en-US" sz="1400" b="1" dirty="0">
                <a:latin typeface="Courier New" pitchFamily="49" charset="0"/>
                <a:cs typeface="Courier New" pitchFamily="49" charset="0"/>
              </a:rPr>
              <a:t>;</a:t>
            </a:r>
          </a:p>
          <a:p>
            <a:r>
              <a:rPr lang="en-US" sz="1400" b="1" dirty="0">
                <a:latin typeface="Courier New" pitchFamily="49" charset="0"/>
                <a:cs typeface="Courier New" pitchFamily="49" charset="0"/>
              </a:rPr>
              <a:t>};</a:t>
            </a:r>
            <a:endParaRPr lang="en-IN" sz="1400" b="1" dirty="0">
              <a:latin typeface="Courier New" pitchFamily="49" charset="0"/>
              <a:cs typeface="Courier New" pitchFamily="49" charset="0"/>
            </a:endParaRPr>
          </a:p>
        </p:txBody>
      </p:sp>
      <p:sp>
        <p:nvSpPr>
          <p:cNvPr id="2" name="Footer Placeholder 1"/>
          <p:cNvSpPr>
            <a:spLocks noGrp="1"/>
          </p:cNvSpPr>
          <p:nvPr>
            <p:ph type="ftr" sz="quarter" idx="11"/>
          </p:nvPr>
        </p:nvSpPr>
        <p:spPr/>
        <p:txBody>
          <a:bodyPr/>
          <a:lstStyle/>
          <a:p>
            <a:r>
              <a:rPr lang="en-IN"/>
              <a:t>Trainer: A.M.P.Ganesh Prabhu [ampganeshprabhu@gmail.com]</a:t>
            </a:r>
          </a:p>
        </p:txBody>
      </p:sp>
      <p:sp>
        <p:nvSpPr>
          <p:cNvPr id="3" name="Slide Number Placeholder 2"/>
          <p:cNvSpPr>
            <a:spLocks noGrp="1"/>
          </p:cNvSpPr>
          <p:nvPr>
            <p:ph type="sldNum" sz="quarter" idx="12"/>
          </p:nvPr>
        </p:nvSpPr>
        <p:spPr/>
        <p:txBody>
          <a:bodyPr/>
          <a:lstStyle/>
          <a:p>
            <a:fld id="{7509ABCF-EDCD-42B9-93A2-561EE76D5884}" type="slidenum">
              <a:rPr lang="en-IN" smtClean="0"/>
              <a:pPr/>
              <a:t>7</a:t>
            </a:fld>
            <a:endParaRPr lang="en-IN"/>
          </a:p>
        </p:txBody>
      </p:sp>
      <p:sp>
        <p:nvSpPr>
          <p:cNvPr id="4" name="Snip and Round Single Corner Rectangle 4">
            <a:extLst>
              <a:ext uri="{FF2B5EF4-FFF2-40B4-BE49-F238E27FC236}">
                <a16:creationId xmlns:a16="http://schemas.microsoft.com/office/drawing/2014/main" id="{B8CB2673-F5BC-21DC-8001-503FAE91BE58}"/>
              </a:ext>
            </a:extLst>
          </p:cNvPr>
          <p:cNvSpPr/>
          <p:nvPr/>
        </p:nvSpPr>
        <p:spPr>
          <a:xfrm>
            <a:off x="91882" y="68008"/>
            <a:ext cx="12012134" cy="432048"/>
          </a:xfrm>
          <a:prstGeom prst="snipRoundRect">
            <a:avLst/>
          </a:prstGeom>
          <a:solidFill>
            <a:schemeClr val="accent6">
              <a:lumMod val="40000"/>
              <a:lumOff val="60000"/>
            </a:schemeClr>
          </a:solidFill>
          <a:ln w="76200">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800" b="1" dirty="0">
                <a:solidFill>
                  <a:schemeClr val="accent6">
                    <a:lumMod val="75000"/>
                  </a:schemeClr>
                </a:solidFill>
              </a:rPr>
              <a:t>C++ 11</a:t>
            </a:r>
            <a:endParaRPr lang="en-IN" sz="2800" b="1" dirty="0">
              <a:solidFill>
                <a:schemeClr val="accent6">
                  <a:lumMod val="75000"/>
                </a:schemeClr>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91882" y="636383"/>
            <a:ext cx="11559648" cy="369332"/>
          </a:xfrm>
          <a:prstGeom prst="rect">
            <a:avLst/>
          </a:prstGeo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lin ang="0" scaled="1"/>
            <a:tileRect/>
          </a:gradFill>
        </p:spPr>
        <p:txBody>
          <a:bodyPr wrap="square">
            <a:spAutoFit/>
          </a:bodyPr>
          <a:lstStyle/>
          <a:p>
            <a:r>
              <a:rPr lang="en-IN" b="1" dirty="0"/>
              <a:t>Deleted Methods continued:-</a:t>
            </a:r>
          </a:p>
        </p:txBody>
      </p:sp>
      <p:sp>
        <p:nvSpPr>
          <p:cNvPr id="9" name="TextBox 8"/>
          <p:cNvSpPr txBox="1"/>
          <p:nvPr/>
        </p:nvSpPr>
        <p:spPr>
          <a:xfrm>
            <a:off x="540470" y="973828"/>
            <a:ext cx="6552728" cy="1384995"/>
          </a:xfrm>
          <a:prstGeom prst="rect">
            <a:avLst/>
          </a:prstGeom>
          <a:noFill/>
        </p:spPr>
        <p:txBody>
          <a:bodyPr wrap="square" rtlCol="0">
            <a:spAutoFit/>
          </a:bodyPr>
          <a:lstStyle/>
          <a:p>
            <a:r>
              <a:rPr lang="en-US" dirty="0"/>
              <a:t>Can also be used to….</a:t>
            </a:r>
          </a:p>
          <a:p>
            <a:endParaRPr lang="en-US" sz="1200" dirty="0"/>
          </a:p>
          <a:p>
            <a:pPr marL="342900" indent="-342900">
              <a:buAutoNum type="arabicPeriod"/>
            </a:pPr>
            <a:r>
              <a:rPr lang="en-US" dirty="0"/>
              <a:t>Disable some instantiations of the template</a:t>
            </a:r>
          </a:p>
          <a:p>
            <a:pPr marL="342900" indent="-342900">
              <a:buAutoNum type="arabicPeriod"/>
            </a:pPr>
            <a:r>
              <a:rPr lang="en-US" dirty="0"/>
              <a:t>Disable unwanted conversion</a:t>
            </a:r>
          </a:p>
          <a:p>
            <a:pPr marL="342900" indent="-342900">
              <a:buAutoNum type="arabicPeriod"/>
            </a:pPr>
            <a:r>
              <a:rPr lang="en-US" dirty="0"/>
              <a:t>Disable heap allocation</a:t>
            </a:r>
            <a:endParaRPr lang="en-IN" dirty="0"/>
          </a:p>
        </p:txBody>
      </p:sp>
      <p:sp>
        <p:nvSpPr>
          <p:cNvPr id="10" name="TextBox 9"/>
          <p:cNvSpPr txBox="1"/>
          <p:nvPr/>
        </p:nvSpPr>
        <p:spPr>
          <a:xfrm>
            <a:off x="1338578" y="2420889"/>
            <a:ext cx="4536504" cy="4031873"/>
          </a:xfrm>
          <a:prstGeom prst="rect">
            <a:avLst/>
          </a:prstGeom>
          <a:noFill/>
        </p:spPr>
        <p:txBody>
          <a:bodyPr wrap="square" rtlCol="0">
            <a:spAutoFit/>
          </a:bodyPr>
          <a:lstStyle/>
          <a:p>
            <a:r>
              <a:rPr lang="en-US" sz="1600" dirty="0"/>
              <a:t>1.</a:t>
            </a:r>
          </a:p>
          <a:p>
            <a:r>
              <a:rPr lang="en-US" sz="1600" dirty="0">
                <a:solidFill>
                  <a:srgbClr val="0000FF"/>
                </a:solidFill>
              </a:rPr>
              <a:t>template</a:t>
            </a:r>
            <a:r>
              <a:rPr lang="en-US" sz="1600" dirty="0"/>
              <a:t>&lt;</a:t>
            </a:r>
            <a:r>
              <a:rPr lang="en-US" sz="1600" dirty="0" err="1">
                <a:solidFill>
                  <a:srgbClr val="0000FF"/>
                </a:solidFill>
              </a:rPr>
              <a:t>typename</a:t>
            </a:r>
            <a:r>
              <a:rPr lang="en-US" sz="1600" dirty="0"/>
              <a:t> T&gt; </a:t>
            </a:r>
            <a:r>
              <a:rPr lang="en-US" sz="1600" dirty="0">
                <a:solidFill>
                  <a:srgbClr val="0000FF"/>
                </a:solidFill>
              </a:rPr>
              <a:t>void</a:t>
            </a:r>
            <a:r>
              <a:rPr lang="en-US" sz="1600" dirty="0"/>
              <a:t> Add(T a, T b)</a:t>
            </a:r>
          </a:p>
          <a:p>
            <a:r>
              <a:rPr lang="en-US" sz="1600" dirty="0"/>
              <a:t>{</a:t>
            </a:r>
          </a:p>
          <a:p>
            <a:r>
              <a:rPr lang="en-US" sz="1600" dirty="0"/>
              <a:t>    </a:t>
            </a:r>
            <a:r>
              <a:rPr lang="en-US" sz="1600" dirty="0">
                <a:solidFill>
                  <a:srgbClr val="00B050"/>
                </a:solidFill>
              </a:rPr>
              <a:t>//….</a:t>
            </a:r>
          </a:p>
          <a:p>
            <a:r>
              <a:rPr lang="en-US" sz="1600" dirty="0"/>
              <a:t>}</a:t>
            </a:r>
          </a:p>
          <a:p>
            <a:r>
              <a:rPr lang="en-US" sz="1600" dirty="0">
                <a:solidFill>
                  <a:srgbClr val="00B050"/>
                </a:solidFill>
              </a:rPr>
              <a:t>//Disable for ‘char’ types</a:t>
            </a:r>
          </a:p>
          <a:p>
            <a:r>
              <a:rPr lang="en-US" sz="1600" dirty="0">
                <a:solidFill>
                  <a:srgbClr val="0000FF"/>
                </a:solidFill>
              </a:rPr>
              <a:t>template</a:t>
            </a:r>
            <a:r>
              <a:rPr lang="en-US" sz="1600" dirty="0"/>
              <a:t>&lt;&gt; </a:t>
            </a:r>
            <a:r>
              <a:rPr lang="en-US" sz="1600" dirty="0">
                <a:solidFill>
                  <a:srgbClr val="0000FF"/>
                </a:solidFill>
              </a:rPr>
              <a:t>void</a:t>
            </a:r>
            <a:r>
              <a:rPr lang="en-US" sz="1600" dirty="0"/>
              <a:t> Add</a:t>
            </a:r>
            <a:r>
              <a:rPr lang="en-US" sz="1600" dirty="0">
                <a:solidFill>
                  <a:srgbClr val="0000FF"/>
                </a:solidFill>
              </a:rPr>
              <a:t>(char</a:t>
            </a:r>
            <a:r>
              <a:rPr lang="en-US" sz="1600" dirty="0"/>
              <a:t>, </a:t>
            </a:r>
            <a:r>
              <a:rPr lang="en-US" sz="1600" dirty="0">
                <a:solidFill>
                  <a:srgbClr val="0000FF"/>
                </a:solidFill>
              </a:rPr>
              <a:t>char</a:t>
            </a:r>
            <a:r>
              <a:rPr lang="en-US" sz="1600" dirty="0"/>
              <a:t>) = </a:t>
            </a:r>
            <a:r>
              <a:rPr lang="en-US" sz="1600" dirty="0">
                <a:solidFill>
                  <a:srgbClr val="0000FF"/>
                </a:solidFill>
              </a:rPr>
              <a:t>delete</a:t>
            </a:r>
            <a:r>
              <a:rPr lang="en-US" sz="1600" dirty="0"/>
              <a:t>;</a:t>
            </a:r>
          </a:p>
          <a:p>
            <a:endParaRPr lang="en-US" sz="1600" dirty="0"/>
          </a:p>
          <a:p>
            <a:r>
              <a:rPr lang="en-US" sz="1600" dirty="0"/>
              <a:t>2.</a:t>
            </a:r>
          </a:p>
          <a:p>
            <a:r>
              <a:rPr lang="en-IN" sz="1600" dirty="0">
                <a:solidFill>
                  <a:srgbClr val="0000FF"/>
                </a:solidFill>
              </a:rPr>
              <a:t>class</a:t>
            </a:r>
            <a:r>
              <a:rPr lang="en-IN" sz="1600" dirty="0"/>
              <a:t> CA</a:t>
            </a:r>
          </a:p>
          <a:p>
            <a:r>
              <a:rPr lang="en-IN" sz="1600" dirty="0"/>
              <a:t>{</a:t>
            </a:r>
          </a:p>
          <a:p>
            <a:r>
              <a:rPr lang="en-IN" sz="1600" dirty="0">
                <a:solidFill>
                  <a:srgbClr val="0000FF"/>
                </a:solidFill>
              </a:rPr>
              <a:t>public</a:t>
            </a:r>
            <a:r>
              <a:rPr lang="en-IN" sz="1600" dirty="0"/>
              <a:t>:</a:t>
            </a:r>
          </a:p>
          <a:p>
            <a:r>
              <a:rPr lang="en-IN" sz="1600" dirty="0"/>
              <a:t>     CA(</a:t>
            </a:r>
            <a:r>
              <a:rPr lang="en-IN" sz="1600" dirty="0" err="1">
                <a:solidFill>
                  <a:srgbClr val="0000FF"/>
                </a:solidFill>
              </a:rPr>
              <a:t>int</a:t>
            </a:r>
            <a:r>
              <a:rPr lang="en-IN" sz="1600" dirty="0"/>
              <a:t> x){ }</a:t>
            </a:r>
          </a:p>
          <a:p>
            <a:r>
              <a:rPr lang="en-US" sz="1600" dirty="0">
                <a:solidFill>
                  <a:srgbClr val="00B050"/>
                </a:solidFill>
              </a:rPr>
              <a:t>     //Disable conversion of CA type to </a:t>
            </a:r>
            <a:r>
              <a:rPr lang="en-US" sz="1600" dirty="0" err="1">
                <a:solidFill>
                  <a:srgbClr val="00B050"/>
                </a:solidFill>
              </a:rPr>
              <a:t>int</a:t>
            </a:r>
            <a:r>
              <a:rPr lang="en-US" sz="1600" dirty="0">
                <a:solidFill>
                  <a:srgbClr val="00B050"/>
                </a:solidFill>
              </a:rPr>
              <a:t> type</a:t>
            </a:r>
            <a:endParaRPr lang="en-IN" sz="1600" dirty="0">
              <a:solidFill>
                <a:srgbClr val="00B050"/>
              </a:solidFill>
            </a:endParaRPr>
          </a:p>
          <a:p>
            <a:r>
              <a:rPr lang="en-IN" sz="1600" dirty="0"/>
              <a:t>     </a:t>
            </a:r>
            <a:r>
              <a:rPr lang="en-IN" sz="1600" dirty="0">
                <a:solidFill>
                  <a:srgbClr val="0000FF"/>
                </a:solidFill>
              </a:rPr>
              <a:t>operator </a:t>
            </a:r>
            <a:r>
              <a:rPr lang="en-IN" sz="1600" dirty="0" err="1">
                <a:solidFill>
                  <a:srgbClr val="0000FF"/>
                </a:solidFill>
              </a:rPr>
              <a:t>int</a:t>
            </a:r>
            <a:r>
              <a:rPr lang="en-IN" sz="1600" dirty="0"/>
              <a:t>() = </a:t>
            </a:r>
            <a:r>
              <a:rPr lang="en-IN" sz="1600" dirty="0">
                <a:solidFill>
                  <a:srgbClr val="0000FF"/>
                </a:solidFill>
              </a:rPr>
              <a:t>delete</a:t>
            </a:r>
            <a:r>
              <a:rPr lang="en-IN" sz="1600" dirty="0"/>
              <a:t>; </a:t>
            </a:r>
          </a:p>
          <a:p>
            <a:r>
              <a:rPr lang="en-IN" sz="1600" dirty="0"/>
              <a:t>};</a:t>
            </a:r>
          </a:p>
        </p:txBody>
      </p:sp>
      <p:sp>
        <p:nvSpPr>
          <p:cNvPr id="11" name="Rectangle 10"/>
          <p:cNvSpPr/>
          <p:nvPr/>
        </p:nvSpPr>
        <p:spPr>
          <a:xfrm>
            <a:off x="6939995" y="2696268"/>
            <a:ext cx="4248472" cy="2585323"/>
          </a:xfrm>
          <a:prstGeom prst="rect">
            <a:avLst/>
          </a:prstGeom>
        </p:spPr>
        <p:txBody>
          <a:bodyPr wrap="square">
            <a:spAutoFit/>
          </a:bodyPr>
          <a:lstStyle/>
          <a:p>
            <a:r>
              <a:rPr lang="en-US" dirty="0"/>
              <a:t>3.</a:t>
            </a:r>
          </a:p>
          <a:p>
            <a:endParaRPr lang="en-IN" dirty="0">
              <a:solidFill>
                <a:srgbClr val="0000FF"/>
              </a:solidFill>
            </a:endParaRPr>
          </a:p>
          <a:p>
            <a:r>
              <a:rPr lang="en-IN" dirty="0">
                <a:solidFill>
                  <a:srgbClr val="0000FF"/>
                </a:solidFill>
              </a:rPr>
              <a:t>class</a:t>
            </a:r>
            <a:r>
              <a:rPr lang="en-IN" dirty="0"/>
              <a:t> CA</a:t>
            </a:r>
          </a:p>
          <a:p>
            <a:r>
              <a:rPr lang="en-IN" dirty="0"/>
              <a:t>{</a:t>
            </a:r>
          </a:p>
          <a:p>
            <a:r>
              <a:rPr lang="en-IN" dirty="0">
                <a:solidFill>
                  <a:srgbClr val="0000FF"/>
                </a:solidFill>
              </a:rPr>
              <a:t>public</a:t>
            </a:r>
            <a:r>
              <a:rPr lang="en-IN" dirty="0"/>
              <a:t>:</a:t>
            </a:r>
          </a:p>
          <a:p>
            <a:r>
              <a:rPr lang="en-IN" dirty="0"/>
              <a:t>     CA(</a:t>
            </a:r>
            <a:r>
              <a:rPr lang="en-IN" dirty="0" err="1">
                <a:solidFill>
                  <a:srgbClr val="0000FF"/>
                </a:solidFill>
              </a:rPr>
              <a:t>int</a:t>
            </a:r>
            <a:r>
              <a:rPr lang="en-IN" dirty="0"/>
              <a:t> x){ }</a:t>
            </a:r>
          </a:p>
          <a:p>
            <a:r>
              <a:rPr lang="en-US" dirty="0">
                <a:solidFill>
                  <a:srgbClr val="00B050"/>
                </a:solidFill>
              </a:rPr>
              <a:t>     //Disable heap instances for CA</a:t>
            </a:r>
            <a:endParaRPr lang="en-IN" dirty="0">
              <a:solidFill>
                <a:srgbClr val="00B050"/>
              </a:solidFill>
            </a:endParaRPr>
          </a:p>
          <a:p>
            <a:r>
              <a:rPr lang="en-IN" dirty="0"/>
              <a:t>     </a:t>
            </a:r>
            <a:r>
              <a:rPr lang="en-IN" dirty="0">
                <a:solidFill>
                  <a:srgbClr val="0000FF"/>
                </a:solidFill>
              </a:rPr>
              <a:t>void* operator </a:t>
            </a:r>
            <a:r>
              <a:rPr lang="en-IN" dirty="0"/>
              <a:t>new</a:t>
            </a:r>
            <a:r>
              <a:rPr lang="en-IN" dirty="0">
                <a:solidFill>
                  <a:srgbClr val="0000FF"/>
                </a:solidFill>
              </a:rPr>
              <a:t>(</a:t>
            </a:r>
            <a:r>
              <a:rPr lang="en-IN" dirty="0" err="1">
                <a:solidFill>
                  <a:srgbClr val="0000FF"/>
                </a:solidFill>
              </a:rPr>
              <a:t>size_t</a:t>
            </a:r>
            <a:r>
              <a:rPr lang="en-IN" dirty="0">
                <a:solidFill>
                  <a:srgbClr val="0000FF"/>
                </a:solidFill>
              </a:rPr>
              <a:t> </a:t>
            </a:r>
            <a:r>
              <a:rPr lang="en-IN" dirty="0"/>
              <a:t>size</a:t>
            </a:r>
            <a:r>
              <a:rPr lang="en-IN" dirty="0">
                <a:solidFill>
                  <a:srgbClr val="0000FF"/>
                </a:solidFill>
              </a:rPr>
              <a:t>) </a:t>
            </a:r>
            <a:r>
              <a:rPr lang="en-IN" dirty="0"/>
              <a:t>= </a:t>
            </a:r>
            <a:r>
              <a:rPr lang="en-IN" dirty="0">
                <a:solidFill>
                  <a:srgbClr val="0000FF"/>
                </a:solidFill>
              </a:rPr>
              <a:t>delete</a:t>
            </a:r>
            <a:r>
              <a:rPr lang="en-IN" dirty="0"/>
              <a:t>; </a:t>
            </a:r>
          </a:p>
          <a:p>
            <a:r>
              <a:rPr lang="en-IN" dirty="0"/>
              <a:t>};</a:t>
            </a:r>
          </a:p>
        </p:txBody>
      </p:sp>
      <p:cxnSp>
        <p:nvCxnSpPr>
          <p:cNvPr id="15" name="Straight Connector 14"/>
          <p:cNvCxnSpPr/>
          <p:nvPr/>
        </p:nvCxnSpPr>
        <p:spPr>
          <a:xfrm>
            <a:off x="6004345" y="2696268"/>
            <a:ext cx="0" cy="3168352"/>
          </a:xfrm>
          <a:prstGeom prst="line">
            <a:avLst/>
          </a:prstGeom>
          <a:ln w="38100">
            <a:solidFill>
              <a:srgbClr val="C00000"/>
            </a:solidFill>
            <a:prstDash val="dash"/>
          </a:ln>
        </p:spPr>
        <p:style>
          <a:lnRef idx="1">
            <a:schemeClr val="accent1"/>
          </a:lnRef>
          <a:fillRef idx="0">
            <a:schemeClr val="accent1"/>
          </a:fillRef>
          <a:effectRef idx="0">
            <a:schemeClr val="accent1"/>
          </a:effectRef>
          <a:fontRef idx="minor">
            <a:schemeClr val="tx1"/>
          </a:fontRef>
        </p:style>
      </p:cxnSp>
      <p:sp>
        <p:nvSpPr>
          <p:cNvPr id="2" name="Footer Placeholder 1"/>
          <p:cNvSpPr>
            <a:spLocks noGrp="1"/>
          </p:cNvSpPr>
          <p:nvPr>
            <p:ph type="ftr" sz="quarter" idx="11"/>
          </p:nvPr>
        </p:nvSpPr>
        <p:spPr/>
        <p:txBody>
          <a:bodyPr/>
          <a:lstStyle/>
          <a:p>
            <a:r>
              <a:rPr lang="en-IN"/>
              <a:t>Trainer: A.M.P.Ganesh Prabhu [ampganeshprabhu@gmail.com]</a:t>
            </a:r>
          </a:p>
        </p:txBody>
      </p:sp>
      <p:sp>
        <p:nvSpPr>
          <p:cNvPr id="3" name="Slide Number Placeholder 2"/>
          <p:cNvSpPr>
            <a:spLocks noGrp="1"/>
          </p:cNvSpPr>
          <p:nvPr>
            <p:ph type="sldNum" sz="quarter" idx="12"/>
          </p:nvPr>
        </p:nvSpPr>
        <p:spPr/>
        <p:txBody>
          <a:bodyPr/>
          <a:lstStyle/>
          <a:p>
            <a:fld id="{7509ABCF-EDCD-42B9-93A2-561EE76D5884}" type="slidenum">
              <a:rPr lang="en-IN" smtClean="0"/>
              <a:pPr/>
              <a:t>8</a:t>
            </a:fld>
            <a:endParaRPr lang="en-IN"/>
          </a:p>
        </p:txBody>
      </p:sp>
      <p:sp>
        <p:nvSpPr>
          <p:cNvPr id="4" name="Snip and Round Single Corner Rectangle 4">
            <a:extLst>
              <a:ext uri="{FF2B5EF4-FFF2-40B4-BE49-F238E27FC236}">
                <a16:creationId xmlns:a16="http://schemas.microsoft.com/office/drawing/2014/main" id="{696A454D-578C-8EF5-C5E1-FF71C7B50ED6}"/>
              </a:ext>
            </a:extLst>
          </p:cNvPr>
          <p:cNvSpPr/>
          <p:nvPr/>
        </p:nvSpPr>
        <p:spPr>
          <a:xfrm>
            <a:off x="91882" y="68008"/>
            <a:ext cx="12012134" cy="432048"/>
          </a:xfrm>
          <a:prstGeom prst="snipRoundRect">
            <a:avLst/>
          </a:prstGeom>
          <a:solidFill>
            <a:schemeClr val="accent6">
              <a:lumMod val="40000"/>
              <a:lumOff val="60000"/>
            </a:schemeClr>
          </a:solidFill>
          <a:ln w="76200">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800" b="1" dirty="0">
                <a:solidFill>
                  <a:schemeClr val="accent6">
                    <a:lumMod val="75000"/>
                  </a:schemeClr>
                </a:solidFill>
              </a:rPr>
              <a:t>C++ 11</a:t>
            </a:r>
            <a:endParaRPr lang="en-IN" sz="2800" b="1" dirty="0">
              <a:solidFill>
                <a:schemeClr val="accent6">
                  <a:lumMod val="75000"/>
                </a:schemeClr>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1882" y="654374"/>
            <a:ext cx="11767038" cy="369332"/>
          </a:xfrm>
          <a:prstGeom prst="rect">
            <a:avLst/>
          </a:prstGeo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lin ang="0" scaled="1"/>
            <a:tileRect/>
          </a:gradFill>
        </p:spPr>
        <p:txBody>
          <a:bodyPr wrap="square">
            <a:spAutoFit/>
          </a:bodyPr>
          <a:lstStyle/>
          <a:p>
            <a:r>
              <a:rPr lang="en-IN" b="1" dirty="0" err="1"/>
              <a:t>Overide</a:t>
            </a:r>
            <a:r>
              <a:rPr lang="en-IN" b="1" dirty="0"/>
              <a:t> &amp; final</a:t>
            </a:r>
          </a:p>
        </p:txBody>
      </p:sp>
      <p:sp>
        <p:nvSpPr>
          <p:cNvPr id="6" name="TextBox 5"/>
          <p:cNvSpPr txBox="1"/>
          <p:nvPr/>
        </p:nvSpPr>
        <p:spPr>
          <a:xfrm>
            <a:off x="452487" y="1124745"/>
            <a:ext cx="11283884" cy="2862322"/>
          </a:xfrm>
          <a:prstGeom prst="rect">
            <a:avLst/>
          </a:prstGeom>
          <a:noFill/>
        </p:spPr>
        <p:txBody>
          <a:bodyPr wrap="square" rtlCol="0">
            <a:spAutoFit/>
          </a:bodyPr>
          <a:lstStyle/>
          <a:p>
            <a:pPr algn="just"/>
            <a:r>
              <a:rPr lang="en-US" dirty="0"/>
              <a:t>They assist the programmer in controlling or imposing stricter rules around inheritance. Both these keywords are context sensitive, as they can be used outside the class scope as names of variables. For </a:t>
            </a:r>
            <a:r>
              <a:rPr lang="en-US" dirty="0" err="1"/>
              <a:t>Eg</a:t>
            </a:r>
            <a:r>
              <a:rPr lang="en-US" dirty="0"/>
              <a:t>:</a:t>
            </a:r>
          </a:p>
          <a:p>
            <a:endParaRPr lang="en-US" dirty="0"/>
          </a:p>
          <a:p>
            <a:r>
              <a:rPr lang="en-US" dirty="0">
                <a:solidFill>
                  <a:srgbClr val="00B050"/>
                </a:solidFill>
              </a:rPr>
              <a:t>//here the variable names are incidentally keywords, will still work fine </a:t>
            </a:r>
          </a:p>
          <a:p>
            <a:r>
              <a:rPr lang="en-US" dirty="0" err="1">
                <a:solidFill>
                  <a:srgbClr val="0000FF"/>
                </a:solidFill>
              </a:rPr>
              <a:t>int</a:t>
            </a:r>
            <a:r>
              <a:rPr lang="en-US" dirty="0"/>
              <a:t> override =10;</a:t>
            </a:r>
          </a:p>
          <a:p>
            <a:r>
              <a:rPr lang="en-US" dirty="0" err="1">
                <a:solidFill>
                  <a:srgbClr val="0000FF"/>
                </a:solidFill>
              </a:rPr>
              <a:t>int</a:t>
            </a:r>
            <a:r>
              <a:rPr lang="en-US" dirty="0"/>
              <a:t> final = 20;</a:t>
            </a:r>
          </a:p>
          <a:p>
            <a:endParaRPr lang="en-US" dirty="0"/>
          </a:p>
          <a:p>
            <a:pPr algn="just"/>
            <a:r>
              <a:rPr lang="en-US" dirty="0"/>
              <a:t>The </a:t>
            </a:r>
            <a:r>
              <a:rPr lang="en-US" dirty="0" err="1">
                <a:solidFill>
                  <a:srgbClr val="0000FF"/>
                </a:solidFill>
              </a:rPr>
              <a:t>overide</a:t>
            </a:r>
            <a:r>
              <a:rPr lang="en-US" dirty="0"/>
              <a:t> keyword when used in a derived class member function explicitly states it is over-riding a base class method with same name and signature as that of the base class virtual method, if any difference in the form then the compiler would flag-off error.</a:t>
            </a:r>
            <a:endParaRPr lang="en-IN" dirty="0"/>
          </a:p>
        </p:txBody>
      </p:sp>
      <p:sp>
        <p:nvSpPr>
          <p:cNvPr id="7" name="TextBox 6"/>
          <p:cNvSpPr txBox="1"/>
          <p:nvPr/>
        </p:nvSpPr>
        <p:spPr>
          <a:xfrm>
            <a:off x="1054224" y="4088106"/>
            <a:ext cx="3456384" cy="1477328"/>
          </a:xfrm>
          <a:prstGeom prst="rect">
            <a:avLst/>
          </a:prstGeom>
          <a:noFill/>
        </p:spPr>
        <p:txBody>
          <a:bodyPr wrap="square" rtlCol="0">
            <a:spAutoFit/>
          </a:bodyPr>
          <a:lstStyle/>
          <a:p>
            <a:r>
              <a:rPr lang="en-US" dirty="0">
                <a:solidFill>
                  <a:srgbClr val="0000FF"/>
                </a:solidFill>
              </a:rPr>
              <a:t>class </a:t>
            </a:r>
            <a:r>
              <a:rPr lang="en-US" dirty="0"/>
              <a:t>Base</a:t>
            </a:r>
          </a:p>
          <a:p>
            <a:r>
              <a:rPr lang="en-US" dirty="0"/>
              <a:t>{</a:t>
            </a:r>
          </a:p>
          <a:p>
            <a:r>
              <a:rPr lang="en-US" dirty="0">
                <a:solidFill>
                  <a:srgbClr val="0000FF"/>
                </a:solidFill>
              </a:rPr>
              <a:t>public</a:t>
            </a:r>
            <a:r>
              <a:rPr lang="en-US" dirty="0"/>
              <a:t>:</a:t>
            </a:r>
          </a:p>
          <a:p>
            <a:r>
              <a:rPr lang="en-US" dirty="0">
                <a:solidFill>
                  <a:srgbClr val="0000FF"/>
                </a:solidFill>
              </a:rPr>
              <a:t>     virtual void</a:t>
            </a:r>
            <a:r>
              <a:rPr lang="en-US" dirty="0"/>
              <a:t> fun(</a:t>
            </a:r>
            <a:r>
              <a:rPr lang="en-US" dirty="0" err="1">
                <a:solidFill>
                  <a:srgbClr val="0000FF"/>
                </a:solidFill>
              </a:rPr>
              <a:t>int</a:t>
            </a:r>
            <a:r>
              <a:rPr lang="en-US" dirty="0"/>
              <a:t> x){  }</a:t>
            </a:r>
          </a:p>
          <a:p>
            <a:r>
              <a:rPr lang="en-US" dirty="0"/>
              <a:t>};</a:t>
            </a:r>
            <a:endParaRPr lang="en-IN" dirty="0"/>
          </a:p>
        </p:txBody>
      </p:sp>
      <p:sp>
        <p:nvSpPr>
          <p:cNvPr id="8" name="TextBox 7"/>
          <p:cNvSpPr txBox="1"/>
          <p:nvPr/>
        </p:nvSpPr>
        <p:spPr>
          <a:xfrm>
            <a:off x="6313240" y="3827777"/>
            <a:ext cx="4824536" cy="2308324"/>
          </a:xfrm>
          <a:prstGeom prst="rect">
            <a:avLst/>
          </a:prstGeom>
          <a:noFill/>
        </p:spPr>
        <p:txBody>
          <a:bodyPr wrap="square" rtlCol="0">
            <a:spAutoFit/>
          </a:bodyPr>
          <a:lstStyle/>
          <a:p>
            <a:r>
              <a:rPr lang="en-US" dirty="0">
                <a:solidFill>
                  <a:srgbClr val="0000FF"/>
                </a:solidFill>
              </a:rPr>
              <a:t>class</a:t>
            </a:r>
            <a:r>
              <a:rPr lang="en-US" dirty="0"/>
              <a:t> </a:t>
            </a:r>
            <a:r>
              <a:rPr lang="en-US" dirty="0" err="1"/>
              <a:t>Derived:</a:t>
            </a:r>
            <a:r>
              <a:rPr lang="en-US" dirty="0" err="1">
                <a:solidFill>
                  <a:srgbClr val="0000FF"/>
                </a:solidFill>
              </a:rPr>
              <a:t>public</a:t>
            </a:r>
            <a:r>
              <a:rPr lang="en-US" dirty="0"/>
              <a:t> Base</a:t>
            </a:r>
          </a:p>
          <a:p>
            <a:r>
              <a:rPr lang="en-US" dirty="0"/>
              <a:t>{</a:t>
            </a:r>
          </a:p>
          <a:p>
            <a:r>
              <a:rPr lang="en-US" dirty="0">
                <a:solidFill>
                  <a:srgbClr val="0000FF"/>
                </a:solidFill>
              </a:rPr>
              <a:t>public</a:t>
            </a:r>
            <a:r>
              <a:rPr lang="en-US" dirty="0"/>
              <a:t>:</a:t>
            </a:r>
          </a:p>
          <a:p>
            <a:r>
              <a:rPr lang="en-US" dirty="0"/>
              <a:t>   </a:t>
            </a:r>
            <a:r>
              <a:rPr lang="en-US" dirty="0">
                <a:solidFill>
                  <a:srgbClr val="0000FF"/>
                </a:solidFill>
              </a:rPr>
              <a:t>void</a:t>
            </a:r>
            <a:r>
              <a:rPr lang="en-US" dirty="0"/>
              <a:t> fun(</a:t>
            </a:r>
            <a:r>
              <a:rPr lang="en-US" dirty="0" err="1">
                <a:solidFill>
                  <a:srgbClr val="0000FF"/>
                </a:solidFill>
              </a:rPr>
              <a:t>int</a:t>
            </a:r>
            <a:r>
              <a:rPr lang="en-US" dirty="0"/>
              <a:t> x) </a:t>
            </a:r>
            <a:r>
              <a:rPr lang="en-US" dirty="0">
                <a:solidFill>
                  <a:srgbClr val="0000FF"/>
                </a:solidFill>
              </a:rPr>
              <a:t>override </a:t>
            </a:r>
            <a:r>
              <a:rPr lang="en-US" dirty="0"/>
              <a:t>  </a:t>
            </a:r>
            <a:r>
              <a:rPr lang="en-US" dirty="0">
                <a:solidFill>
                  <a:srgbClr val="00B050"/>
                </a:solidFill>
              </a:rPr>
              <a:t>//OK</a:t>
            </a:r>
          </a:p>
          <a:p>
            <a:r>
              <a:rPr lang="en-US" dirty="0"/>
              <a:t>    {…. }</a:t>
            </a:r>
          </a:p>
          <a:p>
            <a:r>
              <a:rPr lang="en-US" dirty="0">
                <a:solidFill>
                  <a:srgbClr val="0000FF"/>
                </a:solidFill>
              </a:rPr>
              <a:t>   void </a:t>
            </a:r>
            <a:r>
              <a:rPr lang="en-US" dirty="0"/>
              <a:t>fun(</a:t>
            </a:r>
            <a:r>
              <a:rPr lang="en-US" dirty="0">
                <a:solidFill>
                  <a:srgbClr val="0000FF"/>
                </a:solidFill>
              </a:rPr>
              <a:t>double</a:t>
            </a:r>
            <a:r>
              <a:rPr lang="en-US" dirty="0"/>
              <a:t> x) </a:t>
            </a:r>
            <a:r>
              <a:rPr lang="en-US" dirty="0">
                <a:solidFill>
                  <a:srgbClr val="0000FF"/>
                </a:solidFill>
              </a:rPr>
              <a:t>override</a:t>
            </a:r>
            <a:r>
              <a:rPr lang="en-US" dirty="0"/>
              <a:t>  </a:t>
            </a:r>
            <a:r>
              <a:rPr lang="en-US" dirty="0">
                <a:solidFill>
                  <a:srgbClr val="00B050"/>
                </a:solidFill>
              </a:rPr>
              <a:t>//ERROR</a:t>
            </a:r>
          </a:p>
          <a:p>
            <a:r>
              <a:rPr lang="en-US" dirty="0"/>
              <a:t>    {…}</a:t>
            </a:r>
          </a:p>
          <a:p>
            <a:r>
              <a:rPr lang="en-US" dirty="0"/>
              <a:t>};</a:t>
            </a:r>
            <a:endParaRPr lang="en-IN" dirty="0"/>
          </a:p>
        </p:txBody>
      </p:sp>
      <p:sp>
        <p:nvSpPr>
          <p:cNvPr id="2" name="Footer Placeholder 1"/>
          <p:cNvSpPr>
            <a:spLocks noGrp="1"/>
          </p:cNvSpPr>
          <p:nvPr>
            <p:ph type="ftr" sz="quarter" idx="11"/>
          </p:nvPr>
        </p:nvSpPr>
        <p:spPr/>
        <p:txBody>
          <a:bodyPr/>
          <a:lstStyle/>
          <a:p>
            <a:r>
              <a:rPr lang="en-IN"/>
              <a:t>Trainer: A.M.P.Ganesh Prabhu [ampganeshprabhu@gmail.com]</a:t>
            </a:r>
          </a:p>
        </p:txBody>
      </p:sp>
      <p:sp>
        <p:nvSpPr>
          <p:cNvPr id="3" name="Slide Number Placeholder 2"/>
          <p:cNvSpPr>
            <a:spLocks noGrp="1"/>
          </p:cNvSpPr>
          <p:nvPr>
            <p:ph type="sldNum" sz="quarter" idx="12"/>
          </p:nvPr>
        </p:nvSpPr>
        <p:spPr/>
        <p:txBody>
          <a:bodyPr/>
          <a:lstStyle/>
          <a:p>
            <a:fld id="{7509ABCF-EDCD-42B9-93A2-561EE76D5884}" type="slidenum">
              <a:rPr lang="en-IN" smtClean="0"/>
              <a:pPr/>
              <a:t>9</a:t>
            </a:fld>
            <a:endParaRPr lang="en-IN"/>
          </a:p>
        </p:txBody>
      </p:sp>
      <p:sp>
        <p:nvSpPr>
          <p:cNvPr id="10" name="Snip and Round Single Corner Rectangle 4">
            <a:extLst>
              <a:ext uri="{FF2B5EF4-FFF2-40B4-BE49-F238E27FC236}">
                <a16:creationId xmlns:a16="http://schemas.microsoft.com/office/drawing/2014/main" id="{C9D84A6E-1ADA-547C-472A-A1ACB61CB34B}"/>
              </a:ext>
            </a:extLst>
          </p:cNvPr>
          <p:cNvSpPr/>
          <p:nvPr/>
        </p:nvSpPr>
        <p:spPr>
          <a:xfrm>
            <a:off x="91882" y="68008"/>
            <a:ext cx="12012134" cy="432048"/>
          </a:xfrm>
          <a:prstGeom prst="snipRoundRect">
            <a:avLst/>
          </a:prstGeom>
          <a:solidFill>
            <a:schemeClr val="accent6">
              <a:lumMod val="40000"/>
              <a:lumOff val="60000"/>
            </a:schemeClr>
          </a:solidFill>
          <a:ln w="76200">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800" b="1" dirty="0">
                <a:solidFill>
                  <a:schemeClr val="accent6">
                    <a:lumMod val="75000"/>
                  </a:schemeClr>
                </a:solidFill>
              </a:rPr>
              <a:t>C++ 11</a:t>
            </a:r>
            <a:endParaRPr lang="en-IN" sz="2800" b="1" dirty="0">
              <a:solidFill>
                <a:schemeClr val="accent6">
                  <a:lumMod val="75000"/>
                </a:schemeClr>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269</TotalTime>
  <Words>1841</Words>
  <Application>Microsoft Office PowerPoint</Application>
  <PresentationFormat>Widescreen</PresentationFormat>
  <Paragraphs>335</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Calibri Light</vt:lpstr>
      <vt:lpstr>Courier New</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Ganesh Prabhu</dc:creator>
  <cp:lastModifiedBy>Ganesh Prabhu</cp:lastModifiedBy>
  <cp:revision>2</cp:revision>
  <dcterms:created xsi:type="dcterms:W3CDTF">2024-06-22T09:48:54Z</dcterms:created>
  <dcterms:modified xsi:type="dcterms:W3CDTF">2024-06-26T11:12:50Z</dcterms:modified>
</cp:coreProperties>
</file>