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1" r:id="rId2"/>
    <p:sldId id="260" r:id="rId3"/>
    <p:sldId id="302" r:id="rId4"/>
    <p:sldId id="303" r:id="rId5"/>
    <p:sldId id="304" r:id="rId6"/>
    <p:sldId id="305" r:id="rId7"/>
    <p:sldId id="306" r:id="rId8"/>
    <p:sldId id="307" r:id="rId9"/>
    <p:sldId id="475" r:id="rId10"/>
    <p:sldId id="476" r:id="rId11"/>
    <p:sldId id="494" r:id="rId12"/>
    <p:sldId id="477" r:id="rId13"/>
    <p:sldId id="495" r:id="rId14"/>
    <p:sldId id="478" r:id="rId15"/>
    <p:sldId id="479" r:id="rId16"/>
    <p:sldId id="480" r:id="rId17"/>
    <p:sldId id="257" r:id="rId18"/>
    <p:sldId id="297" r:id="rId19"/>
    <p:sldId id="317" r:id="rId20"/>
    <p:sldId id="318" r:id="rId21"/>
    <p:sldId id="298" r:id="rId22"/>
    <p:sldId id="299" r:id="rId23"/>
    <p:sldId id="300" r:id="rId24"/>
    <p:sldId id="497" r:id="rId25"/>
    <p:sldId id="498" r:id="rId26"/>
    <p:sldId id="4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2F522-01E1-4FF5-971A-C86E16FF0BC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D2A62-F717-4FDD-8301-C10C0C4F3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39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4EFD5-2296-40B4-BDF8-EC62113F76A4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6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4EFD5-2296-40B4-BDF8-EC62113F76A4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40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B527-3DAA-4DF7-FF1B-291CE7DAD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9EC94-8ED8-A812-C873-B40995228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5AF4-A68A-B078-7197-E719723C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A16C-6943-446A-9404-FA5DBB9EF64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7AB80-E7B1-289F-088F-9FB516E6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175A-4093-6EED-5867-388FF876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964-85EB-478C-BE76-907FDD2D9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9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717C-A3CD-A5B6-A97E-DEEA8408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76D51-6D52-E316-7601-5CB313F7A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027FC-8178-69FB-EE46-9E813B48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A16C-6943-446A-9404-FA5DBB9EF64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A5F9E-FAAF-2230-157B-25418B8D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16C7-D79D-3011-4E38-B7CB78A5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964-85EB-478C-BE76-907FDD2D9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4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C2857-37A6-E448-8367-3FF032245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28B24-0F69-0261-106E-C47A4375A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EA84D-E82D-5472-0985-D2A5E94F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A16C-6943-446A-9404-FA5DBB9EF64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F4C1-FF4D-0C47-3236-E6700DA4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D5210-0594-172C-7E1B-FD1F1A81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964-85EB-478C-BE76-907FDD2D9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1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23F8-BE94-C9BB-895A-BFFF7144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CF293-9772-924C-E94F-36BF598B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732A-4334-8120-6155-304C700C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A16C-6943-446A-9404-FA5DBB9EF64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80D1-9C4E-0933-F41A-8BD5D81B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104C7-C05A-D92E-CA4C-DF83BB5D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964-85EB-478C-BE76-907FDD2D9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07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5F35-26F5-3077-EE55-500C2383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1BCF6-71A5-9231-207C-E6556784B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E8662-2D29-45FD-A824-31FD0123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A16C-6943-446A-9404-FA5DBB9EF64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B6877-B112-F4FF-2C56-1CA79C81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C60B3-6160-321D-44C4-D35D1357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964-85EB-478C-BE76-907FDD2D9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5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7A36-328A-642B-2C1F-6756973A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17D1-8A54-7AED-ECEB-6F759676B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4398-A9A0-5EE5-0971-7A8702D9F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BA899-5114-09FB-1C65-1D691F82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A16C-6943-446A-9404-FA5DBB9EF64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78878-D155-4F4B-5EBC-22074E1F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61DF-F57F-A99D-FBD3-F68BE49A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964-85EB-478C-BE76-907FDD2D9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27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452D-A7C5-9972-5B26-19271BC1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5A553-0954-2203-9190-F04D5E59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799CF-5B04-098E-168B-A9A473034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FF189-65EA-CD3A-EFC4-523A37509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585C2-60EC-2D8A-A15F-DD172C69A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967BE-5421-1B48-46FC-6915E7C8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A16C-6943-446A-9404-FA5DBB9EF64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EFC72-ED38-0CBD-7800-34B9D448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679D5-6CFE-4686-EC11-9EE28034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964-85EB-478C-BE76-907FDD2D9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8FA6-74D2-48A8-B57D-0928B9F5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961EE-1E8B-4983-FBAF-4586C7A8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A16C-6943-446A-9404-FA5DBB9EF64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40F80-BCC0-B8DF-95B3-E1BC8637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A5168-C89B-524E-60B2-7161A754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964-85EB-478C-BE76-907FDD2D9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58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1494A-9DBF-47FD-E8BB-2FDCD532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A16C-6943-446A-9404-FA5DBB9EF64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A573A-9102-7BD6-0A87-9AAB56DD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5461-6667-D6C5-9320-A6B5706C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964-85EB-478C-BE76-907FDD2D9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41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8268-152A-5123-44FF-964D2AEB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ACA1-9987-62F3-ED46-20670AC8D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C85A4-D083-E96D-AA19-C32696B34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54E67-0959-2290-191E-0560E2E0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A16C-6943-446A-9404-FA5DBB9EF64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C1783-14AF-0466-26E5-AAB31FEC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A20C5-2A00-457E-D813-75AD7038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964-85EB-478C-BE76-907FDD2D9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06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3C6B-9E9F-F0EC-1EEB-2C6E66C6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ED572-A024-343E-BF68-16D4AE936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3B0C3-C1B2-0EA8-11AE-BDB77C69B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02947-ABD6-8FB3-C157-14B39218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A16C-6943-446A-9404-FA5DBB9EF64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E56F1-6286-EBB8-A70A-BFABA933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29A7-30B1-8044-E5A1-540D19FD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1964-85EB-478C-BE76-907FDD2D9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41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6C58C-35FD-8878-D806-27109506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0E0F-55A2-C3FC-86FE-6886CC60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92DBF-67B7-0022-2D83-4FA2E482C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9A16C-6943-446A-9404-FA5DBB9EF64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F3F9-E8A7-CE1B-5AD6-5480576CD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73A24-61EA-640F-7A6C-CE70C63BE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1964-85EB-478C-BE76-907FDD2D9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43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75414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16816" y="620688"/>
            <a:ext cx="10451184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cs typeface="Arial" pitchFamily="34" charset="0"/>
              </a:rPr>
              <a:t>lvalue</a:t>
            </a:r>
            <a:r>
              <a:rPr lang="en-US" b="1" dirty="0">
                <a:cs typeface="Arial" pitchFamily="34" charset="0"/>
              </a:rPr>
              <a:t> and </a:t>
            </a:r>
            <a:r>
              <a:rPr lang="en-US" b="1" dirty="0" err="1">
                <a:cs typeface="Arial" pitchFamily="34" charset="0"/>
              </a:rPr>
              <a:t>rvalue</a:t>
            </a:r>
            <a:r>
              <a:rPr lang="en-US" b="1" dirty="0">
                <a:cs typeface="Arial" pitchFamily="34" charset="0"/>
              </a:rPr>
              <a:t> types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4682308" y="2060848"/>
            <a:ext cx="663808" cy="288032"/>
          </a:xfrm>
          <a:prstGeom prst="borderCallout2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rvalue</a:t>
            </a:r>
            <a:endParaRPr lang="en-IN" sz="14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696" y="1079204"/>
            <a:ext cx="5112568" cy="562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43910" y="3769120"/>
            <a:ext cx="7752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9536" y="231908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43909" y="4337828"/>
            <a:ext cx="76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heap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48374" y="1690264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obj3</a:t>
            </a:r>
            <a:endParaRPr lang="en-IN" sz="1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54245" y="1998041"/>
            <a:ext cx="806823" cy="690371"/>
            <a:chOff x="2178424" y="900953"/>
            <a:chExt cx="806823" cy="690371"/>
          </a:xfrm>
        </p:grpSpPr>
        <p:sp>
          <p:nvSpPr>
            <p:cNvPr id="36" name="Rectangle 35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CA* p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###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54244" y="4518137"/>
            <a:ext cx="1048870" cy="845263"/>
            <a:chOff x="2178424" y="3421049"/>
            <a:chExt cx="1048870" cy="845263"/>
          </a:xfrm>
        </p:grpSpPr>
        <p:sp>
          <p:nvSpPr>
            <p:cNvPr id="32" name="Rectangle 31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83697" y="5405807"/>
            <a:ext cx="954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 </a:t>
            </a:r>
            <a:endParaRPr lang="en-IN" sz="1400" dirty="0"/>
          </a:p>
        </p:txBody>
      </p:sp>
      <p:cxnSp>
        <p:nvCxnSpPr>
          <p:cNvPr id="15" name="Straight Arrow Connector 14"/>
          <p:cNvCxnSpPr>
            <a:stCxn id="37" idx="2"/>
          </p:cNvCxnSpPr>
          <p:nvPr/>
        </p:nvCxnSpPr>
        <p:spPr>
          <a:xfrm flipH="1">
            <a:off x="4357656" y="2688412"/>
            <a:ext cx="1" cy="1829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843806" y="2163888"/>
            <a:ext cx="806823" cy="690371"/>
            <a:chOff x="2178424" y="900953"/>
            <a:chExt cx="806823" cy="690371"/>
          </a:xfrm>
        </p:grpSpPr>
        <p:sp>
          <p:nvSpPr>
            <p:cNvPr id="30" name="Rectangle 29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CA* p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###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843805" y="4683984"/>
            <a:ext cx="1048870" cy="845263"/>
            <a:chOff x="2178424" y="3421049"/>
            <a:chExt cx="1048870" cy="845263"/>
          </a:xfrm>
        </p:grpSpPr>
        <p:sp>
          <p:nvSpPr>
            <p:cNvPr id="26" name="Rectangle 25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173258" y="5571654"/>
            <a:ext cx="954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 </a:t>
            </a:r>
            <a:endParaRPr lang="en-IN" sz="1400" dirty="0"/>
          </a:p>
        </p:txBody>
      </p:sp>
      <p:cxnSp>
        <p:nvCxnSpPr>
          <p:cNvPr id="21" name="Straight Arrow Connector 20"/>
          <p:cNvCxnSpPr>
            <a:stCxn id="31" idx="2"/>
          </p:cNvCxnSpPr>
          <p:nvPr/>
        </p:nvCxnSpPr>
        <p:spPr>
          <a:xfrm flipH="1">
            <a:off x="8247217" y="2854259"/>
            <a:ext cx="1" cy="1829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30358" y="1693570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obj4</a:t>
            </a:r>
            <a:endParaRPr lang="en-IN" sz="1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1524000" y="620688"/>
            <a:ext cx="914400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LVALUE  ASSIGNMENT</a:t>
            </a:r>
            <a:endParaRPr lang="en-IN" b="1" dirty="0"/>
          </a:p>
        </p:txBody>
      </p:sp>
      <p:sp>
        <p:nvSpPr>
          <p:cNvPr id="2" name="Rectangle 1"/>
          <p:cNvSpPr/>
          <p:nvPr/>
        </p:nvSpPr>
        <p:spPr>
          <a:xfrm>
            <a:off x="1959620" y="1134087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CB </a:t>
            </a:r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obj3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(40,50),obj4;</a:t>
            </a:r>
          </a:p>
        </p:txBody>
      </p:sp>
      <p:sp>
        <p:nvSpPr>
          <p:cNvPr id="4" name="Snip and Round Single Corner Rectangle 9">
            <a:extLst>
              <a:ext uri="{FF2B5EF4-FFF2-40B4-BE49-F238E27FC236}">
                <a16:creationId xmlns:a16="http://schemas.microsoft.com/office/drawing/2014/main" id="{5489EBBE-1DB6-01DE-A9CD-AB1DE39CA10B}"/>
              </a:ext>
            </a:extLst>
          </p:cNvPr>
          <p:cNvSpPr/>
          <p:nvPr/>
        </p:nvSpPr>
        <p:spPr>
          <a:xfrm>
            <a:off x="75414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1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43910" y="3769120"/>
            <a:ext cx="7752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9536" y="231908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43909" y="4337828"/>
            <a:ext cx="76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heap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48374" y="1690264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obj3</a:t>
            </a:r>
            <a:endParaRPr lang="en-IN" sz="1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54245" y="1998041"/>
            <a:ext cx="806823" cy="690371"/>
            <a:chOff x="2178424" y="900953"/>
            <a:chExt cx="806823" cy="690371"/>
          </a:xfrm>
        </p:grpSpPr>
        <p:sp>
          <p:nvSpPr>
            <p:cNvPr id="36" name="Rectangle 35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CA* p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###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54244" y="4518137"/>
            <a:ext cx="1048870" cy="845263"/>
            <a:chOff x="2178424" y="3421049"/>
            <a:chExt cx="1048870" cy="845263"/>
          </a:xfrm>
        </p:grpSpPr>
        <p:sp>
          <p:nvSpPr>
            <p:cNvPr id="32" name="Rectangle 31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83697" y="5405807"/>
            <a:ext cx="954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 </a:t>
            </a:r>
            <a:endParaRPr lang="en-IN" sz="1400" dirty="0"/>
          </a:p>
        </p:txBody>
      </p:sp>
      <p:cxnSp>
        <p:nvCxnSpPr>
          <p:cNvPr id="15" name="Straight Arrow Connector 14"/>
          <p:cNvCxnSpPr>
            <a:stCxn id="37" idx="2"/>
          </p:cNvCxnSpPr>
          <p:nvPr/>
        </p:nvCxnSpPr>
        <p:spPr>
          <a:xfrm flipH="1">
            <a:off x="4357656" y="2688412"/>
            <a:ext cx="1" cy="1829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843806" y="2163888"/>
            <a:ext cx="806823" cy="690371"/>
            <a:chOff x="2178424" y="900953"/>
            <a:chExt cx="806823" cy="690371"/>
          </a:xfrm>
        </p:grpSpPr>
        <p:sp>
          <p:nvSpPr>
            <p:cNvPr id="30" name="Rectangle 29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CA* p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###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843805" y="4683984"/>
            <a:ext cx="1048870" cy="845263"/>
            <a:chOff x="2178424" y="3421049"/>
            <a:chExt cx="1048870" cy="845263"/>
          </a:xfrm>
        </p:grpSpPr>
        <p:sp>
          <p:nvSpPr>
            <p:cNvPr id="26" name="Rectangle 25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173258" y="5571654"/>
            <a:ext cx="954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 </a:t>
            </a:r>
            <a:endParaRPr lang="en-IN" sz="1400" dirty="0"/>
          </a:p>
        </p:txBody>
      </p:sp>
      <p:cxnSp>
        <p:nvCxnSpPr>
          <p:cNvPr id="21" name="Straight Arrow Connector 20"/>
          <p:cNvCxnSpPr>
            <a:stCxn id="31" idx="2"/>
          </p:cNvCxnSpPr>
          <p:nvPr/>
        </p:nvCxnSpPr>
        <p:spPr>
          <a:xfrm flipH="1">
            <a:off x="8247217" y="2854259"/>
            <a:ext cx="1" cy="1829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30358" y="1693570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obj4</a:t>
            </a:r>
            <a:endParaRPr lang="en-IN" sz="1400" b="1" dirty="0"/>
          </a:p>
        </p:txBody>
      </p:sp>
      <p:sp>
        <p:nvSpPr>
          <p:cNvPr id="23" name="Freeform 22"/>
          <p:cNvSpPr/>
          <p:nvPr/>
        </p:nvSpPr>
        <p:spPr>
          <a:xfrm>
            <a:off x="3381644" y="4180835"/>
            <a:ext cx="2253482" cy="1972346"/>
          </a:xfrm>
          <a:custGeom>
            <a:avLst/>
            <a:gdLst>
              <a:gd name="connsiteX0" fmla="*/ 236423 w 2253482"/>
              <a:gd name="connsiteY0" fmla="*/ 197334 h 1972346"/>
              <a:gd name="connsiteX1" fmla="*/ 411235 w 2253482"/>
              <a:gd name="connsiteY1" fmla="*/ 156993 h 1972346"/>
              <a:gd name="connsiteX2" fmla="*/ 465023 w 2253482"/>
              <a:gd name="connsiteY2" fmla="*/ 130099 h 1972346"/>
              <a:gd name="connsiteX3" fmla="*/ 653282 w 2253482"/>
              <a:gd name="connsiteY3" fmla="*/ 116652 h 1972346"/>
              <a:gd name="connsiteX4" fmla="*/ 787752 w 2253482"/>
              <a:gd name="connsiteY4" fmla="*/ 103205 h 1972346"/>
              <a:gd name="connsiteX5" fmla="*/ 1231505 w 2253482"/>
              <a:gd name="connsiteY5" fmla="*/ 49417 h 1972346"/>
              <a:gd name="connsiteX6" fmla="*/ 1863517 w 2253482"/>
              <a:gd name="connsiteY6" fmla="*/ 49417 h 1972346"/>
              <a:gd name="connsiteX7" fmla="*/ 1917305 w 2253482"/>
              <a:gd name="connsiteY7" fmla="*/ 116652 h 1972346"/>
              <a:gd name="connsiteX8" fmla="*/ 1971094 w 2253482"/>
              <a:gd name="connsiteY8" fmla="*/ 156993 h 1972346"/>
              <a:gd name="connsiteX9" fmla="*/ 2024882 w 2253482"/>
              <a:gd name="connsiteY9" fmla="*/ 224228 h 1972346"/>
              <a:gd name="connsiteX10" fmla="*/ 2119011 w 2253482"/>
              <a:gd name="connsiteY10" fmla="*/ 399040 h 1972346"/>
              <a:gd name="connsiteX11" fmla="*/ 2145905 w 2253482"/>
              <a:gd name="connsiteY11" fmla="*/ 439381 h 1972346"/>
              <a:gd name="connsiteX12" fmla="*/ 2213141 w 2253482"/>
              <a:gd name="connsiteY12" fmla="*/ 587299 h 1972346"/>
              <a:gd name="connsiteX13" fmla="*/ 2226588 w 2253482"/>
              <a:gd name="connsiteY13" fmla="*/ 641087 h 1972346"/>
              <a:gd name="connsiteX14" fmla="*/ 2253482 w 2253482"/>
              <a:gd name="connsiteY14" fmla="*/ 694876 h 1972346"/>
              <a:gd name="connsiteX15" fmla="*/ 2240035 w 2253482"/>
              <a:gd name="connsiteY15" fmla="*/ 1017605 h 1972346"/>
              <a:gd name="connsiteX16" fmla="*/ 2226588 w 2253482"/>
              <a:gd name="connsiteY16" fmla="*/ 1057946 h 1972346"/>
              <a:gd name="connsiteX17" fmla="*/ 2199694 w 2253482"/>
              <a:gd name="connsiteY17" fmla="*/ 1125181 h 1972346"/>
              <a:gd name="connsiteX18" fmla="*/ 2186247 w 2253482"/>
              <a:gd name="connsiteY18" fmla="*/ 1165523 h 1972346"/>
              <a:gd name="connsiteX19" fmla="*/ 2159352 w 2253482"/>
              <a:gd name="connsiteY19" fmla="*/ 1205864 h 1972346"/>
              <a:gd name="connsiteX20" fmla="*/ 2145905 w 2253482"/>
              <a:gd name="connsiteY20" fmla="*/ 1246205 h 1972346"/>
              <a:gd name="connsiteX21" fmla="*/ 2105564 w 2253482"/>
              <a:gd name="connsiteY21" fmla="*/ 1273099 h 1972346"/>
              <a:gd name="connsiteX22" fmla="*/ 2065223 w 2253482"/>
              <a:gd name="connsiteY22" fmla="*/ 1313440 h 1972346"/>
              <a:gd name="connsiteX23" fmla="*/ 2024882 w 2253482"/>
              <a:gd name="connsiteY23" fmla="*/ 1367228 h 1972346"/>
              <a:gd name="connsiteX24" fmla="*/ 1971094 w 2253482"/>
              <a:gd name="connsiteY24" fmla="*/ 1407570 h 1972346"/>
              <a:gd name="connsiteX25" fmla="*/ 1930752 w 2253482"/>
              <a:gd name="connsiteY25" fmla="*/ 1447911 h 1972346"/>
              <a:gd name="connsiteX26" fmla="*/ 1876964 w 2253482"/>
              <a:gd name="connsiteY26" fmla="*/ 1474805 h 1972346"/>
              <a:gd name="connsiteX27" fmla="*/ 1621470 w 2253482"/>
              <a:gd name="connsiteY27" fmla="*/ 1622723 h 1972346"/>
              <a:gd name="connsiteX28" fmla="*/ 1540788 w 2253482"/>
              <a:gd name="connsiteY28" fmla="*/ 1649617 h 1972346"/>
              <a:gd name="connsiteX29" fmla="*/ 1406317 w 2253482"/>
              <a:gd name="connsiteY29" fmla="*/ 1716852 h 1972346"/>
              <a:gd name="connsiteX30" fmla="*/ 1365976 w 2253482"/>
              <a:gd name="connsiteY30" fmla="*/ 1770640 h 1972346"/>
              <a:gd name="connsiteX31" fmla="*/ 1191164 w 2253482"/>
              <a:gd name="connsiteY31" fmla="*/ 1905111 h 1972346"/>
              <a:gd name="connsiteX32" fmla="*/ 1137376 w 2253482"/>
              <a:gd name="connsiteY32" fmla="*/ 1932005 h 1972346"/>
              <a:gd name="connsiteX33" fmla="*/ 1002905 w 2253482"/>
              <a:gd name="connsiteY33" fmla="*/ 1972346 h 1972346"/>
              <a:gd name="connsiteX34" fmla="*/ 707070 w 2253482"/>
              <a:gd name="connsiteY34" fmla="*/ 1945452 h 1972346"/>
              <a:gd name="connsiteX35" fmla="*/ 478470 w 2253482"/>
              <a:gd name="connsiteY35" fmla="*/ 1770640 h 1972346"/>
              <a:gd name="connsiteX36" fmla="*/ 276764 w 2253482"/>
              <a:gd name="connsiteY36" fmla="*/ 1582381 h 1972346"/>
              <a:gd name="connsiteX37" fmla="*/ 88505 w 2253482"/>
              <a:gd name="connsiteY37" fmla="*/ 1286546 h 1972346"/>
              <a:gd name="connsiteX38" fmla="*/ 21270 w 2253482"/>
              <a:gd name="connsiteY38" fmla="*/ 1111734 h 1972346"/>
              <a:gd name="connsiteX39" fmla="*/ 34717 w 2253482"/>
              <a:gd name="connsiteY39" fmla="*/ 479723 h 1972346"/>
              <a:gd name="connsiteX40" fmla="*/ 75058 w 2253482"/>
              <a:gd name="connsiteY40" fmla="*/ 412487 h 1972346"/>
              <a:gd name="connsiteX41" fmla="*/ 101952 w 2253482"/>
              <a:gd name="connsiteY41" fmla="*/ 358699 h 1972346"/>
              <a:gd name="connsiteX42" fmla="*/ 142294 w 2253482"/>
              <a:gd name="connsiteY42" fmla="*/ 304911 h 1972346"/>
              <a:gd name="connsiteX43" fmla="*/ 209529 w 2253482"/>
              <a:gd name="connsiteY43" fmla="*/ 224228 h 1972346"/>
              <a:gd name="connsiteX44" fmla="*/ 263317 w 2253482"/>
              <a:gd name="connsiteY44" fmla="*/ 197334 h 1972346"/>
              <a:gd name="connsiteX45" fmla="*/ 303658 w 2253482"/>
              <a:gd name="connsiteY45" fmla="*/ 170440 h 1972346"/>
              <a:gd name="connsiteX46" fmla="*/ 344000 w 2253482"/>
              <a:gd name="connsiteY46" fmla="*/ 156993 h 1972346"/>
              <a:gd name="connsiteX47" fmla="*/ 424682 w 2253482"/>
              <a:gd name="connsiteY47" fmla="*/ 143546 h 197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253482" h="1972346">
                <a:moveTo>
                  <a:pt x="236423" y="197334"/>
                </a:moveTo>
                <a:cubicBezTo>
                  <a:pt x="273044" y="190010"/>
                  <a:pt x="389611" y="167805"/>
                  <a:pt x="411235" y="156993"/>
                </a:cubicBezTo>
                <a:cubicBezTo>
                  <a:pt x="429164" y="148028"/>
                  <a:pt x="445250" y="133394"/>
                  <a:pt x="465023" y="130099"/>
                </a:cubicBezTo>
                <a:cubicBezTo>
                  <a:pt x="527080" y="119756"/>
                  <a:pt x="590586" y="121877"/>
                  <a:pt x="653282" y="116652"/>
                </a:cubicBezTo>
                <a:cubicBezTo>
                  <a:pt x="698173" y="112911"/>
                  <a:pt x="742981" y="108180"/>
                  <a:pt x="787752" y="103205"/>
                </a:cubicBezTo>
                <a:cubicBezTo>
                  <a:pt x="1117562" y="66560"/>
                  <a:pt x="1035100" y="77475"/>
                  <a:pt x="1231505" y="49417"/>
                </a:cubicBezTo>
                <a:cubicBezTo>
                  <a:pt x="1449285" y="-23174"/>
                  <a:pt x="1392866" y="-9414"/>
                  <a:pt x="1863517" y="49417"/>
                </a:cubicBezTo>
                <a:cubicBezTo>
                  <a:pt x="1891996" y="52977"/>
                  <a:pt x="1897010" y="96357"/>
                  <a:pt x="1917305" y="116652"/>
                </a:cubicBezTo>
                <a:cubicBezTo>
                  <a:pt x="1933153" y="132500"/>
                  <a:pt x="1953164" y="143546"/>
                  <a:pt x="1971094" y="156993"/>
                </a:cubicBezTo>
                <a:cubicBezTo>
                  <a:pt x="2006164" y="262203"/>
                  <a:pt x="1953920" y="132991"/>
                  <a:pt x="2024882" y="224228"/>
                </a:cubicBezTo>
                <a:cubicBezTo>
                  <a:pt x="2057969" y="266768"/>
                  <a:pt x="2092145" y="350682"/>
                  <a:pt x="2119011" y="399040"/>
                </a:cubicBezTo>
                <a:cubicBezTo>
                  <a:pt x="2126860" y="413168"/>
                  <a:pt x="2136940" y="425934"/>
                  <a:pt x="2145905" y="439381"/>
                </a:cubicBezTo>
                <a:cubicBezTo>
                  <a:pt x="2186200" y="560268"/>
                  <a:pt x="2112935" y="346807"/>
                  <a:pt x="2213141" y="587299"/>
                </a:cubicBezTo>
                <a:cubicBezTo>
                  <a:pt x="2220249" y="604358"/>
                  <a:pt x="2220099" y="623783"/>
                  <a:pt x="2226588" y="641087"/>
                </a:cubicBezTo>
                <a:cubicBezTo>
                  <a:pt x="2233627" y="659857"/>
                  <a:pt x="2244517" y="676946"/>
                  <a:pt x="2253482" y="694876"/>
                </a:cubicBezTo>
                <a:cubicBezTo>
                  <a:pt x="2249000" y="802452"/>
                  <a:pt x="2247989" y="910230"/>
                  <a:pt x="2240035" y="1017605"/>
                </a:cubicBezTo>
                <a:cubicBezTo>
                  <a:pt x="2238988" y="1031741"/>
                  <a:pt x="2231565" y="1044674"/>
                  <a:pt x="2226588" y="1057946"/>
                </a:cubicBezTo>
                <a:cubicBezTo>
                  <a:pt x="2218113" y="1080547"/>
                  <a:pt x="2208169" y="1102580"/>
                  <a:pt x="2199694" y="1125181"/>
                </a:cubicBezTo>
                <a:cubicBezTo>
                  <a:pt x="2194717" y="1138453"/>
                  <a:pt x="2192586" y="1152845"/>
                  <a:pt x="2186247" y="1165523"/>
                </a:cubicBezTo>
                <a:cubicBezTo>
                  <a:pt x="2179019" y="1179978"/>
                  <a:pt x="2168317" y="1192417"/>
                  <a:pt x="2159352" y="1205864"/>
                </a:cubicBezTo>
                <a:cubicBezTo>
                  <a:pt x="2154870" y="1219311"/>
                  <a:pt x="2154760" y="1235137"/>
                  <a:pt x="2145905" y="1246205"/>
                </a:cubicBezTo>
                <a:cubicBezTo>
                  <a:pt x="2135809" y="1258825"/>
                  <a:pt x="2117979" y="1262753"/>
                  <a:pt x="2105564" y="1273099"/>
                </a:cubicBezTo>
                <a:cubicBezTo>
                  <a:pt x="2090955" y="1285273"/>
                  <a:pt x="2077599" y="1299001"/>
                  <a:pt x="2065223" y="1313440"/>
                </a:cubicBezTo>
                <a:cubicBezTo>
                  <a:pt x="2050638" y="1330456"/>
                  <a:pt x="2040729" y="1351380"/>
                  <a:pt x="2024882" y="1367228"/>
                </a:cubicBezTo>
                <a:cubicBezTo>
                  <a:pt x="2009035" y="1383076"/>
                  <a:pt x="1988110" y="1392985"/>
                  <a:pt x="1971094" y="1407570"/>
                </a:cubicBezTo>
                <a:cubicBezTo>
                  <a:pt x="1956655" y="1419946"/>
                  <a:pt x="1946227" y="1436858"/>
                  <a:pt x="1930752" y="1447911"/>
                </a:cubicBezTo>
                <a:cubicBezTo>
                  <a:pt x="1914440" y="1459562"/>
                  <a:pt x="1894242" y="1464642"/>
                  <a:pt x="1876964" y="1474805"/>
                </a:cubicBezTo>
                <a:cubicBezTo>
                  <a:pt x="1801656" y="1519103"/>
                  <a:pt x="1708365" y="1586516"/>
                  <a:pt x="1621470" y="1622723"/>
                </a:cubicBezTo>
                <a:cubicBezTo>
                  <a:pt x="1595302" y="1633627"/>
                  <a:pt x="1566144" y="1636939"/>
                  <a:pt x="1540788" y="1649617"/>
                </a:cubicBezTo>
                <a:cubicBezTo>
                  <a:pt x="1380689" y="1729666"/>
                  <a:pt x="1528078" y="1686412"/>
                  <a:pt x="1406317" y="1716852"/>
                </a:cubicBezTo>
                <a:cubicBezTo>
                  <a:pt x="1392870" y="1734781"/>
                  <a:pt x="1382842" y="1755882"/>
                  <a:pt x="1365976" y="1770640"/>
                </a:cubicBezTo>
                <a:cubicBezTo>
                  <a:pt x="1310649" y="1819051"/>
                  <a:pt x="1256919" y="1872234"/>
                  <a:pt x="1191164" y="1905111"/>
                </a:cubicBezTo>
                <a:cubicBezTo>
                  <a:pt x="1173235" y="1914076"/>
                  <a:pt x="1155988" y="1924560"/>
                  <a:pt x="1137376" y="1932005"/>
                </a:cubicBezTo>
                <a:cubicBezTo>
                  <a:pt x="1082811" y="1953831"/>
                  <a:pt x="1055740" y="1959138"/>
                  <a:pt x="1002905" y="1972346"/>
                </a:cubicBezTo>
                <a:cubicBezTo>
                  <a:pt x="904293" y="1963381"/>
                  <a:pt x="799488" y="1980998"/>
                  <a:pt x="707070" y="1945452"/>
                </a:cubicBezTo>
                <a:cubicBezTo>
                  <a:pt x="617537" y="1911016"/>
                  <a:pt x="554013" y="1829760"/>
                  <a:pt x="478470" y="1770640"/>
                </a:cubicBezTo>
                <a:cubicBezTo>
                  <a:pt x="426767" y="1730177"/>
                  <a:pt x="303891" y="1625010"/>
                  <a:pt x="276764" y="1582381"/>
                </a:cubicBezTo>
                <a:cubicBezTo>
                  <a:pt x="214011" y="1483769"/>
                  <a:pt x="125467" y="1397433"/>
                  <a:pt x="88505" y="1286546"/>
                </a:cubicBezTo>
                <a:cubicBezTo>
                  <a:pt x="50816" y="1173479"/>
                  <a:pt x="72778" y="1231921"/>
                  <a:pt x="21270" y="1111734"/>
                </a:cubicBezTo>
                <a:cubicBezTo>
                  <a:pt x="-6931" y="857925"/>
                  <a:pt x="-11463" y="876872"/>
                  <a:pt x="34717" y="479723"/>
                </a:cubicBezTo>
                <a:cubicBezTo>
                  <a:pt x="37736" y="453761"/>
                  <a:pt x="62365" y="435335"/>
                  <a:pt x="75058" y="412487"/>
                </a:cubicBezTo>
                <a:cubicBezTo>
                  <a:pt x="84793" y="394964"/>
                  <a:pt x="91328" y="375698"/>
                  <a:pt x="101952" y="358699"/>
                </a:cubicBezTo>
                <a:cubicBezTo>
                  <a:pt x="113830" y="339694"/>
                  <a:pt x="129267" y="323148"/>
                  <a:pt x="142294" y="304911"/>
                </a:cubicBezTo>
                <a:cubicBezTo>
                  <a:pt x="166866" y="270511"/>
                  <a:pt x="172906" y="250388"/>
                  <a:pt x="209529" y="224228"/>
                </a:cubicBezTo>
                <a:cubicBezTo>
                  <a:pt x="225841" y="212577"/>
                  <a:pt x="245913" y="207279"/>
                  <a:pt x="263317" y="197334"/>
                </a:cubicBezTo>
                <a:cubicBezTo>
                  <a:pt x="277349" y="189316"/>
                  <a:pt x="289203" y="177667"/>
                  <a:pt x="303658" y="170440"/>
                </a:cubicBezTo>
                <a:cubicBezTo>
                  <a:pt x="316336" y="164101"/>
                  <a:pt x="330163" y="160068"/>
                  <a:pt x="344000" y="156993"/>
                </a:cubicBezTo>
                <a:cubicBezTo>
                  <a:pt x="370616" y="151078"/>
                  <a:pt x="424682" y="143546"/>
                  <a:pt x="424682" y="1435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809938" y="5104436"/>
            <a:ext cx="1479176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94240" y="5189765"/>
            <a:ext cx="1285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Deep ASSIGNEMNT</a:t>
            </a:r>
            <a:endParaRPr lang="en-IN" sz="1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1524000" y="620688"/>
            <a:ext cx="914400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LVALUE ASSIGNMENT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5042084" y="1391055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obj4 = obj3;</a:t>
            </a:r>
          </a:p>
        </p:txBody>
      </p:sp>
      <p:sp>
        <p:nvSpPr>
          <p:cNvPr id="2" name="Snip and Round Single Corner Rectangle 9">
            <a:extLst>
              <a:ext uri="{FF2B5EF4-FFF2-40B4-BE49-F238E27FC236}">
                <a16:creationId xmlns:a16="http://schemas.microsoft.com/office/drawing/2014/main" id="{F9323238-3B5A-05AA-D34F-12DFD55BA5B4}"/>
              </a:ext>
            </a:extLst>
          </p:cNvPr>
          <p:cNvSpPr/>
          <p:nvPr/>
        </p:nvSpPr>
        <p:spPr>
          <a:xfrm>
            <a:off x="75414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8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5076" y="649029"/>
            <a:ext cx="914400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RVALUE COPY</a:t>
            </a:r>
            <a:endParaRPr lang="en-IN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47528" y="3861048"/>
            <a:ext cx="8568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9342" y="24439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593715" y="4462652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772388" y="1268760"/>
            <a:ext cx="223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RVALUE COPY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34155" y="2046162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obj1</a:t>
            </a:r>
            <a:endParaRPr lang="en-IN" sz="1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40026" y="2353939"/>
            <a:ext cx="806823" cy="690371"/>
            <a:chOff x="2178424" y="900953"/>
            <a:chExt cx="806823" cy="690371"/>
          </a:xfrm>
        </p:grpSpPr>
        <p:sp>
          <p:nvSpPr>
            <p:cNvPr id="43" name="Rectangle 42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CA* 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###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40025" y="4874035"/>
            <a:ext cx="1048870" cy="845263"/>
            <a:chOff x="2178424" y="3421049"/>
            <a:chExt cx="1048870" cy="845263"/>
          </a:xfrm>
        </p:grpSpPr>
        <p:sp>
          <p:nvSpPr>
            <p:cNvPr id="39" name="Rectangle 38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28285" y="5815511"/>
            <a:ext cx="9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44" idx="2"/>
          </p:cNvCxnSpPr>
          <p:nvPr/>
        </p:nvCxnSpPr>
        <p:spPr>
          <a:xfrm flipH="1">
            <a:off x="2743437" y="3044310"/>
            <a:ext cx="1" cy="1829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85102" y="1412203"/>
            <a:ext cx="186781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sz="1600">
                <a:solidFill>
                  <a:srgbClr val="4EC9B0"/>
                </a:solidFill>
                <a:latin typeface="Consolas" panose="020B0609020204030204" pitchFamily="49" charset="0"/>
              </a:rPr>
              <a:t>CB</a:t>
            </a:r>
            <a:r>
              <a:rPr lang="en-IN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60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60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49331" y="2843977"/>
            <a:ext cx="1479176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11271" y="2973158"/>
            <a:ext cx="128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Shallow copy</a:t>
            </a:r>
            <a:endParaRPr lang="en-IN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7133901" y="1928271"/>
            <a:ext cx="2989921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CB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obj2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5287152" y="1777782"/>
            <a:ext cx="3360" cy="448674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21208" y="2457167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obj1</a:t>
            </a:r>
            <a:endParaRPr lang="en-IN" sz="14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6327079" y="2764944"/>
            <a:ext cx="806823" cy="690371"/>
            <a:chOff x="2178424" y="900953"/>
            <a:chExt cx="806823" cy="690371"/>
          </a:xfrm>
        </p:grpSpPr>
        <p:sp>
          <p:nvSpPr>
            <p:cNvPr id="37" name="Rectangle 36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CA* 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###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27078" y="5285040"/>
            <a:ext cx="1048870" cy="845263"/>
            <a:chOff x="2178424" y="3421049"/>
            <a:chExt cx="1048870" cy="845263"/>
          </a:xfrm>
        </p:grpSpPr>
        <p:sp>
          <p:nvSpPr>
            <p:cNvPr id="33" name="Rectangle 32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656531" y="6172709"/>
            <a:ext cx="9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38" idx="2"/>
          </p:cNvCxnSpPr>
          <p:nvPr/>
        </p:nvCxnSpPr>
        <p:spPr>
          <a:xfrm flipH="1">
            <a:off x="6656530" y="3455315"/>
            <a:ext cx="73960" cy="1829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96708" y="2445672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obj2</a:t>
            </a:r>
            <a:endParaRPr lang="en-IN" sz="14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9202579" y="2753449"/>
            <a:ext cx="806823" cy="690371"/>
            <a:chOff x="2178424" y="900953"/>
            <a:chExt cx="806823" cy="690371"/>
          </a:xfrm>
        </p:grpSpPr>
        <p:sp>
          <p:nvSpPr>
            <p:cNvPr id="31" name="Rectangle 30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CA* 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###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32" idx="2"/>
          </p:cNvCxnSpPr>
          <p:nvPr/>
        </p:nvCxnSpPr>
        <p:spPr>
          <a:xfrm flipH="1">
            <a:off x="7286864" y="3443819"/>
            <a:ext cx="2319126" cy="1948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2" name="Snip and Round Single Corner Rectangle 9">
            <a:extLst>
              <a:ext uri="{FF2B5EF4-FFF2-40B4-BE49-F238E27FC236}">
                <a16:creationId xmlns:a16="http://schemas.microsoft.com/office/drawing/2014/main" id="{F187F951-BA2A-166C-10B0-C7236BBB8211}"/>
              </a:ext>
            </a:extLst>
          </p:cNvPr>
          <p:cNvSpPr/>
          <p:nvPr/>
        </p:nvSpPr>
        <p:spPr>
          <a:xfrm>
            <a:off x="75414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1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9088" y="704455"/>
            <a:ext cx="10202941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RVALUE COPY</a:t>
            </a:r>
            <a:endParaRPr lang="en-IN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47528" y="3861048"/>
            <a:ext cx="8568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9342" y="24439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593715" y="4462652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772388" y="1268760"/>
            <a:ext cx="223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RVALUE COPY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34155" y="2046162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obj1</a:t>
            </a:r>
            <a:endParaRPr lang="en-IN" sz="1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40026" y="2353939"/>
            <a:ext cx="806823" cy="690371"/>
            <a:chOff x="2178424" y="900953"/>
            <a:chExt cx="806823" cy="690371"/>
          </a:xfrm>
        </p:grpSpPr>
        <p:sp>
          <p:nvSpPr>
            <p:cNvPr id="43" name="Rectangle 42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CA* 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###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40025" y="4874035"/>
            <a:ext cx="1048870" cy="845263"/>
            <a:chOff x="2178424" y="3421049"/>
            <a:chExt cx="1048870" cy="845263"/>
          </a:xfrm>
        </p:grpSpPr>
        <p:sp>
          <p:nvSpPr>
            <p:cNvPr id="39" name="Rectangle 38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28285" y="5815511"/>
            <a:ext cx="9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44" idx="2"/>
          </p:cNvCxnSpPr>
          <p:nvPr/>
        </p:nvCxnSpPr>
        <p:spPr>
          <a:xfrm flipH="1">
            <a:off x="2743437" y="3044310"/>
            <a:ext cx="1" cy="1829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85102" y="1412203"/>
            <a:ext cx="186781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IN" sz="1600">
                <a:solidFill>
                  <a:srgbClr val="4EC9B0"/>
                </a:solidFill>
                <a:latin typeface="Consolas" panose="020B0609020204030204" pitchFamily="49" charset="0"/>
              </a:rPr>
              <a:t>CB</a:t>
            </a:r>
            <a:r>
              <a:rPr lang="en-IN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60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6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60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6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49331" y="2843977"/>
            <a:ext cx="1479176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11271" y="2973158"/>
            <a:ext cx="128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Shallow copy</a:t>
            </a:r>
            <a:endParaRPr lang="en-IN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7133901" y="1928271"/>
            <a:ext cx="2989921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CB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obj2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5432851" y="1928271"/>
            <a:ext cx="0" cy="432682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21208" y="2457167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obj1</a:t>
            </a:r>
            <a:endParaRPr lang="en-IN" sz="14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6327079" y="2764944"/>
            <a:ext cx="806823" cy="690371"/>
            <a:chOff x="2178424" y="900953"/>
            <a:chExt cx="806823" cy="690371"/>
          </a:xfrm>
        </p:grpSpPr>
        <p:sp>
          <p:nvSpPr>
            <p:cNvPr id="37" name="Rectangle 36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CA* 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</a:rPr>
                <a:t>nullptr</a:t>
              </a:r>
              <a:endParaRPr lang="en-IN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27078" y="5285040"/>
            <a:ext cx="1048870" cy="845263"/>
            <a:chOff x="2178424" y="3421049"/>
            <a:chExt cx="1048870" cy="845263"/>
          </a:xfrm>
        </p:grpSpPr>
        <p:sp>
          <p:nvSpPr>
            <p:cNvPr id="33" name="Rectangle 32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656531" y="6172709"/>
            <a:ext cx="9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38" idx="2"/>
          </p:cNvCxnSpPr>
          <p:nvPr/>
        </p:nvCxnSpPr>
        <p:spPr>
          <a:xfrm flipH="1">
            <a:off x="6699394" y="3455314"/>
            <a:ext cx="31096" cy="1376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6484241" y="4314770"/>
            <a:ext cx="430306" cy="60076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9296708" y="2445672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obj2</a:t>
            </a:r>
            <a:endParaRPr lang="en-IN" sz="14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9202579" y="2753449"/>
            <a:ext cx="806823" cy="690371"/>
            <a:chOff x="2178424" y="900953"/>
            <a:chExt cx="806823" cy="690371"/>
          </a:xfrm>
        </p:grpSpPr>
        <p:sp>
          <p:nvSpPr>
            <p:cNvPr id="31" name="Rectangle 30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CA* 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###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32" idx="2"/>
          </p:cNvCxnSpPr>
          <p:nvPr/>
        </p:nvCxnSpPr>
        <p:spPr>
          <a:xfrm flipH="1">
            <a:off x="7286864" y="3443819"/>
            <a:ext cx="2319126" cy="1948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2" name="Snip and Round Single Corner Rectangle 9">
            <a:extLst>
              <a:ext uri="{FF2B5EF4-FFF2-40B4-BE49-F238E27FC236}">
                <a16:creationId xmlns:a16="http://schemas.microsoft.com/office/drawing/2014/main" id="{68792BEF-7050-A377-33EF-89C6BBEF94ED}"/>
              </a:ext>
            </a:extLst>
          </p:cNvPr>
          <p:cNvSpPr/>
          <p:nvPr/>
        </p:nvSpPr>
        <p:spPr>
          <a:xfrm>
            <a:off x="75414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7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7774" y="677523"/>
            <a:ext cx="914400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RVALUE ASSIGNMENT</a:t>
            </a:r>
            <a:endParaRPr lang="en-IN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4804" y="3658098"/>
            <a:ext cx="7794520" cy="39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75520" y="243703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9893" y="4116867"/>
            <a:ext cx="76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heap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6707" y="1060843"/>
            <a:ext cx="246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RVALUE ASSIGNMENT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56644" y="1921991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obj3</a:t>
            </a:r>
            <a:endParaRPr lang="en-IN" sz="1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3062515" y="2178096"/>
            <a:ext cx="806823" cy="574468"/>
            <a:chOff x="2178424" y="900953"/>
            <a:chExt cx="806823" cy="690371"/>
          </a:xfrm>
        </p:grpSpPr>
        <p:sp>
          <p:nvSpPr>
            <p:cNvPr id="61" name="Rectangle 60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CA* p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###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2514" y="4275105"/>
            <a:ext cx="1048870" cy="703356"/>
            <a:chOff x="2178424" y="3421049"/>
            <a:chExt cx="1048870" cy="845263"/>
          </a:xfrm>
        </p:grpSpPr>
        <p:sp>
          <p:nvSpPr>
            <p:cNvPr id="57" name="Rectangle 56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391967" y="5013749"/>
            <a:ext cx="954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 </a:t>
            </a:r>
            <a:endParaRPr lang="en-IN" sz="1400" dirty="0"/>
          </a:p>
        </p:txBody>
      </p:sp>
      <p:cxnSp>
        <p:nvCxnSpPr>
          <p:cNvPr id="17" name="Straight Arrow Connector 16"/>
          <p:cNvCxnSpPr>
            <a:stCxn id="62" idx="2"/>
          </p:cNvCxnSpPr>
          <p:nvPr/>
        </p:nvCxnSpPr>
        <p:spPr>
          <a:xfrm flipH="1">
            <a:off x="3465926" y="2752565"/>
            <a:ext cx="1" cy="1522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950571" y="2178096"/>
            <a:ext cx="806823" cy="574468"/>
            <a:chOff x="2178424" y="900953"/>
            <a:chExt cx="806823" cy="690371"/>
          </a:xfrm>
        </p:grpSpPr>
        <p:sp>
          <p:nvSpPr>
            <p:cNvPr id="55" name="Rectangle 54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CA* p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###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50570" y="4275105"/>
            <a:ext cx="1048870" cy="703356"/>
            <a:chOff x="2178424" y="3421049"/>
            <a:chExt cx="1048870" cy="845263"/>
          </a:xfrm>
        </p:grpSpPr>
        <p:sp>
          <p:nvSpPr>
            <p:cNvPr id="51" name="Rectangle 50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80023" y="5013749"/>
            <a:ext cx="954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 </a:t>
            </a:r>
            <a:endParaRPr lang="en-IN" sz="1400" dirty="0"/>
          </a:p>
        </p:txBody>
      </p:sp>
      <p:cxnSp>
        <p:nvCxnSpPr>
          <p:cNvPr id="21" name="Straight Arrow Connector 20"/>
          <p:cNvCxnSpPr>
            <a:stCxn id="56" idx="2"/>
          </p:cNvCxnSpPr>
          <p:nvPr/>
        </p:nvCxnSpPr>
        <p:spPr>
          <a:xfrm flipH="1">
            <a:off x="5353982" y="2752565"/>
            <a:ext cx="1" cy="1522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0570" y="1898725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obj4</a:t>
            </a:r>
            <a:endParaRPr lang="en-IN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3391966" y="5755108"/>
            <a:ext cx="2172390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CB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obj3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obj4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6499307" y="2144410"/>
            <a:ext cx="0" cy="404264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46986" y="1959632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obj3</a:t>
            </a:r>
            <a:endParaRPr lang="en-IN" sz="1400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7152857" y="2215737"/>
            <a:ext cx="806823" cy="574468"/>
            <a:chOff x="2178424" y="900953"/>
            <a:chExt cx="806823" cy="690371"/>
          </a:xfrm>
        </p:grpSpPr>
        <p:sp>
          <p:nvSpPr>
            <p:cNvPr id="49" name="Rectangle 48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CA* p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###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152856" y="4312746"/>
            <a:ext cx="1048870" cy="703356"/>
            <a:chOff x="2178424" y="3421049"/>
            <a:chExt cx="1048870" cy="845263"/>
          </a:xfrm>
        </p:grpSpPr>
        <p:sp>
          <p:nvSpPr>
            <p:cNvPr id="45" name="Rectangle 44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482309" y="5051390"/>
            <a:ext cx="954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 </a:t>
            </a:r>
            <a:endParaRPr lang="en-IN" sz="1400" dirty="0"/>
          </a:p>
        </p:txBody>
      </p:sp>
      <p:cxnSp>
        <p:nvCxnSpPr>
          <p:cNvPr id="29" name="Straight Arrow Connector 28"/>
          <p:cNvCxnSpPr>
            <a:stCxn id="50" idx="2"/>
          </p:cNvCxnSpPr>
          <p:nvPr/>
        </p:nvCxnSpPr>
        <p:spPr>
          <a:xfrm flipH="1">
            <a:off x="7556268" y="2790206"/>
            <a:ext cx="1" cy="1522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040913" y="2215737"/>
            <a:ext cx="806823" cy="574468"/>
            <a:chOff x="2178424" y="900953"/>
            <a:chExt cx="806823" cy="690371"/>
          </a:xfrm>
        </p:grpSpPr>
        <p:sp>
          <p:nvSpPr>
            <p:cNvPr id="43" name="Rectangle 42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CA* p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nullptr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040912" y="4312746"/>
            <a:ext cx="1048870" cy="703356"/>
            <a:chOff x="2178424" y="3421049"/>
            <a:chExt cx="1048870" cy="845263"/>
          </a:xfrm>
        </p:grpSpPr>
        <p:sp>
          <p:nvSpPr>
            <p:cNvPr id="39" name="Rectangle 38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370365" y="5051390"/>
            <a:ext cx="954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 </a:t>
            </a:r>
            <a:endParaRPr lang="en-IN" sz="1400" dirty="0"/>
          </a:p>
        </p:txBody>
      </p:sp>
      <p:cxnSp>
        <p:nvCxnSpPr>
          <p:cNvPr id="33" name="Straight Arrow Connector 32"/>
          <p:cNvCxnSpPr>
            <a:stCxn id="44" idx="2"/>
          </p:cNvCxnSpPr>
          <p:nvPr/>
        </p:nvCxnSpPr>
        <p:spPr>
          <a:xfrm flipH="1">
            <a:off x="9444324" y="2790205"/>
            <a:ext cx="1" cy="723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040912" y="1936366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obj4</a:t>
            </a:r>
            <a:endParaRPr lang="en-IN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7415073" y="1511110"/>
            <a:ext cx="2470548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obj4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obj3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6" name="Multiply 35"/>
          <p:cNvSpPr/>
          <p:nvPr/>
        </p:nvSpPr>
        <p:spPr>
          <a:xfrm>
            <a:off x="9206702" y="4165734"/>
            <a:ext cx="641033" cy="85874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7" name="Rectangle 36"/>
          <p:cNvSpPr/>
          <p:nvPr/>
        </p:nvSpPr>
        <p:spPr>
          <a:xfrm>
            <a:off x="7878921" y="5618394"/>
            <a:ext cx="177484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8" name="Multiply 37"/>
          <p:cNvSpPr/>
          <p:nvPr/>
        </p:nvSpPr>
        <p:spPr>
          <a:xfrm>
            <a:off x="9276154" y="3184749"/>
            <a:ext cx="291639" cy="25104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2" name="Snip and Round Single Corner Rectangle 9">
            <a:extLst>
              <a:ext uri="{FF2B5EF4-FFF2-40B4-BE49-F238E27FC236}">
                <a16:creationId xmlns:a16="http://schemas.microsoft.com/office/drawing/2014/main" id="{65C5B323-C783-1434-FE3D-E65CCFF7EED8}"/>
              </a:ext>
            </a:extLst>
          </p:cNvPr>
          <p:cNvSpPr/>
          <p:nvPr/>
        </p:nvSpPr>
        <p:spPr>
          <a:xfrm>
            <a:off x="75414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6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620688"/>
            <a:ext cx="914400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RVALUE ASSIGNMENT</a:t>
            </a:r>
            <a:endParaRPr lang="en-IN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667000" y="3465032"/>
            <a:ext cx="73064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7716" y="227064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692089" y="3913779"/>
            <a:ext cx="76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heap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57905" y="999034"/>
            <a:ext cx="246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RVALUE ASSIGNMENT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48840" y="1766851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obj3</a:t>
            </a:r>
            <a:endParaRPr lang="en-IN" sz="1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54711" y="2017361"/>
            <a:ext cx="806823" cy="561918"/>
            <a:chOff x="2178424" y="900953"/>
            <a:chExt cx="806823" cy="690371"/>
          </a:xfrm>
        </p:grpSpPr>
        <p:sp>
          <p:nvSpPr>
            <p:cNvPr id="60" name="Rectangle 59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CA* p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###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54710" y="4068562"/>
            <a:ext cx="1048870" cy="687991"/>
            <a:chOff x="2178424" y="3421049"/>
            <a:chExt cx="1048870" cy="845263"/>
          </a:xfrm>
        </p:grpSpPr>
        <p:sp>
          <p:nvSpPr>
            <p:cNvPr id="56" name="Rectangle 55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84163" y="4791069"/>
            <a:ext cx="954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 </a:t>
            </a:r>
            <a:endParaRPr lang="en-IN" sz="1400" dirty="0"/>
          </a:p>
        </p:txBody>
      </p:sp>
      <p:cxnSp>
        <p:nvCxnSpPr>
          <p:cNvPr id="16" name="Straight Arrow Connector 15"/>
          <p:cNvCxnSpPr>
            <a:stCxn id="61" idx="2"/>
          </p:cNvCxnSpPr>
          <p:nvPr/>
        </p:nvCxnSpPr>
        <p:spPr>
          <a:xfrm flipH="1">
            <a:off x="3358122" y="2579281"/>
            <a:ext cx="1" cy="1489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842767" y="2017361"/>
            <a:ext cx="806823" cy="561918"/>
            <a:chOff x="2178424" y="900953"/>
            <a:chExt cx="806823" cy="690371"/>
          </a:xfrm>
        </p:grpSpPr>
        <p:sp>
          <p:nvSpPr>
            <p:cNvPr id="54" name="Rectangle 53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CA* p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###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42766" y="4068562"/>
            <a:ext cx="1048870" cy="687991"/>
            <a:chOff x="2178424" y="3421049"/>
            <a:chExt cx="1048870" cy="845263"/>
          </a:xfrm>
        </p:grpSpPr>
        <p:sp>
          <p:nvSpPr>
            <p:cNvPr id="50" name="Rectangle 49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72219" y="4791069"/>
            <a:ext cx="954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 </a:t>
            </a:r>
            <a:endParaRPr lang="en-IN" sz="1400" dirty="0"/>
          </a:p>
        </p:txBody>
      </p:sp>
      <p:cxnSp>
        <p:nvCxnSpPr>
          <p:cNvPr id="20" name="Straight Arrow Connector 19"/>
          <p:cNvCxnSpPr>
            <a:stCxn id="55" idx="2"/>
          </p:cNvCxnSpPr>
          <p:nvPr/>
        </p:nvCxnSpPr>
        <p:spPr>
          <a:xfrm flipH="1">
            <a:off x="5246178" y="2579281"/>
            <a:ext cx="1" cy="1489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42766" y="1744094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obj4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3284162" y="5516232"/>
            <a:ext cx="2172390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CB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obj3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obj4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6378098" y="1939565"/>
            <a:ext cx="0" cy="405823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30672" y="1766851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obj3</a:t>
            </a:r>
            <a:endParaRPr lang="en-IN" sz="14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036543" y="2017361"/>
            <a:ext cx="806823" cy="561918"/>
            <a:chOff x="2178424" y="900953"/>
            <a:chExt cx="806823" cy="690371"/>
          </a:xfrm>
        </p:grpSpPr>
        <p:sp>
          <p:nvSpPr>
            <p:cNvPr id="48" name="Rectangle 47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CA* p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###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36542" y="4068562"/>
            <a:ext cx="1048870" cy="687991"/>
            <a:chOff x="2178424" y="3421049"/>
            <a:chExt cx="1048870" cy="845263"/>
          </a:xfrm>
        </p:grpSpPr>
        <p:sp>
          <p:nvSpPr>
            <p:cNvPr id="44" name="Rectangle 43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365995" y="4791069"/>
            <a:ext cx="954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 </a:t>
            </a:r>
            <a:endParaRPr lang="en-IN" sz="1400" dirty="0"/>
          </a:p>
        </p:txBody>
      </p:sp>
      <p:cxnSp>
        <p:nvCxnSpPr>
          <p:cNvPr id="28" name="Straight Arrow Connector 27"/>
          <p:cNvCxnSpPr>
            <a:stCxn id="49" idx="2"/>
          </p:cNvCxnSpPr>
          <p:nvPr/>
        </p:nvCxnSpPr>
        <p:spPr>
          <a:xfrm flipH="1">
            <a:off x="7439954" y="2579281"/>
            <a:ext cx="1" cy="1489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924599" y="2017361"/>
            <a:ext cx="806823" cy="561918"/>
            <a:chOff x="2178424" y="900953"/>
            <a:chExt cx="806823" cy="690371"/>
          </a:xfrm>
        </p:grpSpPr>
        <p:sp>
          <p:nvSpPr>
            <p:cNvPr id="42" name="Rectangle 41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CA* p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###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924598" y="4068562"/>
            <a:ext cx="1048870" cy="687991"/>
            <a:chOff x="2178424" y="3421049"/>
            <a:chExt cx="1048870" cy="845263"/>
          </a:xfrm>
        </p:grpSpPr>
        <p:sp>
          <p:nvSpPr>
            <p:cNvPr id="38" name="Rectangle 37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254051" y="4791069"/>
            <a:ext cx="954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 </a:t>
            </a:r>
            <a:endParaRPr lang="en-IN" sz="1400" dirty="0"/>
          </a:p>
        </p:txBody>
      </p:sp>
      <p:cxnSp>
        <p:nvCxnSpPr>
          <p:cNvPr id="32" name="Straight Arrow Connector 31"/>
          <p:cNvCxnSpPr>
            <a:stCxn id="43" idx="2"/>
            <a:endCxn id="45" idx="0"/>
          </p:cNvCxnSpPr>
          <p:nvPr/>
        </p:nvCxnSpPr>
        <p:spPr>
          <a:xfrm flipH="1">
            <a:off x="7823196" y="2579281"/>
            <a:ext cx="1504815" cy="1489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24598" y="1744093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obj4</a:t>
            </a:r>
            <a:endParaRPr lang="en-IN" sz="1400" b="1" dirty="0"/>
          </a:p>
        </p:txBody>
      </p:sp>
      <p:sp>
        <p:nvSpPr>
          <p:cNvPr id="34" name="Rectangle 33"/>
          <p:cNvSpPr/>
          <p:nvPr/>
        </p:nvSpPr>
        <p:spPr>
          <a:xfrm>
            <a:off x="7207868" y="1468293"/>
            <a:ext cx="2470548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obj4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400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obj3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5" name="Multiply 34"/>
          <p:cNvSpPr/>
          <p:nvPr/>
        </p:nvSpPr>
        <p:spPr>
          <a:xfrm>
            <a:off x="9090388" y="3924760"/>
            <a:ext cx="641033" cy="8399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6" name="Rectangle 35"/>
          <p:cNvSpPr/>
          <p:nvPr/>
        </p:nvSpPr>
        <p:spPr>
          <a:xfrm>
            <a:off x="7655106" y="5250391"/>
            <a:ext cx="1576072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37" name="Elbow Connector 36"/>
          <p:cNvCxnSpPr>
            <a:stCxn id="48" idx="3"/>
          </p:cNvCxnSpPr>
          <p:nvPr/>
        </p:nvCxnSpPr>
        <p:spPr>
          <a:xfrm flipV="1">
            <a:off x="7843365" y="2017362"/>
            <a:ext cx="985072" cy="130653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2" name="Snip and Round Single Corner Rectangle 9">
            <a:extLst>
              <a:ext uri="{FF2B5EF4-FFF2-40B4-BE49-F238E27FC236}">
                <a16:creationId xmlns:a16="http://schemas.microsoft.com/office/drawing/2014/main" id="{60E06F4B-DFB6-8626-3C4E-88CBD984DA8C}"/>
              </a:ext>
            </a:extLst>
          </p:cNvPr>
          <p:cNvSpPr/>
          <p:nvPr/>
        </p:nvSpPr>
        <p:spPr>
          <a:xfrm>
            <a:off x="75414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3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620688"/>
            <a:ext cx="914400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RVALUE ASSIGNMENT</a:t>
            </a:r>
            <a:endParaRPr lang="en-IN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667000" y="3360854"/>
            <a:ext cx="7562932" cy="681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7716" y="21297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692089" y="3823379"/>
            <a:ext cx="76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498597" y="978161"/>
            <a:ext cx="246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RVALUE ASSIGNMENT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48840" y="1610533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obj3</a:t>
            </a:r>
            <a:endParaRPr lang="en-IN" sz="1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54711" y="1868736"/>
            <a:ext cx="806823" cy="579171"/>
            <a:chOff x="2178424" y="900953"/>
            <a:chExt cx="806823" cy="690371"/>
          </a:xfrm>
        </p:grpSpPr>
        <p:sp>
          <p:nvSpPr>
            <p:cNvPr id="60" name="Rectangle 59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CA* 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###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54710" y="3982915"/>
            <a:ext cx="1048870" cy="709115"/>
            <a:chOff x="2178424" y="3421049"/>
            <a:chExt cx="1048870" cy="845263"/>
          </a:xfrm>
        </p:grpSpPr>
        <p:sp>
          <p:nvSpPr>
            <p:cNvPr id="56" name="Rectangle 55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84163" y="4727605"/>
            <a:ext cx="9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61" idx="2"/>
          </p:cNvCxnSpPr>
          <p:nvPr/>
        </p:nvCxnSpPr>
        <p:spPr>
          <a:xfrm flipH="1">
            <a:off x="3358122" y="2447907"/>
            <a:ext cx="1" cy="1535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842767" y="1868736"/>
            <a:ext cx="806823" cy="579171"/>
            <a:chOff x="2178424" y="900953"/>
            <a:chExt cx="806823" cy="690371"/>
          </a:xfrm>
        </p:grpSpPr>
        <p:sp>
          <p:nvSpPr>
            <p:cNvPr id="54" name="Rectangle 53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CA* 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###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42766" y="3982915"/>
            <a:ext cx="1048870" cy="709115"/>
            <a:chOff x="2178424" y="3421049"/>
            <a:chExt cx="1048870" cy="845263"/>
          </a:xfrm>
        </p:grpSpPr>
        <p:sp>
          <p:nvSpPr>
            <p:cNvPr id="50" name="Rectangle 49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72219" y="4727605"/>
            <a:ext cx="9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55" idx="2"/>
          </p:cNvCxnSpPr>
          <p:nvPr/>
        </p:nvCxnSpPr>
        <p:spPr>
          <a:xfrm flipH="1">
            <a:off x="5246178" y="2447907"/>
            <a:ext cx="1" cy="1535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42766" y="1587077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obj4</a:t>
            </a:r>
            <a:endParaRPr lang="en-IN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3284162" y="5475033"/>
            <a:ext cx="2428870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CB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obj3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obj4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6408740" y="1490372"/>
            <a:ext cx="5742" cy="485399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51813" y="1551189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obj3</a:t>
            </a:r>
            <a:endParaRPr lang="en-IN" sz="14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057684" y="1809392"/>
            <a:ext cx="806823" cy="579171"/>
            <a:chOff x="2178424" y="900953"/>
            <a:chExt cx="806823" cy="690371"/>
          </a:xfrm>
        </p:grpSpPr>
        <p:sp>
          <p:nvSpPr>
            <p:cNvPr id="48" name="Rectangle 47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CA* 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nullptr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57683" y="3923570"/>
            <a:ext cx="1048870" cy="709115"/>
            <a:chOff x="2178424" y="3421049"/>
            <a:chExt cx="1048870" cy="845263"/>
          </a:xfrm>
        </p:grpSpPr>
        <p:sp>
          <p:nvSpPr>
            <p:cNvPr id="44" name="Rectangle 43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387136" y="4668260"/>
            <a:ext cx="9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49" idx="2"/>
          </p:cNvCxnSpPr>
          <p:nvPr/>
        </p:nvCxnSpPr>
        <p:spPr>
          <a:xfrm>
            <a:off x="7461095" y="2388563"/>
            <a:ext cx="0" cy="570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945740" y="1809392"/>
            <a:ext cx="806823" cy="579171"/>
            <a:chOff x="2178424" y="900953"/>
            <a:chExt cx="806823" cy="690371"/>
          </a:xfrm>
        </p:grpSpPr>
        <p:sp>
          <p:nvSpPr>
            <p:cNvPr id="42" name="Rectangle 41"/>
            <p:cNvSpPr/>
            <p:nvPr/>
          </p:nvSpPr>
          <p:spPr>
            <a:xfrm>
              <a:off x="2178424" y="900953"/>
              <a:ext cx="806823" cy="32103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CA* 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78424" y="1221992"/>
              <a:ext cx="806823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###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945739" y="3923570"/>
            <a:ext cx="1048870" cy="709115"/>
            <a:chOff x="2178424" y="3421049"/>
            <a:chExt cx="1048870" cy="845263"/>
          </a:xfrm>
        </p:grpSpPr>
        <p:sp>
          <p:nvSpPr>
            <p:cNvPr id="38" name="Rectangle 37"/>
            <p:cNvSpPr/>
            <p:nvPr/>
          </p:nvSpPr>
          <p:spPr>
            <a:xfrm>
              <a:off x="2178424" y="3425406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02859" y="3421049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78424" y="3845859"/>
              <a:ext cx="524435" cy="420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02859" y="3841502"/>
              <a:ext cx="524435" cy="4204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50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275192" y="4668260"/>
            <a:ext cx="9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 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8945739" y="1527732"/>
            <a:ext cx="104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CB obj4</a:t>
            </a:r>
            <a:endParaRPr lang="en-IN" sz="1400" b="1" dirty="0"/>
          </a:p>
        </p:txBody>
      </p:sp>
      <p:sp>
        <p:nvSpPr>
          <p:cNvPr id="33" name="Multiply 32"/>
          <p:cNvSpPr/>
          <p:nvPr/>
        </p:nvSpPr>
        <p:spPr>
          <a:xfrm>
            <a:off x="8933224" y="3858054"/>
            <a:ext cx="940362" cy="8851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Multiply 33"/>
          <p:cNvSpPr/>
          <p:nvPr/>
        </p:nvSpPr>
        <p:spPr>
          <a:xfrm>
            <a:off x="7292752" y="2529098"/>
            <a:ext cx="346649" cy="32603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/>
          <p:cNvCxnSpPr>
            <a:stCxn id="43" idx="2"/>
          </p:cNvCxnSpPr>
          <p:nvPr/>
        </p:nvCxnSpPr>
        <p:spPr>
          <a:xfrm flipH="1">
            <a:off x="7760423" y="2388563"/>
            <a:ext cx="1588728" cy="1535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211694" y="5377375"/>
            <a:ext cx="195758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nullptr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979906" y="1262259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obj4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obj3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  <a:endParaRPr lang="en-IN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2" name="Snip and Round Single Corner Rectangle 9">
            <a:extLst>
              <a:ext uri="{FF2B5EF4-FFF2-40B4-BE49-F238E27FC236}">
                <a16:creationId xmlns:a16="http://schemas.microsoft.com/office/drawing/2014/main" id="{1910F36B-371F-DA8F-65CA-3C55D1BF0A70}"/>
              </a:ext>
            </a:extLst>
          </p:cNvPr>
          <p:cNvSpPr/>
          <p:nvPr/>
        </p:nvSpPr>
        <p:spPr>
          <a:xfrm>
            <a:off x="75414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2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78224" y="3079382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3895" y="591170"/>
            <a:ext cx="3267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2317" y="248771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807391" y="2918016"/>
            <a:ext cx="476805" cy="6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4990" y="2319267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v2</a:t>
            </a:r>
            <a:endParaRPr lang="en-IN" sz="1200" dirty="0"/>
          </a:p>
        </p:txBody>
      </p:sp>
      <p:cxnSp>
        <p:nvCxnSpPr>
          <p:cNvPr id="48" name="Straight Arrow Connector 47"/>
          <p:cNvCxnSpPr>
            <a:stCxn id="37" idx="2"/>
          </p:cNvCxnSpPr>
          <p:nvPr/>
        </p:nvCxnSpPr>
        <p:spPr>
          <a:xfrm flipH="1">
            <a:off x="4197727" y="2749572"/>
            <a:ext cx="1082491" cy="88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1" y="205949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788917" y="360201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1004072" y="3602017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232669" y="360201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461273" y="360201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662976" y="360201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864685" y="360201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2079833" y="360201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294987" y="3602012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0136" y="3602011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75324" y="367349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4390479" y="367349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4619076" y="367349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4847680" y="367349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5049383" y="367349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/>
          <p:cNvSpPr/>
          <p:nvPr/>
        </p:nvSpPr>
        <p:spPr>
          <a:xfrm>
            <a:off x="5251092" y="367349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5466240" y="367349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5681394" y="3673492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96543" y="367349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C0C70-CB5C-7668-4DDA-4A284B9B2B8D}"/>
              </a:ext>
            </a:extLst>
          </p:cNvPr>
          <p:cNvSpPr txBox="1"/>
          <p:nvPr/>
        </p:nvSpPr>
        <p:spPr>
          <a:xfrm>
            <a:off x="390617" y="1686757"/>
            <a:ext cx="89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6A204-F09E-4702-38BA-25BDB8509185}"/>
              </a:ext>
            </a:extLst>
          </p:cNvPr>
          <p:cNvSpPr txBox="1"/>
          <p:nvPr/>
        </p:nvSpPr>
        <p:spPr>
          <a:xfrm>
            <a:off x="90316" y="4427632"/>
            <a:ext cx="89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33000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78224" y="3079382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3267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temp(v1);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v2;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temp;</a:t>
            </a: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2317" y="248771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807391" y="2918016"/>
            <a:ext cx="476805" cy="6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64110" y="247477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8497419" y="2291754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cxnSp>
        <p:nvCxnSpPr>
          <p:cNvPr id="48" name="Straight Arrow Connector 47"/>
          <p:cNvCxnSpPr>
            <a:stCxn id="34" idx="2"/>
          </p:cNvCxnSpPr>
          <p:nvPr/>
        </p:nvCxnSpPr>
        <p:spPr>
          <a:xfrm flipH="1">
            <a:off x="4254876" y="2905076"/>
            <a:ext cx="131113" cy="77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1" y="205949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cxnSp>
        <p:nvCxnSpPr>
          <p:cNvPr id="5" name="Straight Arrow Connector 4"/>
          <p:cNvCxnSpPr>
            <a:stCxn id="37" idx="2"/>
          </p:cNvCxnSpPr>
          <p:nvPr/>
        </p:nvCxnSpPr>
        <p:spPr>
          <a:xfrm flipH="1">
            <a:off x="8202729" y="2722059"/>
            <a:ext cx="649918" cy="84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07391" y="354427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1022546" y="354427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1251143" y="354427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1479747" y="354427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1681450" y="354427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1883159" y="354427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2098307" y="354427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2313461" y="3544272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28610" y="354427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41449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456604" y="3651858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4685201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4913805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5115508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5317217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5532365" y="365185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5747519" y="3651853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962668" y="365185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243634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8458789" y="357808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8687386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8915990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9117693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9319402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9534550" y="357807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9749704" y="357807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964853" y="357807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980753" y="806825"/>
            <a:ext cx="2717567" cy="457200"/>
          </a:xfrm>
          <a:custGeom>
            <a:avLst/>
            <a:gdLst>
              <a:gd name="connsiteX0" fmla="*/ 54671 w 2717567"/>
              <a:gd name="connsiteY0" fmla="*/ 40341 h 551329"/>
              <a:gd name="connsiteX1" fmla="*/ 135353 w 2717567"/>
              <a:gd name="connsiteY1" fmla="*/ 26894 h 551329"/>
              <a:gd name="connsiteX2" fmla="*/ 323612 w 2717567"/>
              <a:gd name="connsiteY2" fmla="*/ 0 h 551329"/>
              <a:gd name="connsiteX3" fmla="*/ 2703741 w 2717567"/>
              <a:gd name="connsiteY3" fmla="*/ 26894 h 551329"/>
              <a:gd name="connsiteX4" fmla="*/ 2717188 w 2717567"/>
              <a:gd name="connsiteY4" fmla="*/ 67235 h 551329"/>
              <a:gd name="connsiteX5" fmla="*/ 2690294 w 2717567"/>
              <a:gd name="connsiteY5" fmla="*/ 201705 h 551329"/>
              <a:gd name="connsiteX6" fmla="*/ 2649953 w 2717567"/>
              <a:gd name="connsiteY6" fmla="*/ 228600 h 551329"/>
              <a:gd name="connsiteX7" fmla="*/ 2609612 w 2717567"/>
              <a:gd name="connsiteY7" fmla="*/ 268941 h 551329"/>
              <a:gd name="connsiteX8" fmla="*/ 2555823 w 2717567"/>
              <a:gd name="connsiteY8" fmla="*/ 309282 h 551329"/>
              <a:gd name="connsiteX9" fmla="*/ 2461694 w 2717567"/>
              <a:gd name="connsiteY9" fmla="*/ 389964 h 551329"/>
              <a:gd name="connsiteX10" fmla="*/ 2354118 w 2717567"/>
              <a:gd name="connsiteY10" fmla="*/ 403411 h 551329"/>
              <a:gd name="connsiteX11" fmla="*/ 2219647 w 2717567"/>
              <a:gd name="connsiteY11" fmla="*/ 443752 h 551329"/>
              <a:gd name="connsiteX12" fmla="*/ 2165859 w 2717567"/>
              <a:gd name="connsiteY12" fmla="*/ 457200 h 551329"/>
              <a:gd name="connsiteX13" fmla="*/ 2098623 w 2717567"/>
              <a:gd name="connsiteY13" fmla="*/ 470647 h 551329"/>
              <a:gd name="connsiteX14" fmla="*/ 2044835 w 2717567"/>
              <a:gd name="connsiteY14" fmla="*/ 484094 h 551329"/>
              <a:gd name="connsiteX15" fmla="*/ 1735553 w 2717567"/>
              <a:gd name="connsiteY15" fmla="*/ 524435 h 551329"/>
              <a:gd name="connsiteX16" fmla="*/ 1668318 w 2717567"/>
              <a:gd name="connsiteY16" fmla="*/ 537882 h 551329"/>
              <a:gd name="connsiteX17" fmla="*/ 552212 w 2717567"/>
              <a:gd name="connsiteY17" fmla="*/ 551329 h 551329"/>
              <a:gd name="connsiteX18" fmla="*/ 256376 w 2717567"/>
              <a:gd name="connsiteY18" fmla="*/ 537882 h 551329"/>
              <a:gd name="connsiteX19" fmla="*/ 175694 w 2717567"/>
              <a:gd name="connsiteY19" fmla="*/ 457200 h 551329"/>
              <a:gd name="connsiteX20" fmla="*/ 108459 w 2717567"/>
              <a:gd name="connsiteY20" fmla="*/ 403411 h 551329"/>
              <a:gd name="connsiteX21" fmla="*/ 41223 w 2717567"/>
              <a:gd name="connsiteY21" fmla="*/ 336176 h 551329"/>
              <a:gd name="connsiteX22" fmla="*/ 14329 w 2717567"/>
              <a:gd name="connsiteY22" fmla="*/ 282388 h 551329"/>
              <a:gd name="connsiteX23" fmla="*/ 14329 w 2717567"/>
              <a:gd name="connsiteY23" fmla="*/ 80682 h 551329"/>
              <a:gd name="connsiteX24" fmla="*/ 54671 w 2717567"/>
              <a:gd name="connsiteY24" fmla="*/ 67235 h 551329"/>
              <a:gd name="connsiteX25" fmla="*/ 135353 w 2717567"/>
              <a:gd name="connsiteY25" fmla="*/ 53788 h 55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17567" h="551329">
                <a:moveTo>
                  <a:pt x="54671" y="40341"/>
                </a:moveTo>
                <a:cubicBezTo>
                  <a:pt x="81565" y="35859"/>
                  <a:pt x="108362" y="30750"/>
                  <a:pt x="135353" y="26894"/>
                </a:cubicBezTo>
                <a:cubicBezTo>
                  <a:pt x="370966" y="-6765"/>
                  <a:pt x="131094" y="32086"/>
                  <a:pt x="323612" y="0"/>
                </a:cubicBezTo>
                <a:lnTo>
                  <a:pt x="2703741" y="26894"/>
                </a:lnTo>
                <a:cubicBezTo>
                  <a:pt x="2717910" y="27292"/>
                  <a:pt x="2718275" y="53102"/>
                  <a:pt x="2717188" y="67235"/>
                </a:cubicBezTo>
                <a:cubicBezTo>
                  <a:pt x="2713682" y="112811"/>
                  <a:pt x="2707875" y="159510"/>
                  <a:pt x="2690294" y="201705"/>
                </a:cubicBezTo>
                <a:cubicBezTo>
                  <a:pt x="2684078" y="216623"/>
                  <a:pt x="2662369" y="218254"/>
                  <a:pt x="2649953" y="228600"/>
                </a:cubicBezTo>
                <a:cubicBezTo>
                  <a:pt x="2635344" y="240774"/>
                  <a:pt x="2624051" y="256565"/>
                  <a:pt x="2609612" y="268941"/>
                </a:cubicBezTo>
                <a:cubicBezTo>
                  <a:pt x="2592596" y="283526"/>
                  <a:pt x="2572839" y="294697"/>
                  <a:pt x="2555823" y="309282"/>
                </a:cubicBezTo>
                <a:cubicBezTo>
                  <a:pt x="2530884" y="330658"/>
                  <a:pt x="2493868" y="379239"/>
                  <a:pt x="2461694" y="389964"/>
                </a:cubicBezTo>
                <a:cubicBezTo>
                  <a:pt x="2427411" y="401392"/>
                  <a:pt x="2389977" y="398929"/>
                  <a:pt x="2354118" y="403411"/>
                </a:cubicBezTo>
                <a:cubicBezTo>
                  <a:pt x="2282891" y="450895"/>
                  <a:pt x="2338627" y="422119"/>
                  <a:pt x="2219647" y="443752"/>
                </a:cubicBezTo>
                <a:cubicBezTo>
                  <a:pt x="2201464" y="447058"/>
                  <a:pt x="2183900" y="453191"/>
                  <a:pt x="2165859" y="457200"/>
                </a:cubicBezTo>
                <a:cubicBezTo>
                  <a:pt x="2143547" y="462158"/>
                  <a:pt x="2120935" y="465689"/>
                  <a:pt x="2098623" y="470647"/>
                </a:cubicBezTo>
                <a:cubicBezTo>
                  <a:pt x="2080582" y="474656"/>
                  <a:pt x="2063117" y="481386"/>
                  <a:pt x="2044835" y="484094"/>
                </a:cubicBezTo>
                <a:cubicBezTo>
                  <a:pt x="1941990" y="499330"/>
                  <a:pt x="1837501" y="504045"/>
                  <a:pt x="1735553" y="524435"/>
                </a:cubicBezTo>
                <a:cubicBezTo>
                  <a:pt x="1713141" y="528917"/>
                  <a:pt x="1691168" y="537363"/>
                  <a:pt x="1668318" y="537882"/>
                </a:cubicBezTo>
                <a:cubicBezTo>
                  <a:pt x="1296352" y="546336"/>
                  <a:pt x="924247" y="546847"/>
                  <a:pt x="552212" y="551329"/>
                </a:cubicBezTo>
                <a:lnTo>
                  <a:pt x="256376" y="537882"/>
                </a:lnTo>
                <a:cubicBezTo>
                  <a:pt x="219478" y="528657"/>
                  <a:pt x="202588" y="484094"/>
                  <a:pt x="175694" y="457200"/>
                </a:cubicBezTo>
                <a:cubicBezTo>
                  <a:pt x="70839" y="352344"/>
                  <a:pt x="244161" y="522149"/>
                  <a:pt x="108459" y="403411"/>
                </a:cubicBezTo>
                <a:cubicBezTo>
                  <a:pt x="84606" y="382540"/>
                  <a:pt x="41223" y="336176"/>
                  <a:pt x="41223" y="336176"/>
                </a:cubicBezTo>
                <a:cubicBezTo>
                  <a:pt x="32258" y="318247"/>
                  <a:pt x="20089" y="301588"/>
                  <a:pt x="14329" y="282388"/>
                </a:cubicBezTo>
                <a:cubicBezTo>
                  <a:pt x="-2670" y="225726"/>
                  <a:pt x="-6775" y="133442"/>
                  <a:pt x="14329" y="80682"/>
                </a:cubicBezTo>
                <a:cubicBezTo>
                  <a:pt x="19593" y="67521"/>
                  <a:pt x="41042" y="71129"/>
                  <a:pt x="54671" y="67235"/>
                </a:cubicBezTo>
                <a:cubicBezTo>
                  <a:pt x="109346" y="51614"/>
                  <a:pt x="93766" y="53788"/>
                  <a:pt x="135353" y="537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193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78224" y="3079382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3267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temp(v1);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v2;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temp;</a:t>
            </a: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2317" y="248771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807391" y="2918016"/>
            <a:ext cx="476805" cy="6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64110" y="247477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8497419" y="2291754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cxnSp>
        <p:nvCxnSpPr>
          <p:cNvPr id="48" name="Straight Arrow Connector 47"/>
          <p:cNvCxnSpPr>
            <a:stCxn id="34" idx="2"/>
          </p:cNvCxnSpPr>
          <p:nvPr/>
        </p:nvCxnSpPr>
        <p:spPr>
          <a:xfrm flipH="1">
            <a:off x="4254876" y="2905076"/>
            <a:ext cx="131113" cy="77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1" y="205949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cxnSp>
        <p:nvCxnSpPr>
          <p:cNvPr id="5" name="Straight Arrow Connector 4"/>
          <p:cNvCxnSpPr>
            <a:stCxn id="37" idx="2"/>
          </p:cNvCxnSpPr>
          <p:nvPr/>
        </p:nvCxnSpPr>
        <p:spPr>
          <a:xfrm flipH="1">
            <a:off x="8202729" y="2722059"/>
            <a:ext cx="649918" cy="84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04601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1019756" y="441999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1248353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1476957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1678660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1880369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2095517" y="441998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2310671" y="44199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25820" y="44199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41449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456604" y="3651858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4685201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4913805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5115508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5317217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5532365" y="365185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5747519" y="3651853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962668" y="365185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243634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8458789" y="357808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8687386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8915990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9117693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9319402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9534550" y="357807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9749704" y="357807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964853" y="357807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31952" y="1281577"/>
            <a:ext cx="2717567" cy="457200"/>
          </a:xfrm>
          <a:custGeom>
            <a:avLst/>
            <a:gdLst>
              <a:gd name="connsiteX0" fmla="*/ 54671 w 2717567"/>
              <a:gd name="connsiteY0" fmla="*/ 40341 h 551329"/>
              <a:gd name="connsiteX1" fmla="*/ 135353 w 2717567"/>
              <a:gd name="connsiteY1" fmla="*/ 26894 h 551329"/>
              <a:gd name="connsiteX2" fmla="*/ 323612 w 2717567"/>
              <a:gd name="connsiteY2" fmla="*/ 0 h 551329"/>
              <a:gd name="connsiteX3" fmla="*/ 2703741 w 2717567"/>
              <a:gd name="connsiteY3" fmla="*/ 26894 h 551329"/>
              <a:gd name="connsiteX4" fmla="*/ 2717188 w 2717567"/>
              <a:gd name="connsiteY4" fmla="*/ 67235 h 551329"/>
              <a:gd name="connsiteX5" fmla="*/ 2690294 w 2717567"/>
              <a:gd name="connsiteY5" fmla="*/ 201705 h 551329"/>
              <a:gd name="connsiteX6" fmla="*/ 2649953 w 2717567"/>
              <a:gd name="connsiteY6" fmla="*/ 228600 h 551329"/>
              <a:gd name="connsiteX7" fmla="*/ 2609612 w 2717567"/>
              <a:gd name="connsiteY7" fmla="*/ 268941 h 551329"/>
              <a:gd name="connsiteX8" fmla="*/ 2555823 w 2717567"/>
              <a:gd name="connsiteY8" fmla="*/ 309282 h 551329"/>
              <a:gd name="connsiteX9" fmla="*/ 2461694 w 2717567"/>
              <a:gd name="connsiteY9" fmla="*/ 389964 h 551329"/>
              <a:gd name="connsiteX10" fmla="*/ 2354118 w 2717567"/>
              <a:gd name="connsiteY10" fmla="*/ 403411 h 551329"/>
              <a:gd name="connsiteX11" fmla="*/ 2219647 w 2717567"/>
              <a:gd name="connsiteY11" fmla="*/ 443752 h 551329"/>
              <a:gd name="connsiteX12" fmla="*/ 2165859 w 2717567"/>
              <a:gd name="connsiteY12" fmla="*/ 457200 h 551329"/>
              <a:gd name="connsiteX13" fmla="*/ 2098623 w 2717567"/>
              <a:gd name="connsiteY13" fmla="*/ 470647 h 551329"/>
              <a:gd name="connsiteX14" fmla="*/ 2044835 w 2717567"/>
              <a:gd name="connsiteY14" fmla="*/ 484094 h 551329"/>
              <a:gd name="connsiteX15" fmla="*/ 1735553 w 2717567"/>
              <a:gd name="connsiteY15" fmla="*/ 524435 h 551329"/>
              <a:gd name="connsiteX16" fmla="*/ 1668318 w 2717567"/>
              <a:gd name="connsiteY16" fmla="*/ 537882 h 551329"/>
              <a:gd name="connsiteX17" fmla="*/ 552212 w 2717567"/>
              <a:gd name="connsiteY17" fmla="*/ 551329 h 551329"/>
              <a:gd name="connsiteX18" fmla="*/ 256376 w 2717567"/>
              <a:gd name="connsiteY18" fmla="*/ 537882 h 551329"/>
              <a:gd name="connsiteX19" fmla="*/ 175694 w 2717567"/>
              <a:gd name="connsiteY19" fmla="*/ 457200 h 551329"/>
              <a:gd name="connsiteX20" fmla="*/ 108459 w 2717567"/>
              <a:gd name="connsiteY20" fmla="*/ 403411 h 551329"/>
              <a:gd name="connsiteX21" fmla="*/ 41223 w 2717567"/>
              <a:gd name="connsiteY21" fmla="*/ 336176 h 551329"/>
              <a:gd name="connsiteX22" fmla="*/ 14329 w 2717567"/>
              <a:gd name="connsiteY22" fmla="*/ 282388 h 551329"/>
              <a:gd name="connsiteX23" fmla="*/ 14329 w 2717567"/>
              <a:gd name="connsiteY23" fmla="*/ 80682 h 551329"/>
              <a:gd name="connsiteX24" fmla="*/ 54671 w 2717567"/>
              <a:gd name="connsiteY24" fmla="*/ 67235 h 551329"/>
              <a:gd name="connsiteX25" fmla="*/ 135353 w 2717567"/>
              <a:gd name="connsiteY25" fmla="*/ 53788 h 55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17567" h="551329">
                <a:moveTo>
                  <a:pt x="54671" y="40341"/>
                </a:moveTo>
                <a:cubicBezTo>
                  <a:pt x="81565" y="35859"/>
                  <a:pt x="108362" y="30750"/>
                  <a:pt x="135353" y="26894"/>
                </a:cubicBezTo>
                <a:cubicBezTo>
                  <a:pt x="370966" y="-6765"/>
                  <a:pt x="131094" y="32086"/>
                  <a:pt x="323612" y="0"/>
                </a:cubicBezTo>
                <a:lnTo>
                  <a:pt x="2703741" y="26894"/>
                </a:lnTo>
                <a:cubicBezTo>
                  <a:pt x="2717910" y="27292"/>
                  <a:pt x="2718275" y="53102"/>
                  <a:pt x="2717188" y="67235"/>
                </a:cubicBezTo>
                <a:cubicBezTo>
                  <a:pt x="2713682" y="112811"/>
                  <a:pt x="2707875" y="159510"/>
                  <a:pt x="2690294" y="201705"/>
                </a:cubicBezTo>
                <a:cubicBezTo>
                  <a:pt x="2684078" y="216623"/>
                  <a:pt x="2662369" y="218254"/>
                  <a:pt x="2649953" y="228600"/>
                </a:cubicBezTo>
                <a:cubicBezTo>
                  <a:pt x="2635344" y="240774"/>
                  <a:pt x="2624051" y="256565"/>
                  <a:pt x="2609612" y="268941"/>
                </a:cubicBezTo>
                <a:cubicBezTo>
                  <a:pt x="2592596" y="283526"/>
                  <a:pt x="2572839" y="294697"/>
                  <a:pt x="2555823" y="309282"/>
                </a:cubicBezTo>
                <a:cubicBezTo>
                  <a:pt x="2530884" y="330658"/>
                  <a:pt x="2493868" y="379239"/>
                  <a:pt x="2461694" y="389964"/>
                </a:cubicBezTo>
                <a:cubicBezTo>
                  <a:pt x="2427411" y="401392"/>
                  <a:pt x="2389977" y="398929"/>
                  <a:pt x="2354118" y="403411"/>
                </a:cubicBezTo>
                <a:cubicBezTo>
                  <a:pt x="2282891" y="450895"/>
                  <a:pt x="2338627" y="422119"/>
                  <a:pt x="2219647" y="443752"/>
                </a:cubicBezTo>
                <a:cubicBezTo>
                  <a:pt x="2201464" y="447058"/>
                  <a:pt x="2183900" y="453191"/>
                  <a:pt x="2165859" y="457200"/>
                </a:cubicBezTo>
                <a:cubicBezTo>
                  <a:pt x="2143547" y="462158"/>
                  <a:pt x="2120935" y="465689"/>
                  <a:pt x="2098623" y="470647"/>
                </a:cubicBezTo>
                <a:cubicBezTo>
                  <a:pt x="2080582" y="474656"/>
                  <a:pt x="2063117" y="481386"/>
                  <a:pt x="2044835" y="484094"/>
                </a:cubicBezTo>
                <a:cubicBezTo>
                  <a:pt x="1941990" y="499330"/>
                  <a:pt x="1837501" y="504045"/>
                  <a:pt x="1735553" y="524435"/>
                </a:cubicBezTo>
                <a:cubicBezTo>
                  <a:pt x="1713141" y="528917"/>
                  <a:pt x="1691168" y="537363"/>
                  <a:pt x="1668318" y="537882"/>
                </a:cubicBezTo>
                <a:cubicBezTo>
                  <a:pt x="1296352" y="546336"/>
                  <a:pt x="924247" y="546847"/>
                  <a:pt x="552212" y="551329"/>
                </a:cubicBezTo>
                <a:lnTo>
                  <a:pt x="256376" y="537882"/>
                </a:lnTo>
                <a:cubicBezTo>
                  <a:pt x="219478" y="528657"/>
                  <a:pt x="202588" y="484094"/>
                  <a:pt x="175694" y="457200"/>
                </a:cubicBezTo>
                <a:cubicBezTo>
                  <a:pt x="70839" y="352344"/>
                  <a:pt x="244161" y="522149"/>
                  <a:pt x="108459" y="403411"/>
                </a:cubicBezTo>
                <a:cubicBezTo>
                  <a:pt x="84606" y="382540"/>
                  <a:pt x="41223" y="336176"/>
                  <a:pt x="41223" y="336176"/>
                </a:cubicBezTo>
                <a:cubicBezTo>
                  <a:pt x="32258" y="318247"/>
                  <a:pt x="20089" y="301588"/>
                  <a:pt x="14329" y="282388"/>
                </a:cubicBezTo>
                <a:cubicBezTo>
                  <a:pt x="-2670" y="225726"/>
                  <a:pt x="-6775" y="133442"/>
                  <a:pt x="14329" y="80682"/>
                </a:cubicBezTo>
                <a:cubicBezTo>
                  <a:pt x="19593" y="67521"/>
                  <a:pt x="41042" y="71129"/>
                  <a:pt x="54671" y="67235"/>
                </a:cubicBezTo>
                <a:cubicBezTo>
                  <a:pt x="109346" y="51614"/>
                  <a:pt x="93766" y="53788"/>
                  <a:pt x="135353" y="537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 2"/>
          <p:cNvSpPr/>
          <p:nvPr/>
        </p:nvSpPr>
        <p:spPr>
          <a:xfrm>
            <a:off x="147501" y="4074459"/>
            <a:ext cx="3147028" cy="1210235"/>
          </a:xfrm>
          <a:custGeom>
            <a:avLst/>
            <a:gdLst>
              <a:gd name="connsiteX0" fmla="*/ 497958 w 3147028"/>
              <a:gd name="connsiteY0" fmla="*/ 134470 h 1210235"/>
              <a:gd name="connsiteX1" fmla="*/ 793793 w 3147028"/>
              <a:gd name="connsiteY1" fmla="*/ 121023 h 1210235"/>
              <a:gd name="connsiteX2" fmla="*/ 1022393 w 3147028"/>
              <a:gd name="connsiteY2" fmla="*/ 107576 h 1210235"/>
              <a:gd name="connsiteX3" fmla="*/ 1896452 w 3147028"/>
              <a:gd name="connsiteY3" fmla="*/ 94129 h 1210235"/>
              <a:gd name="connsiteX4" fmla="*/ 1950240 w 3147028"/>
              <a:gd name="connsiteY4" fmla="*/ 67235 h 1210235"/>
              <a:gd name="connsiteX5" fmla="*/ 2030923 w 3147028"/>
              <a:gd name="connsiteY5" fmla="*/ 53788 h 1210235"/>
              <a:gd name="connsiteX6" fmla="*/ 2770511 w 3147028"/>
              <a:gd name="connsiteY6" fmla="*/ 121023 h 1210235"/>
              <a:gd name="connsiteX7" fmla="*/ 2945323 w 3147028"/>
              <a:gd name="connsiteY7" fmla="*/ 188259 h 1210235"/>
              <a:gd name="connsiteX8" fmla="*/ 2985664 w 3147028"/>
              <a:gd name="connsiteY8" fmla="*/ 215153 h 1210235"/>
              <a:gd name="connsiteX9" fmla="*/ 3012558 w 3147028"/>
              <a:gd name="connsiteY9" fmla="*/ 268941 h 1210235"/>
              <a:gd name="connsiteX10" fmla="*/ 3079793 w 3147028"/>
              <a:gd name="connsiteY10" fmla="*/ 363070 h 1210235"/>
              <a:gd name="connsiteX11" fmla="*/ 3106687 w 3147028"/>
              <a:gd name="connsiteY11" fmla="*/ 403412 h 1210235"/>
              <a:gd name="connsiteX12" fmla="*/ 3120134 w 3147028"/>
              <a:gd name="connsiteY12" fmla="*/ 470647 h 1210235"/>
              <a:gd name="connsiteX13" fmla="*/ 3133581 w 3147028"/>
              <a:gd name="connsiteY13" fmla="*/ 510988 h 1210235"/>
              <a:gd name="connsiteX14" fmla="*/ 3147028 w 3147028"/>
              <a:gd name="connsiteY14" fmla="*/ 564776 h 1210235"/>
              <a:gd name="connsiteX15" fmla="*/ 3133581 w 3147028"/>
              <a:gd name="connsiteY15" fmla="*/ 833717 h 1210235"/>
              <a:gd name="connsiteX16" fmla="*/ 3106687 w 3147028"/>
              <a:gd name="connsiteY16" fmla="*/ 860612 h 1210235"/>
              <a:gd name="connsiteX17" fmla="*/ 3079793 w 3147028"/>
              <a:gd name="connsiteY17" fmla="*/ 914400 h 1210235"/>
              <a:gd name="connsiteX18" fmla="*/ 2958770 w 3147028"/>
              <a:gd name="connsiteY18" fmla="*/ 1021976 h 1210235"/>
              <a:gd name="connsiteX19" fmla="*/ 2864640 w 3147028"/>
              <a:gd name="connsiteY19" fmla="*/ 1089212 h 1210235"/>
              <a:gd name="connsiteX20" fmla="*/ 2797405 w 3147028"/>
              <a:gd name="connsiteY20" fmla="*/ 1129553 h 1210235"/>
              <a:gd name="connsiteX21" fmla="*/ 2703275 w 3147028"/>
              <a:gd name="connsiteY21" fmla="*/ 1156447 h 1210235"/>
              <a:gd name="connsiteX22" fmla="*/ 2662934 w 3147028"/>
              <a:gd name="connsiteY22" fmla="*/ 1169894 h 1210235"/>
              <a:gd name="connsiteX23" fmla="*/ 2340205 w 3147028"/>
              <a:gd name="connsiteY23" fmla="*/ 1210235 h 1210235"/>
              <a:gd name="connsiteX24" fmla="*/ 1667852 w 3147028"/>
              <a:gd name="connsiteY24" fmla="*/ 1183341 h 1210235"/>
              <a:gd name="connsiteX25" fmla="*/ 1331675 w 3147028"/>
              <a:gd name="connsiteY25" fmla="*/ 1102659 h 1210235"/>
              <a:gd name="connsiteX26" fmla="*/ 1197205 w 3147028"/>
              <a:gd name="connsiteY26" fmla="*/ 1089212 h 1210235"/>
              <a:gd name="connsiteX27" fmla="*/ 901370 w 3147028"/>
              <a:gd name="connsiteY27" fmla="*/ 1008529 h 1210235"/>
              <a:gd name="connsiteX28" fmla="*/ 780346 w 3147028"/>
              <a:gd name="connsiteY28" fmla="*/ 968188 h 1210235"/>
              <a:gd name="connsiteX29" fmla="*/ 645875 w 3147028"/>
              <a:gd name="connsiteY29" fmla="*/ 954741 h 1210235"/>
              <a:gd name="connsiteX30" fmla="*/ 524852 w 3147028"/>
              <a:gd name="connsiteY30" fmla="*/ 941294 h 1210235"/>
              <a:gd name="connsiteX31" fmla="*/ 444170 w 3147028"/>
              <a:gd name="connsiteY31" fmla="*/ 914400 h 1210235"/>
              <a:gd name="connsiteX32" fmla="*/ 350040 w 3147028"/>
              <a:gd name="connsiteY32" fmla="*/ 900953 h 1210235"/>
              <a:gd name="connsiteX33" fmla="*/ 282805 w 3147028"/>
              <a:gd name="connsiteY33" fmla="*/ 887506 h 1210235"/>
              <a:gd name="connsiteX34" fmla="*/ 188675 w 3147028"/>
              <a:gd name="connsiteY34" fmla="*/ 833717 h 1210235"/>
              <a:gd name="connsiteX35" fmla="*/ 81099 w 3147028"/>
              <a:gd name="connsiteY35" fmla="*/ 685800 h 1210235"/>
              <a:gd name="connsiteX36" fmla="*/ 54205 w 3147028"/>
              <a:gd name="connsiteY36" fmla="*/ 591670 h 1210235"/>
              <a:gd name="connsiteX37" fmla="*/ 27311 w 3147028"/>
              <a:gd name="connsiteY37" fmla="*/ 551329 h 1210235"/>
              <a:gd name="connsiteX38" fmla="*/ 417 w 3147028"/>
              <a:gd name="connsiteY38" fmla="*/ 443753 h 1210235"/>
              <a:gd name="connsiteX39" fmla="*/ 27311 w 3147028"/>
              <a:gd name="connsiteY39" fmla="*/ 174812 h 1210235"/>
              <a:gd name="connsiteX40" fmla="*/ 188675 w 3147028"/>
              <a:gd name="connsiteY40" fmla="*/ 53788 h 1210235"/>
              <a:gd name="connsiteX41" fmla="*/ 255911 w 3147028"/>
              <a:gd name="connsiteY41" fmla="*/ 40341 h 1210235"/>
              <a:gd name="connsiteX42" fmla="*/ 309699 w 3147028"/>
              <a:gd name="connsiteY42" fmla="*/ 26894 h 1210235"/>
              <a:gd name="connsiteX43" fmla="*/ 403828 w 3147028"/>
              <a:gd name="connsiteY43" fmla="*/ 0 h 1210235"/>
              <a:gd name="connsiteX44" fmla="*/ 632428 w 3147028"/>
              <a:gd name="connsiteY44" fmla="*/ 13447 h 1210235"/>
              <a:gd name="connsiteX45" fmla="*/ 672770 w 3147028"/>
              <a:gd name="connsiteY45" fmla="*/ 40341 h 1210235"/>
              <a:gd name="connsiteX46" fmla="*/ 753452 w 3147028"/>
              <a:gd name="connsiteY46" fmla="*/ 67235 h 1210235"/>
              <a:gd name="connsiteX47" fmla="*/ 941711 w 3147028"/>
              <a:gd name="connsiteY47" fmla="*/ 107576 h 1210235"/>
              <a:gd name="connsiteX48" fmla="*/ 968605 w 3147028"/>
              <a:gd name="connsiteY48" fmla="*/ 147917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47028" h="1210235">
                <a:moveTo>
                  <a:pt x="497958" y="134470"/>
                </a:moveTo>
                <a:lnTo>
                  <a:pt x="793793" y="121023"/>
                </a:lnTo>
                <a:cubicBezTo>
                  <a:pt x="870025" y="117114"/>
                  <a:pt x="946084" y="109437"/>
                  <a:pt x="1022393" y="107576"/>
                </a:cubicBezTo>
                <a:lnTo>
                  <a:pt x="1896452" y="94129"/>
                </a:lnTo>
                <a:cubicBezTo>
                  <a:pt x="1914381" y="85164"/>
                  <a:pt x="1931040" y="72995"/>
                  <a:pt x="1950240" y="67235"/>
                </a:cubicBezTo>
                <a:cubicBezTo>
                  <a:pt x="1976355" y="59400"/>
                  <a:pt x="2003716" y="52004"/>
                  <a:pt x="2030923" y="53788"/>
                </a:cubicBezTo>
                <a:cubicBezTo>
                  <a:pt x="2277938" y="69986"/>
                  <a:pt x="2523982" y="98611"/>
                  <a:pt x="2770511" y="121023"/>
                </a:cubicBezTo>
                <a:cubicBezTo>
                  <a:pt x="2852110" y="148223"/>
                  <a:pt x="2881050" y="151532"/>
                  <a:pt x="2945323" y="188259"/>
                </a:cubicBezTo>
                <a:cubicBezTo>
                  <a:pt x="2959355" y="196277"/>
                  <a:pt x="2972217" y="206188"/>
                  <a:pt x="2985664" y="215153"/>
                </a:cubicBezTo>
                <a:cubicBezTo>
                  <a:pt x="2994629" y="233082"/>
                  <a:pt x="3002613" y="251537"/>
                  <a:pt x="3012558" y="268941"/>
                </a:cubicBezTo>
                <a:cubicBezTo>
                  <a:pt x="3030667" y="300633"/>
                  <a:pt x="3059177" y="334207"/>
                  <a:pt x="3079793" y="363070"/>
                </a:cubicBezTo>
                <a:cubicBezTo>
                  <a:pt x="3089187" y="376221"/>
                  <a:pt x="3097722" y="389965"/>
                  <a:pt x="3106687" y="403412"/>
                </a:cubicBezTo>
                <a:cubicBezTo>
                  <a:pt x="3111169" y="425824"/>
                  <a:pt x="3114591" y="448474"/>
                  <a:pt x="3120134" y="470647"/>
                </a:cubicBezTo>
                <a:cubicBezTo>
                  <a:pt x="3123572" y="484398"/>
                  <a:pt x="3129687" y="497359"/>
                  <a:pt x="3133581" y="510988"/>
                </a:cubicBezTo>
                <a:cubicBezTo>
                  <a:pt x="3138658" y="528758"/>
                  <a:pt x="3142546" y="546847"/>
                  <a:pt x="3147028" y="564776"/>
                </a:cubicBezTo>
                <a:cubicBezTo>
                  <a:pt x="3142546" y="654423"/>
                  <a:pt x="3145709" y="744781"/>
                  <a:pt x="3133581" y="833717"/>
                </a:cubicBezTo>
                <a:cubicBezTo>
                  <a:pt x="3131868" y="846279"/>
                  <a:pt x="3113720" y="850063"/>
                  <a:pt x="3106687" y="860612"/>
                </a:cubicBezTo>
                <a:cubicBezTo>
                  <a:pt x="3095568" y="877291"/>
                  <a:pt x="3091444" y="898088"/>
                  <a:pt x="3079793" y="914400"/>
                </a:cubicBezTo>
                <a:cubicBezTo>
                  <a:pt x="3060970" y="940752"/>
                  <a:pt x="2968878" y="1013890"/>
                  <a:pt x="2958770" y="1021976"/>
                </a:cubicBezTo>
                <a:cubicBezTo>
                  <a:pt x="2930605" y="1044508"/>
                  <a:pt x="2895828" y="1069719"/>
                  <a:pt x="2864640" y="1089212"/>
                </a:cubicBezTo>
                <a:cubicBezTo>
                  <a:pt x="2842477" y="1103064"/>
                  <a:pt x="2821531" y="1119501"/>
                  <a:pt x="2797405" y="1129553"/>
                </a:cubicBezTo>
                <a:cubicBezTo>
                  <a:pt x="2767283" y="1142104"/>
                  <a:pt x="2734531" y="1147070"/>
                  <a:pt x="2703275" y="1156447"/>
                </a:cubicBezTo>
                <a:cubicBezTo>
                  <a:pt x="2689698" y="1160520"/>
                  <a:pt x="2676794" y="1166924"/>
                  <a:pt x="2662934" y="1169894"/>
                </a:cubicBezTo>
                <a:cubicBezTo>
                  <a:pt x="2506070" y="1203508"/>
                  <a:pt x="2508361" y="1197300"/>
                  <a:pt x="2340205" y="1210235"/>
                </a:cubicBezTo>
                <a:lnTo>
                  <a:pt x="1667852" y="1183341"/>
                </a:lnTo>
                <a:cubicBezTo>
                  <a:pt x="1549110" y="1177091"/>
                  <a:pt x="1450280" y="1128074"/>
                  <a:pt x="1331675" y="1102659"/>
                </a:cubicBezTo>
                <a:cubicBezTo>
                  <a:pt x="1287628" y="1093220"/>
                  <a:pt x="1242028" y="1093694"/>
                  <a:pt x="1197205" y="1089212"/>
                </a:cubicBezTo>
                <a:cubicBezTo>
                  <a:pt x="1098593" y="1062318"/>
                  <a:pt x="998338" y="1040851"/>
                  <a:pt x="901370" y="1008529"/>
                </a:cubicBezTo>
                <a:cubicBezTo>
                  <a:pt x="861029" y="995082"/>
                  <a:pt x="821957" y="976948"/>
                  <a:pt x="780346" y="968188"/>
                </a:cubicBezTo>
                <a:cubicBezTo>
                  <a:pt x="736265" y="958908"/>
                  <a:pt x="690675" y="959457"/>
                  <a:pt x="645875" y="954741"/>
                </a:cubicBezTo>
                <a:lnTo>
                  <a:pt x="524852" y="941294"/>
                </a:lnTo>
                <a:cubicBezTo>
                  <a:pt x="497958" y="932329"/>
                  <a:pt x="471793" y="920774"/>
                  <a:pt x="444170" y="914400"/>
                </a:cubicBezTo>
                <a:cubicBezTo>
                  <a:pt x="413286" y="907273"/>
                  <a:pt x="381304" y="906164"/>
                  <a:pt x="350040" y="900953"/>
                </a:cubicBezTo>
                <a:cubicBezTo>
                  <a:pt x="327495" y="897196"/>
                  <a:pt x="305217" y="891988"/>
                  <a:pt x="282805" y="887506"/>
                </a:cubicBezTo>
                <a:cubicBezTo>
                  <a:pt x="261709" y="876958"/>
                  <a:pt x="207683" y="852725"/>
                  <a:pt x="188675" y="833717"/>
                </a:cubicBezTo>
                <a:cubicBezTo>
                  <a:pt x="161026" y="806068"/>
                  <a:pt x="98631" y="717357"/>
                  <a:pt x="81099" y="685800"/>
                </a:cubicBezTo>
                <a:cubicBezTo>
                  <a:pt x="64744" y="656361"/>
                  <a:pt x="67261" y="622135"/>
                  <a:pt x="54205" y="591670"/>
                </a:cubicBezTo>
                <a:cubicBezTo>
                  <a:pt x="47839" y="576815"/>
                  <a:pt x="36276" y="564776"/>
                  <a:pt x="27311" y="551329"/>
                </a:cubicBezTo>
                <a:cubicBezTo>
                  <a:pt x="18346" y="515470"/>
                  <a:pt x="-3261" y="480532"/>
                  <a:pt x="417" y="443753"/>
                </a:cubicBezTo>
                <a:cubicBezTo>
                  <a:pt x="9382" y="354106"/>
                  <a:pt x="-1179" y="260283"/>
                  <a:pt x="27311" y="174812"/>
                </a:cubicBezTo>
                <a:cubicBezTo>
                  <a:pt x="48757" y="110473"/>
                  <a:pt x="129063" y="71671"/>
                  <a:pt x="188675" y="53788"/>
                </a:cubicBezTo>
                <a:cubicBezTo>
                  <a:pt x="210567" y="47220"/>
                  <a:pt x="233599" y="45299"/>
                  <a:pt x="255911" y="40341"/>
                </a:cubicBezTo>
                <a:cubicBezTo>
                  <a:pt x="273952" y="36332"/>
                  <a:pt x="291869" y="31757"/>
                  <a:pt x="309699" y="26894"/>
                </a:cubicBezTo>
                <a:cubicBezTo>
                  <a:pt x="341181" y="18308"/>
                  <a:pt x="372452" y="8965"/>
                  <a:pt x="403828" y="0"/>
                </a:cubicBezTo>
                <a:cubicBezTo>
                  <a:pt x="480028" y="4482"/>
                  <a:pt x="556941" y="2124"/>
                  <a:pt x="632428" y="13447"/>
                </a:cubicBezTo>
                <a:cubicBezTo>
                  <a:pt x="648411" y="15844"/>
                  <a:pt x="658001" y="33777"/>
                  <a:pt x="672770" y="40341"/>
                </a:cubicBezTo>
                <a:cubicBezTo>
                  <a:pt x="698675" y="51854"/>
                  <a:pt x="725560" y="62164"/>
                  <a:pt x="753452" y="67235"/>
                </a:cubicBezTo>
                <a:cubicBezTo>
                  <a:pt x="915316" y="96665"/>
                  <a:pt x="853827" y="78281"/>
                  <a:pt x="941711" y="107576"/>
                </a:cubicBezTo>
                <a:cubicBezTo>
                  <a:pt x="956575" y="152169"/>
                  <a:pt x="940984" y="147917"/>
                  <a:pt x="968605" y="147917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78224" y="4812175"/>
            <a:ext cx="266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De-allocate the present contents of v1</a:t>
            </a:r>
            <a:endParaRPr lang="en-IN" sz="1600" dirty="0"/>
          </a:p>
        </p:txBody>
      </p:sp>
      <p:sp>
        <p:nvSpPr>
          <p:cNvPr id="60" name="Rectangle 59"/>
          <p:cNvSpPr/>
          <p:nvPr/>
        </p:nvSpPr>
        <p:spPr>
          <a:xfrm>
            <a:off x="814970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1030125" y="35870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1258722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1487326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1689029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1890738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2105886" y="358707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2321040" y="3587074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36189" y="358707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67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73377" y="620689"/>
            <a:ext cx="10394623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The perfect forwarding problem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2102" y="1102578"/>
            <a:ext cx="117552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/>
              <a:t>Let’s say we would like to define a function with generic parameters that forwards its parameters </a:t>
            </a:r>
            <a:r>
              <a:rPr lang="en-IN" sz="1600" i="1" dirty="0"/>
              <a:t>perfectly</a:t>
            </a:r>
            <a:r>
              <a:rPr lang="en-IN" sz="1600" dirty="0"/>
              <a:t> to some other function.</a:t>
            </a:r>
          </a:p>
          <a:p>
            <a:endParaRPr lang="en-US" sz="1600" dirty="0"/>
          </a:p>
          <a:p>
            <a:r>
              <a:rPr lang="en-IN" sz="1600" dirty="0"/>
              <a:t>The first approach that comes to mind is:</a:t>
            </a:r>
          </a:p>
          <a:p>
            <a:endParaRPr lang="en-IN" sz="1600" dirty="0"/>
          </a:p>
          <a:p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T1, 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T2&gt; 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wrapper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(T1 &amp;e1, T2 &amp;e2) {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(e1, e2); }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cs typeface="Courier New" pitchFamily="49" charset="0"/>
              </a:rPr>
              <a:t>The </a:t>
            </a:r>
            <a:r>
              <a:rPr lang="fr-FR" sz="1600" dirty="0" err="1">
                <a:cs typeface="Courier New" pitchFamily="49" charset="0"/>
              </a:rPr>
              <a:t>above</a:t>
            </a:r>
            <a:r>
              <a:rPr lang="fr-FR" sz="1600" dirty="0">
                <a:cs typeface="Courier New" pitchFamily="49" charset="0"/>
              </a:rPr>
              <a:t> </a:t>
            </a:r>
            <a:r>
              <a:rPr lang="fr-FR" sz="1600" dirty="0" err="1">
                <a:cs typeface="Courier New" pitchFamily="49" charset="0"/>
              </a:rPr>
              <a:t>function</a:t>
            </a:r>
            <a:r>
              <a:rPr lang="fr-FR" sz="1600" dirty="0">
                <a:cs typeface="Courier New" pitchFamily="49" charset="0"/>
              </a:rPr>
              <a:t> calls </a:t>
            </a:r>
            <a:r>
              <a:rPr lang="fr-FR" sz="1600" dirty="0" err="1">
                <a:cs typeface="Courier New" pitchFamily="49" charset="0"/>
              </a:rPr>
              <a:t>would</a:t>
            </a:r>
            <a:r>
              <a:rPr lang="fr-FR" sz="1600" dirty="0">
                <a:cs typeface="Courier New" pitchFamily="49" charset="0"/>
              </a:rPr>
              <a:t> </a:t>
            </a:r>
            <a:r>
              <a:rPr lang="fr-FR" sz="1600" dirty="0" err="1">
                <a:cs typeface="Courier New" pitchFamily="49" charset="0"/>
              </a:rPr>
              <a:t>be</a:t>
            </a:r>
            <a:r>
              <a:rPr lang="fr-FR" sz="1600" dirty="0">
                <a:cs typeface="Courier New" pitchFamily="49" charset="0"/>
              </a:rPr>
              <a:t> OK as long as the inputs are </a:t>
            </a:r>
            <a:r>
              <a:rPr lang="fr-FR" sz="1600" dirty="0" err="1">
                <a:cs typeface="Courier New" pitchFamily="49" charset="0"/>
              </a:rPr>
              <a:t>lvalues</a:t>
            </a:r>
            <a:r>
              <a:rPr lang="fr-FR" sz="1600" dirty="0">
                <a:cs typeface="Courier New" pitchFamily="49" charset="0"/>
              </a:rPr>
              <a:t>, If </a:t>
            </a:r>
            <a:r>
              <a:rPr lang="fr-FR" sz="1600" dirty="0" err="1">
                <a:cs typeface="Courier New" pitchFamily="49" charset="0"/>
              </a:rPr>
              <a:t>rvalues</a:t>
            </a:r>
            <a:r>
              <a:rPr lang="fr-FR" sz="1600" dirty="0">
                <a:cs typeface="Courier New" pitchFamily="49" charset="0"/>
              </a:rPr>
              <a:t> are provided as input ,</a:t>
            </a:r>
            <a:r>
              <a:rPr lang="fr-FR" sz="1600" dirty="0" err="1">
                <a:cs typeface="Courier New" pitchFamily="49" charset="0"/>
              </a:rPr>
              <a:t>it</a:t>
            </a:r>
            <a:r>
              <a:rPr lang="fr-FR" sz="1600" dirty="0">
                <a:cs typeface="Courier New" pitchFamily="49" charset="0"/>
              </a:rPr>
              <a:t> </a:t>
            </a:r>
            <a:r>
              <a:rPr lang="fr-FR" sz="1600" dirty="0" err="1">
                <a:cs typeface="Courier New" pitchFamily="49" charset="0"/>
              </a:rPr>
              <a:t>would</a:t>
            </a:r>
            <a:r>
              <a:rPr lang="fr-FR" sz="1600" dirty="0">
                <a:cs typeface="Courier New" pitchFamily="49" charset="0"/>
              </a:rPr>
              <a:t> flag-off </a:t>
            </a:r>
            <a:r>
              <a:rPr lang="fr-FR" sz="1600" dirty="0" err="1">
                <a:cs typeface="Courier New" pitchFamily="49" charset="0"/>
              </a:rPr>
              <a:t>error</a:t>
            </a:r>
            <a:r>
              <a:rPr lang="fr-FR" sz="1600" dirty="0">
                <a:cs typeface="Courier New" pitchFamily="49" charset="0"/>
              </a:rPr>
              <a:t>.  For </a:t>
            </a:r>
            <a:r>
              <a:rPr lang="fr-FR" sz="1600" dirty="0" err="1">
                <a:cs typeface="Courier New" pitchFamily="49" charset="0"/>
              </a:rPr>
              <a:t>eg</a:t>
            </a:r>
            <a:r>
              <a:rPr lang="fr-FR" sz="1600" dirty="0">
                <a:cs typeface="Courier New" pitchFamily="49" charset="0"/>
              </a:rPr>
              <a:t>:-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a=…;  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b=..;</a:t>
            </a:r>
          </a:p>
          <a:p>
            <a:pPr lvl="1"/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wrapper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   </a:t>
            </a:r>
            <a:r>
              <a:rPr lang="fr-F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OK </a:t>
            </a:r>
            <a:r>
              <a:rPr lang="fr-FR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will</a:t>
            </a:r>
            <a:r>
              <a:rPr lang="fr-F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compile</a:t>
            </a:r>
          </a:p>
          <a:p>
            <a:pPr lvl="1"/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wrapper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(10, 12.34f);  </a:t>
            </a:r>
            <a:r>
              <a:rPr lang="fr-F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//ERROR </a:t>
            </a:r>
            <a:r>
              <a:rPr lang="fr-FR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will</a:t>
            </a:r>
            <a:r>
              <a:rPr lang="fr-FR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not compile 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/>
              <a:t>What remains is the brute-force approach , define overloads for both const and non-const references:</a:t>
            </a:r>
          </a:p>
          <a:p>
            <a:endParaRPr lang="en-IN" sz="1600" dirty="0"/>
          </a:p>
          <a:p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T1, 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T2&gt; 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wrapper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(T1 &amp;e1, T2 &amp;e2){ }</a:t>
            </a:r>
          </a:p>
          <a:p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T1, 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T2&gt; 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wrapper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T1 &amp;e1, T2 &amp;e2){}</a:t>
            </a:r>
          </a:p>
          <a:p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T1, 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T2&gt; 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wrapper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(T1 &amp;e1,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T2 &amp;e2){ }</a:t>
            </a:r>
          </a:p>
          <a:p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T1, 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fr-F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T2&gt; </a:t>
            </a:r>
            <a:r>
              <a:rPr lang="fr-F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wrapper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T1 &amp;e1,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T2 &amp;e2){ }</a:t>
            </a:r>
          </a:p>
          <a:p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cs typeface="Courier New" pitchFamily="49" charset="0"/>
              </a:rPr>
              <a:t>Just  imagine the exponential explosion of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‘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wrapper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’ </a:t>
            </a:r>
            <a:r>
              <a:rPr lang="fr-FR" sz="1600" dirty="0" err="1">
                <a:cs typeface="Courier New" pitchFamily="49" charset="0"/>
              </a:rPr>
              <a:t>getting</a:t>
            </a:r>
            <a:r>
              <a:rPr lang="fr-FR" sz="1600" dirty="0">
                <a:cs typeface="Courier New" pitchFamily="49" charset="0"/>
              </a:rPr>
              <a:t> </a:t>
            </a:r>
            <a:r>
              <a:rPr lang="fr-FR" sz="1600" dirty="0" err="1">
                <a:cs typeface="Courier New" pitchFamily="49" charset="0"/>
              </a:rPr>
              <a:t>overloaded</a:t>
            </a:r>
            <a:r>
              <a:rPr lang="fr-FR" sz="1600" dirty="0">
                <a:cs typeface="Courier New" pitchFamily="49" charset="0"/>
              </a:rPr>
              <a:t>.. This isn’t a clearly  scalable solution.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Snip and Round Single Corner Rectangle 9">
            <a:extLst>
              <a:ext uri="{FF2B5EF4-FFF2-40B4-BE49-F238E27FC236}">
                <a16:creationId xmlns:a16="http://schemas.microsoft.com/office/drawing/2014/main" id="{88CAD309-51D8-E575-DD72-B4BAE218F94E}"/>
              </a:ext>
            </a:extLst>
          </p:cNvPr>
          <p:cNvSpPr/>
          <p:nvPr/>
        </p:nvSpPr>
        <p:spPr>
          <a:xfrm>
            <a:off x="75414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78224" y="3079382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3267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temp(v1);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v2;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temp;</a:t>
            </a: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2317" y="248771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807391" y="2918016"/>
            <a:ext cx="476805" cy="6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64110" y="247477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8497419" y="2291754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cxnSp>
        <p:nvCxnSpPr>
          <p:cNvPr id="48" name="Straight Arrow Connector 47"/>
          <p:cNvCxnSpPr>
            <a:stCxn id="34" idx="2"/>
          </p:cNvCxnSpPr>
          <p:nvPr/>
        </p:nvCxnSpPr>
        <p:spPr>
          <a:xfrm flipH="1">
            <a:off x="4254876" y="2905076"/>
            <a:ext cx="131113" cy="77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1" y="205949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cxnSp>
        <p:nvCxnSpPr>
          <p:cNvPr id="5" name="Straight Arrow Connector 4"/>
          <p:cNvCxnSpPr>
            <a:stCxn id="37" idx="2"/>
          </p:cNvCxnSpPr>
          <p:nvPr/>
        </p:nvCxnSpPr>
        <p:spPr>
          <a:xfrm flipH="1">
            <a:off x="8202729" y="2722059"/>
            <a:ext cx="649918" cy="84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04601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1019756" y="441999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1248353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1476957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1678660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1880369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2095517" y="441998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2310671" y="44199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25820" y="44199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94132" y="476873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609287" y="4768738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4837884" y="476873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5066488" y="476873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5268191" y="476873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5469900" y="476873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5685048" y="476873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5900202" y="4768733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15351" y="476873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243634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8458789" y="357808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8687386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8915990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9117693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9319402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9534550" y="357807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9749704" y="357807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964853" y="357807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29162" y="1665796"/>
            <a:ext cx="2717567" cy="457200"/>
          </a:xfrm>
          <a:custGeom>
            <a:avLst/>
            <a:gdLst>
              <a:gd name="connsiteX0" fmla="*/ 54671 w 2717567"/>
              <a:gd name="connsiteY0" fmla="*/ 40341 h 551329"/>
              <a:gd name="connsiteX1" fmla="*/ 135353 w 2717567"/>
              <a:gd name="connsiteY1" fmla="*/ 26894 h 551329"/>
              <a:gd name="connsiteX2" fmla="*/ 323612 w 2717567"/>
              <a:gd name="connsiteY2" fmla="*/ 0 h 551329"/>
              <a:gd name="connsiteX3" fmla="*/ 2703741 w 2717567"/>
              <a:gd name="connsiteY3" fmla="*/ 26894 h 551329"/>
              <a:gd name="connsiteX4" fmla="*/ 2717188 w 2717567"/>
              <a:gd name="connsiteY4" fmla="*/ 67235 h 551329"/>
              <a:gd name="connsiteX5" fmla="*/ 2690294 w 2717567"/>
              <a:gd name="connsiteY5" fmla="*/ 201705 h 551329"/>
              <a:gd name="connsiteX6" fmla="*/ 2649953 w 2717567"/>
              <a:gd name="connsiteY6" fmla="*/ 228600 h 551329"/>
              <a:gd name="connsiteX7" fmla="*/ 2609612 w 2717567"/>
              <a:gd name="connsiteY7" fmla="*/ 268941 h 551329"/>
              <a:gd name="connsiteX8" fmla="*/ 2555823 w 2717567"/>
              <a:gd name="connsiteY8" fmla="*/ 309282 h 551329"/>
              <a:gd name="connsiteX9" fmla="*/ 2461694 w 2717567"/>
              <a:gd name="connsiteY9" fmla="*/ 389964 h 551329"/>
              <a:gd name="connsiteX10" fmla="*/ 2354118 w 2717567"/>
              <a:gd name="connsiteY10" fmla="*/ 403411 h 551329"/>
              <a:gd name="connsiteX11" fmla="*/ 2219647 w 2717567"/>
              <a:gd name="connsiteY11" fmla="*/ 443752 h 551329"/>
              <a:gd name="connsiteX12" fmla="*/ 2165859 w 2717567"/>
              <a:gd name="connsiteY12" fmla="*/ 457200 h 551329"/>
              <a:gd name="connsiteX13" fmla="*/ 2098623 w 2717567"/>
              <a:gd name="connsiteY13" fmla="*/ 470647 h 551329"/>
              <a:gd name="connsiteX14" fmla="*/ 2044835 w 2717567"/>
              <a:gd name="connsiteY14" fmla="*/ 484094 h 551329"/>
              <a:gd name="connsiteX15" fmla="*/ 1735553 w 2717567"/>
              <a:gd name="connsiteY15" fmla="*/ 524435 h 551329"/>
              <a:gd name="connsiteX16" fmla="*/ 1668318 w 2717567"/>
              <a:gd name="connsiteY16" fmla="*/ 537882 h 551329"/>
              <a:gd name="connsiteX17" fmla="*/ 552212 w 2717567"/>
              <a:gd name="connsiteY17" fmla="*/ 551329 h 551329"/>
              <a:gd name="connsiteX18" fmla="*/ 256376 w 2717567"/>
              <a:gd name="connsiteY18" fmla="*/ 537882 h 551329"/>
              <a:gd name="connsiteX19" fmla="*/ 175694 w 2717567"/>
              <a:gd name="connsiteY19" fmla="*/ 457200 h 551329"/>
              <a:gd name="connsiteX20" fmla="*/ 108459 w 2717567"/>
              <a:gd name="connsiteY20" fmla="*/ 403411 h 551329"/>
              <a:gd name="connsiteX21" fmla="*/ 41223 w 2717567"/>
              <a:gd name="connsiteY21" fmla="*/ 336176 h 551329"/>
              <a:gd name="connsiteX22" fmla="*/ 14329 w 2717567"/>
              <a:gd name="connsiteY22" fmla="*/ 282388 h 551329"/>
              <a:gd name="connsiteX23" fmla="*/ 14329 w 2717567"/>
              <a:gd name="connsiteY23" fmla="*/ 80682 h 551329"/>
              <a:gd name="connsiteX24" fmla="*/ 54671 w 2717567"/>
              <a:gd name="connsiteY24" fmla="*/ 67235 h 551329"/>
              <a:gd name="connsiteX25" fmla="*/ 135353 w 2717567"/>
              <a:gd name="connsiteY25" fmla="*/ 53788 h 55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17567" h="551329">
                <a:moveTo>
                  <a:pt x="54671" y="40341"/>
                </a:moveTo>
                <a:cubicBezTo>
                  <a:pt x="81565" y="35859"/>
                  <a:pt x="108362" y="30750"/>
                  <a:pt x="135353" y="26894"/>
                </a:cubicBezTo>
                <a:cubicBezTo>
                  <a:pt x="370966" y="-6765"/>
                  <a:pt x="131094" y="32086"/>
                  <a:pt x="323612" y="0"/>
                </a:cubicBezTo>
                <a:lnTo>
                  <a:pt x="2703741" y="26894"/>
                </a:lnTo>
                <a:cubicBezTo>
                  <a:pt x="2717910" y="27292"/>
                  <a:pt x="2718275" y="53102"/>
                  <a:pt x="2717188" y="67235"/>
                </a:cubicBezTo>
                <a:cubicBezTo>
                  <a:pt x="2713682" y="112811"/>
                  <a:pt x="2707875" y="159510"/>
                  <a:pt x="2690294" y="201705"/>
                </a:cubicBezTo>
                <a:cubicBezTo>
                  <a:pt x="2684078" y="216623"/>
                  <a:pt x="2662369" y="218254"/>
                  <a:pt x="2649953" y="228600"/>
                </a:cubicBezTo>
                <a:cubicBezTo>
                  <a:pt x="2635344" y="240774"/>
                  <a:pt x="2624051" y="256565"/>
                  <a:pt x="2609612" y="268941"/>
                </a:cubicBezTo>
                <a:cubicBezTo>
                  <a:pt x="2592596" y="283526"/>
                  <a:pt x="2572839" y="294697"/>
                  <a:pt x="2555823" y="309282"/>
                </a:cubicBezTo>
                <a:cubicBezTo>
                  <a:pt x="2530884" y="330658"/>
                  <a:pt x="2493868" y="379239"/>
                  <a:pt x="2461694" y="389964"/>
                </a:cubicBezTo>
                <a:cubicBezTo>
                  <a:pt x="2427411" y="401392"/>
                  <a:pt x="2389977" y="398929"/>
                  <a:pt x="2354118" y="403411"/>
                </a:cubicBezTo>
                <a:cubicBezTo>
                  <a:pt x="2282891" y="450895"/>
                  <a:pt x="2338627" y="422119"/>
                  <a:pt x="2219647" y="443752"/>
                </a:cubicBezTo>
                <a:cubicBezTo>
                  <a:pt x="2201464" y="447058"/>
                  <a:pt x="2183900" y="453191"/>
                  <a:pt x="2165859" y="457200"/>
                </a:cubicBezTo>
                <a:cubicBezTo>
                  <a:pt x="2143547" y="462158"/>
                  <a:pt x="2120935" y="465689"/>
                  <a:pt x="2098623" y="470647"/>
                </a:cubicBezTo>
                <a:cubicBezTo>
                  <a:pt x="2080582" y="474656"/>
                  <a:pt x="2063117" y="481386"/>
                  <a:pt x="2044835" y="484094"/>
                </a:cubicBezTo>
                <a:cubicBezTo>
                  <a:pt x="1941990" y="499330"/>
                  <a:pt x="1837501" y="504045"/>
                  <a:pt x="1735553" y="524435"/>
                </a:cubicBezTo>
                <a:cubicBezTo>
                  <a:pt x="1713141" y="528917"/>
                  <a:pt x="1691168" y="537363"/>
                  <a:pt x="1668318" y="537882"/>
                </a:cubicBezTo>
                <a:cubicBezTo>
                  <a:pt x="1296352" y="546336"/>
                  <a:pt x="924247" y="546847"/>
                  <a:pt x="552212" y="551329"/>
                </a:cubicBezTo>
                <a:lnTo>
                  <a:pt x="256376" y="537882"/>
                </a:lnTo>
                <a:cubicBezTo>
                  <a:pt x="219478" y="528657"/>
                  <a:pt x="202588" y="484094"/>
                  <a:pt x="175694" y="457200"/>
                </a:cubicBezTo>
                <a:cubicBezTo>
                  <a:pt x="70839" y="352344"/>
                  <a:pt x="244161" y="522149"/>
                  <a:pt x="108459" y="403411"/>
                </a:cubicBezTo>
                <a:cubicBezTo>
                  <a:pt x="84606" y="382540"/>
                  <a:pt x="41223" y="336176"/>
                  <a:pt x="41223" y="336176"/>
                </a:cubicBezTo>
                <a:cubicBezTo>
                  <a:pt x="32258" y="318247"/>
                  <a:pt x="20089" y="301588"/>
                  <a:pt x="14329" y="282388"/>
                </a:cubicBezTo>
                <a:cubicBezTo>
                  <a:pt x="-2670" y="225726"/>
                  <a:pt x="-6775" y="133442"/>
                  <a:pt x="14329" y="80682"/>
                </a:cubicBezTo>
                <a:cubicBezTo>
                  <a:pt x="19593" y="67521"/>
                  <a:pt x="41042" y="71129"/>
                  <a:pt x="54671" y="67235"/>
                </a:cubicBezTo>
                <a:cubicBezTo>
                  <a:pt x="109346" y="51614"/>
                  <a:pt x="93766" y="53788"/>
                  <a:pt x="135353" y="537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 2"/>
          <p:cNvSpPr/>
          <p:nvPr/>
        </p:nvSpPr>
        <p:spPr>
          <a:xfrm>
            <a:off x="147501" y="4074459"/>
            <a:ext cx="3147028" cy="1210235"/>
          </a:xfrm>
          <a:custGeom>
            <a:avLst/>
            <a:gdLst>
              <a:gd name="connsiteX0" fmla="*/ 497958 w 3147028"/>
              <a:gd name="connsiteY0" fmla="*/ 134470 h 1210235"/>
              <a:gd name="connsiteX1" fmla="*/ 793793 w 3147028"/>
              <a:gd name="connsiteY1" fmla="*/ 121023 h 1210235"/>
              <a:gd name="connsiteX2" fmla="*/ 1022393 w 3147028"/>
              <a:gd name="connsiteY2" fmla="*/ 107576 h 1210235"/>
              <a:gd name="connsiteX3" fmla="*/ 1896452 w 3147028"/>
              <a:gd name="connsiteY3" fmla="*/ 94129 h 1210235"/>
              <a:gd name="connsiteX4" fmla="*/ 1950240 w 3147028"/>
              <a:gd name="connsiteY4" fmla="*/ 67235 h 1210235"/>
              <a:gd name="connsiteX5" fmla="*/ 2030923 w 3147028"/>
              <a:gd name="connsiteY5" fmla="*/ 53788 h 1210235"/>
              <a:gd name="connsiteX6" fmla="*/ 2770511 w 3147028"/>
              <a:gd name="connsiteY6" fmla="*/ 121023 h 1210235"/>
              <a:gd name="connsiteX7" fmla="*/ 2945323 w 3147028"/>
              <a:gd name="connsiteY7" fmla="*/ 188259 h 1210235"/>
              <a:gd name="connsiteX8" fmla="*/ 2985664 w 3147028"/>
              <a:gd name="connsiteY8" fmla="*/ 215153 h 1210235"/>
              <a:gd name="connsiteX9" fmla="*/ 3012558 w 3147028"/>
              <a:gd name="connsiteY9" fmla="*/ 268941 h 1210235"/>
              <a:gd name="connsiteX10" fmla="*/ 3079793 w 3147028"/>
              <a:gd name="connsiteY10" fmla="*/ 363070 h 1210235"/>
              <a:gd name="connsiteX11" fmla="*/ 3106687 w 3147028"/>
              <a:gd name="connsiteY11" fmla="*/ 403412 h 1210235"/>
              <a:gd name="connsiteX12" fmla="*/ 3120134 w 3147028"/>
              <a:gd name="connsiteY12" fmla="*/ 470647 h 1210235"/>
              <a:gd name="connsiteX13" fmla="*/ 3133581 w 3147028"/>
              <a:gd name="connsiteY13" fmla="*/ 510988 h 1210235"/>
              <a:gd name="connsiteX14" fmla="*/ 3147028 w 3147028"/>
              <a:gd name="connsiteY14" fmla="*/ 564776 h 1210235"/>
              <a:gd name="connsiteX15" fmla="*/ 3133581 w 3147028"/>
              <a:gd name="connsiteY15" fmla="*/ 833717 h 1210235"/>
              <a:gd name="connsiteX16" fmla="*/ 3106687 w 3147028"/>
              <a:gd name="connsiteY16" fmla="*/ 860612 h 1210235"/>
              <a:gd name="connsiteX17" fmla="*/ 3079793 w 3147028"/>
              <a:gd name="connsiteY17" fmla="*/ 914400 h 1210235"/>
              <a:gd name="connsiteX18" fmla="*/ 2958770 w 3147028"/>
              <a:gd name="connsiteY18" fmla="*/ 1021976 h 1210235"/>
              <a:gd name="connsiteX19" fmla="*/ 2864640 w 3147028"/>
              <a:gd name="connsiteY19" fmla="*/ 1089212 h 1210235"/>
              <a:gd name="connsiteX20" fmla="*/ 2797405 w 3147028"/>
              <a:gd name="connsiteY20" fmla="*/ 1129553 h 1210235"/>
              <a:gd name="connsiteX21" fmla="*/ 2703275 w 3147028"/>
              <a:gd name="connsiteY21" fmla="*/ 1156447 h 1210235"/>
              <a:gd name="connsiteX22" fmla="*/ 2662934 w 3147028"/>
              <a:gd name="connsiteY22" fmla="*/ 1169894 h 1210235"/>
              <a:gd name="connsiteX23" fmla="*/ 2340205 w 3147028"/>
              <a:gd name="connsiteY23" fmla="*/ 1210235 h 1210235"/>
              <a:gd name="connsiteX24" fmla="*/ 1667852 w 3147028"/>
              <a:gd name="connsiteY24" fmla="*/ 1183341 h 1210235"/>
              <a:gd name="connsiteX25" fmla="*/ 1331675 w 3147028"/>
              <a:gd name="connsiteY25" fmla="*/ 1102659 h 1210235"/>
              <a:gd name="connsiteX26" fmla="*/ 1197205 w 3147028"/>
              <a:gd name="connsiteY26" fmla="*/ 1089212 h 1210235"/>
              <a:gd name="connsiteX27" fmla="*/ 901370 w 3147028"/>
              <a:gd name="connsiteY27" fmla="*/ 1008529 h 1210235"/>
              <a:gd name="connsiteX28" fmla="*/ 780346 w 3147028"/>
              <a:gd name="connsiteY28" fmla="*/ 968188 h 1210235"/>
              <a:gd name="connsiteX29" fmla="*/ 645875 w 3147028"/>
              <a:gd name="connsiteY29" fmla="*/ 954741 h 1210235"/>
              <a:gd name="connsiteX30" fmla="*/ 524852 w 3147028"/>
              <a:gd name="connsiteY30" fmla="*/ 941294 h 1210235"/>
              <a:gd name="connsiteX31" fmla="*/ 444170 w 3147028"/>
              <a:gd name="connsiteY31" fmla="*/ 914400 h 1210235"/>
              <a:gd name="connsiteX32" fmla="*/ 350040 w 3147028"/>
              <a:gd name="connsiteY32" fmla="*/ 900953 h 1210235"/>
              <a:gd name="connsiteX33" fmla="*/ 282805 w 3147028"/>
              <a:gd name="connsiteY33" fmla="*/ 887506 h 1210235"/>
              <a:gd name="connsiteX34" fmla="*/ 188675 w 3147028"/>
              <a:gd name="connsiteY34" fmla="*/ 833717 h 1210235"/>
              <a:gd name="connsiteX35" fmla="*/ 81099 w 3147028"/>
              <a:gd name="connsiteY35" fmla="*/ 685800 h 1210235"/>
              <a:gd name="connsiteX36" fmla="*/ 54205 w 3147028"/>
              <a:gd name="connsiteY36" fmla="*/ 591670 h 1210235"/>
              <a:gd name="connsiteX37" fmla="*/ 27311 w 3147028"/>
              <a:gd name="connsiteY37" fmla="*/ 551329 h 1210235"/>
              <a:gd name="connsiteX38" fmla="*/ 417 w 3147028"/>
              <a:gd name="connsiteY38" fmla="*/ 443753 h 1210235"/>
              <a:gd name="connsiteX39" fmla="*/ 27311 w 3147028"/>
              <a:gd name="connsiteY39" fmla="*/ 174812 h 1210235"/>
              <a:gd name="connsiteX40" fmla="*/ 188675 w 3147028"/>
              <a:gd name="connsiteY40" fmla="*/ 53788 h 1210235"/>
              <a:gd name="connsiteX41" fmla="*/ 255911 w 3147028"/>
              <a:gd name="connsiteY41" fmla="*/ 40341 h 1210235"/>
              <a:gd name="connsiteX42" fmla="*/ 309699 w 3147028"/>
              <a:gd name="connsiteY42" fmla="*/ 26894 h 1210235"/>
              <a:gd name="connsiteX43" fmla="*/ 403828 w 3147028"/>
              <a:gd name="connsiteY43" fmla="*/ 0 h 1210235"/>
              <a:gd name="connsiteX44" fmla="*/ 632428 w 3147028"/>
              <a:gd name="connsiteY44" fmla="*/ 13447 h 1210235"/>
              <a:gd name="connsiteX45" fmla="*/ 672770 w 3147028"/>
              <a:gd name="connsiteY45" fmla="*/ 40341 h 1210235"/>
              <a:gd name="connsiteX46" fmla="*/ 753452 w 3147028"/>
              <a:gd name="connsiteY46" fmla="*/ 67235 h 1210235"/>
              <a:gd name="connsiteX47" fmla="*/ 941711 w 3147028"/>
              <a:gd name="connsiteY47" fmla="*/ 107576 h 1210235"/>
              <a:gd name="connsiteX48" fmla="*/ 968605 w 3147028"/>
              <a:gd name="connsiteY48" fmla="*/ 147917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47028" h="1210235">
                <a:moveTo>
                  <a:pt x="497958" y="134470"/>
                </a:moveTo>
                <a:lnTo>
                  <a:pt x="793793" y="121023"/>
                </a:lnTo>
                <a:cubicBezTo>
                  <a:pt x="870025" y="117114"/>
                  <a:pt x="946084" y="109437"/>
                  <a:pt x="1022393" y="107576"/>
                </a:cubicBezTo>
                <a:lnTo>
                  <a:pt x="1896452" y="94129"/>
                </a:lnTo>
                <a:cubicBezTo>
                  <a:pt x="1914381" y="85164"/>
                  <a:pt x="1931040" y="72995"/>
                  <a:pt x="1950240" y="67235"/>
                </a:cubicBezTo>
                <a:cubicBezTo>
                  <a:pt x="1976355" y="59400"/>
                  <a:pt x="2003716" y="52004"/>
                  <a:pt x="2030923" y="53788"/>
                </a:cubicBezTo>
                <a:cubicBezTo>
                  <a:pt x="2277938" y="69986"/>
                  <a:pt x="2523982" y="98611"/>
                  <a:pt x="2770511" y="121023"/>
                </a:cubicBezTo>
                <a:cubicBezTo>
                  <a:pt x="2852110" y="148223"/>
                  <a:pt x="2881050" y="151532"/>
                  <a:pt x="2945323" y="188259"/>
                </a:cubicBezTo>
                <a:cubicBezTo>
                  <a:pt x="2959355" y="196277"/>
                  <a:pt x="2972217" y="206188"/>
                  <a:pt x="2985664" y="215153"/>
                </a:cubicBezTo>
                <a:cubicBezTo>
                  <a:pt x="2994629" y="233082"/>
                  <a:pt x="3002613" y="251537"/>
                  <a:pt x="3012558" y="268941"/>
                </a:cubicBezTo>
                <a:cubicBezTo>
                  <a:pt x="3030667" y="300633"/>
                  <a:pt x="3059177" y="334207"/>
                  <a:pt x="3079793" y="363070"/>
                </a:cubicBezTo>
                <a:cubicBezTo>
                  <a:pt x="3089187" y="376221"/>
                  <a:pt x="3097722" y="389965"/>
                  <a:pt x="3106687" y="403412"/>
                </a:cubicBezTo>
                <a:cubicBezTo>
                  <a:pt x="3111169" y="425824"/>
                  <a:pt x="3114591" y="448474"/>
                  <a:pt x="3120134" y="470647"/>
                </a:cubicBezTo>
                <a:cubicBezTo>
                  <a:pt x="3123572" y="484398"/>
                  <a:pt x="3129687" y="497359"/>
                  <a:pt x="3133581" y="510988"/>
                </a:cubicBezTo>
                <a:cubicBezTo>
                  <a:pt x="3138658" y="528758"/>
                  <a:pt x="3142546" y="546847"/>
                  <a:pt x="3147028" y="564776"/>
                </a:cubicBezTo>
                <a:cubicBezTo>
                  <a:pt x="3142546" y="654423"/>
                  <a:pt x="3145709" y="744781"/>
                  <a:pt x="3133581" y="833717"/>
                </a:cubicBezTo>
                <a:cubicBezTo>
                  <a:pt x="3131868" y="846279"/>
                  <a:pt x="3113720" y="850063"/>
                  <a:pt x="3106687" y="860612"/>
                </a:cubicBezTo>
                <a:cubicBezTo>
                  <a:pt x="3095568" y="877291"/>
                  <a:pt x="3091444" y="898088"/>
                  <a:pt x="3079793" y="914400"/>
                </a:cubicBezTo>
                <a:cubicBezTo>
                  <a:pt x="3060970" y="940752"/>
                  <a:pt x="2968878" y="1013890"/>
                  <a:pt x="2958770" y="1021976"/>
                </a:cubicBezTo>
                <a:cubicBezTo>
                  <a:pt x="2930605" y="1044508"/>
                  <a:pt x="2895828" y="1069719"/>
                  <a:pt x="2864640" y="1089212"/>
                </a:cubicBezTo>
                <a:cubicBezTo>
                  <a:pt x="2842477" y="1103064"/>
                  <a:pt x="2821531" y="1119501"/>
                  <a:pt x="2797405" y="1129553"/>
                </a:cubicBezTo>
                <a:cubicBezTo>
                  <a:pt x="2767283" y="1142104"/>
                  <a:pt x="2734531" y="1147070"/>
                  <a:pt x="2703275" y="1156447"/>
                </a:cubicBezTo>
                <a:cubicBezTo>
                  <a:pt x="2689698" y="1160520"/>
                  <a:pt x="2676794" y="1166924"/>
                  <a:pt x="2662934" y="1169894"/>
                </a:cubicBezTo>
                <a:cubicBezTo>
                  <a:pt x="2506070" y="1203508"/>
                  <a:pt x="2508361" y="1197300"/>
                  <a:pt x="2340205" y="1210235"/>
                </a:cubicBezTo>
                <a:lnTo>
                  <a:pt x="1667852" y="1183341"/>
                </a:lnTo>
                <a:cubicBezTo>
                  <a:pt x="1549110" y="1177091"/>
                  <a:pt x="1450280" y="1128074"/>
                  <a:pt x="1331675" y="1102659"/>
                </a:cubicBezTo>
                <a:cubicBezTo>
                  <a:pt x="1287628" y="1093220"/>
                  <a:pt x="1242028" y="1093694"/>
                  <a:pt x="1197205" y="1089212"/>
                </a:cubicBezTo>
                <a:cubicBezTo>
                  <a:pt x="1098593" y="1062318"/>
                  <a:pt x="998338" y="1040851"/>
                  <a:pt x="901370" y="1008529"/>
                </a:cubicBezTo>
                <a:cubicBezTo>
                  <a:pt x="861029" y="995082"/>
                  <a:pt x="821957" y="976948"/>
                  <a:pt x="780346" y="968188"/>
                </a:cubicBezTo>
                <a:cubicBezTo>
                  <a:pt x="736265" y="958908"/>
                  <a:pt x="690675" y="959457"/>
                  <a:pt x="645875" y="954741"/>
                </a:cubicBezTo>
                <a:lnTo>
                  <a:pt x="524852" y="941294"/>
                </a:lnTo>
                <a:cubicBezTo>
                  <a:pt x="497958" y="932329"/>
                  <a:pt x="471793" y="920774"/>
                  <a:pt x="444170" y="914400"/>
                </a:cubicBezTo>
                <a:cubicBezTo>
                  <a:pt x="413286" y="907273"/>
                  <a:pt x="381304" y="906164"/>
                  <a:pt x="350040" y="900953"/>
                </a:cubicBezTo>
                <a:cubicBezTo>
                  <a:pt x="327495" y="897196"/>
                  <a:pt x="305217" y="891988"/>
                  <a:pt x="282805" y="887506"/>
                </a:cubicBezTo>
                <a:cubicBezTo>
                  <a:pt x="261709" y="876958"/>
                  <a:pt x="207683" y="852725"/>
                  <a:pt x="188675" y="833717"/>
                </a:cubicBezTo>
                <a:cubicBezTo>
                  <a:pt x="161026" y="806068"/>
                  <a:pt x="98631" y="717357"/>
                  <a:pt x="81099" y="685800"/>
                </a:cubicBezTo>
                <a:cubicBezTo>
                  <a:pt x="64744" y="656361"/>
                  <a:pt x="67261" y="622135"/>
                  <a:pt x="54205" y="591670"/>
                </a:cubicBezTo>
                <a:cubicBezTo>
                  <a:pt x="47839" y="576815"/>
                  <a:pt x="36276" y="564776"/>
                  <a:pt x="27311" y="551329"/>
                </a:cubicBezTo>
                <a:cubicBezTo>
                  <a:pt x="18346" y="515470"/>
                  <a:pt x="-3261" y="480532"/>
                  <a:pt x="417" y="443753"/>
                </a:cubicBezTo>
                <a:cubicBezTo>
                  <a:pt x="9382" y="354106"/>
                  <a:pt x="-1179" y="260283"/>
                  <a:pt x="27311" y="174812"/>
                </a:cubicBezTo>
                <a:cubicBezTo>
                  <a:pt x="48757" y="110473"/>
                  <a:pt x="129063" y="71671"/>
                  <a:pt x="188675" y="53788"/>
                </a:cubicBezTo>
                <a:cubicBezTo>
                  <a:pt x="210567" y="47220"/>
                  <a:pt x="233599" y="45299"/>
                  <a:pt x="255911" y="40341"/>
                </a:cubicBezTo>
                <a:cubicBezTo>
                  <a:pt x="273952" y="36332"/>
                  <a:pt x="291869" y="31757"/>
                  <a:pt x="309699" y="26894"/>
                </a:cubicBezTo>
                <a:cubicBezTo>
                  <a:pt x="341181" y="18308"/>
                  <a:pt x="372452" y="8965"/>
                  <a:pt x="403828" y="0"/>
                </a:cubicBezTo>
                <a:cubicBezTo>
                  <a:pt x="480028" y="4482"/>
                  <a:pt x="556941" y="2124"/>
                  <a:pt x="632428" y="13447"/>
                </a:cubicBezTo>
                <a:cubicBezTo>
                  <a:pt x="648411" y="15844"/>
                  <a:pt x="658001" y="33777"/>
                  <a:pt x="672770" y="40341"/>
                </a:cubicBezTo>
                <a:cubicBezTo>
                  <a:pt x="698675" y="51854"/>
                  <a:pt x="725560" y="62164"/>
                  <a:pt x="753452" y="67235"/>
                </a:cubicBezTo>
                <a:cubicBezTo>
                  <a:pt x="915316" y="96665"/>
                  <a:pt x="853827" y="78281"/>
                  <a:pt x="941711" y="107576"/>
                </a:cubicBezTo>
                <a:cubicBezTo>
                  <a:pt x="956575" y="152169"/>
                  <a:pt x="940984" y="147917"/>
                  <a:pt x="968605" y="147917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78224" y="4812175"/>
            <a:ext cx="266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De-allocate the present contents of v1</a:t>
            </a:r>
            <a:endParaRPr lang="en-IN" sz="1600" dirty="0"/>
          </a:p>
        </p:txBody>
      </p:sp>
      <p:sp>
        <p:nvSpPr>
          <p:cNvPr id="60" name="Rectangle 59"/>
          <p:cNvSpPr/>
          <p:nvPr/>
        </p:nvSpPr>
        <p:spPr>
          <a:xfrm>
            <a:off x="814970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1030125" y="35870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1258722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1487326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1689029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1890738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2105886" y="358707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2321040" y="3587074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36189" y="358707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3826918" y="4297390"/>
            <a:ext cx="3147028" cy="1210235"/>
          </a:xfrm>
          <a:custGeom>
            <a:avLst/>
            <a:gdLst>
              <a:gd name="connsiteX0" fmla="*/ 497958 w 3147028"/>
              <a:gd name="connsiteY0" fmla="*/ 134470 h 1210235"/>
              <a:gd name="connsiteX1" fmla="*/ 793793 w 3147028"/>
              <a:gd name="connsiteY1" fmla="*/ 121023 h 1210235"/>
              <a:gd name="connsiteX2" fmla="*/ 1022393 w 3147028"/>
              <a:gd name="connsiteY2" fmla="*/ 107576 h 1210235"/>
              <a:gd name="connsiteX3" fmla="*/ 1896452 w 3147028"/>
              <a:gd name="connsiteY3" fmla="*/ 94129 h 1210235"/>
              <a:gd name="connsiteX4" fmla="*/ 1950240 w 3147028"/>
              <a:gd name="connsiteY4" fmla="*/ 67235 h 1210235"/>
              <a:gd name="connsiteX5" fmla="*/ 2030923 w 3147028"/>
              <a:gd name="connsiteY5" fmla="*/ 53788 h 1210235"/>
              <a:gd name="connsiteX6" fmla="*/ 2770511 w 3147028"/>
              <a:gd name="connsiteY6" fmla="*/ 121023 h 1210235"/>
              <a:gd name="connsiteX7" fmla="*/ 2945323 w 3147028"/>
              <a:gd name="connsiteY7" fmla="*/ 188259 h 1210235"/>
              <a:gd name="connsiteX8" fmla="*/ 2985664 w 3147028"/>
              <a:gd name="connsiteY8" fmla="*/ 215153 h 1210235"/>
              <a:gd name="connsiteX9" fmla="*/ 3012558 w 3147028"/>
              <a:gd name="connsiteY9" fmla="*/ 268941 h 1210235"/>
              <a:gd name="connsiteX10" fmla="*/ 3079793 w 3147028"/>
              <a:gd name="connsiteY10" fmla="*/ 363070 h 1210235"/>
              <a:gd name="connsiteX11" fmla="*/ 3106687 w 3147028"/>
              <a:gd name="connsiteY11" fmla="*/ 403412 h 1210235"/>
              <a:gd name="connsiteX12" fmla="*/ 3120134 w 3147028"/>
              <a:gd name="connsiteY12" fmla="*/ 470647 h 1210235"/>
              <a:gd name="connsiteX13" fmla="*/ 3133581 w 3147028"/>
              <a:gd name="connsiteY13" fmla="*/ 510988 h 1210235"/>
              <a:gd name="connsiteX14" fmla="*/ 3147028 w 3147028"/>
              <a:gd name="connsiteY14" fmla="*/ 564776 h 1210235"/>
              <a:gd name="connsiteX15" fmla="*/ 3133581 w 3147028"/>
              <a:gd name="connsiteY15" fmla="*/ 833717 h 1210235"/>
              <a:gd name="connsiteX16" fmla="*/ 3106687 w 3147028"/>
              <a:gd name="connsiteY16" fmla="*/ 860612 h 1210235"/>
              <a:gd name="connsiteX17" fmla="*/ 3079793 w 3147028"/>
              <a:gd name="connsiteY17" fmla="*/ 914400 h 1210235"/>
              <a:gd name="connsiteX18" fmla="*/ 2958770 w 3147028"/>
              <a:gd name="connsiteY18" fmla="*/ 1021976 h 1210235"/>
              <a:gd name="connsiteX19" fmla="*/ 2864640 w 3147028"/>
              <a:gd name="connsiteY19" fmla="*/ 1089212 h 1210235"/>
              <a:gd name="connsiteX20" fmla="*/ 2797405 w 3147028"/>
              <a:gd name="connsiteY20" fmla="*/ 1129553 h 1210235"/>
              <a:gd name="connsiteX21" fmla="*/ 2703275 w 3147028"/>
              <a:gd name="connsiteY21" fmla="*/ 1156447 h 1210235"/>
              <a:gd name="connsiteX22" fmla="*/ 2662934 w 3147028"/>
              <a:gd name="connsiteY22" fmla="*/ 1169894 h 1210235"/>
              <a:gd name="connsiteX23" fmla="*/ 2340205 w 3147028"/>
              <a:gd name="connsiteY23" fmla="*/ 1210235 h 1210235"/>
              <a:gd name="connsiteX24" fmla="*/ 1667852 w 3147028"/>
              <a:gd name="connsiteY24" fmla="*/ 1183341 h 1210235"/>
              <a:gd name="connsiteX25" fmla="*/ 1331675 w 3147028"/>
              <a:gd name="connsiteY25" fmla="*/ 1102659 h 1210235"/>
              <a:gd name="connsiteX26" fmla="*/ 1197205 w 3147028"/>
              <a:gd name="connsiteY26" fmla="*/ 1089212 h 1210235"/>
              <a:gd name="connsiteX27" fmla="*/ 901370 w 3147028"/>
              <a:gd name="connsiteY27" fmla="*/ 1008529 h 1210235"/>
              <a:gd name="connsiteX28" fmla="*/ 780346 w 3147028"/>
              <a:gd name="connsiteY28" fmla="*/ 968188 h 1210235"/>
              <a:gd name="connsiteX29" fmla="*/ 645875 w 3147028"/>
              <a:gd name="connsiteY29" fmla="*/ 954741 h 1210235"/>
              <a:gd name="connsiteX30" fmla="*/ 524852 w 3147028"/>
              <a:gd name="connsiteY30" fmla="*/ 941294 h 1210235"/>
              <a:gd name="connsiteX31" fmla="*/ 444170 w 3147028"/>
              <a:gd name="connsiteY31" fmla="*/ 914400 h 1210235"/>
              <a:gd name="connsiteX32" fmla="*/ 350040 w 3147028"/>
              <a:gd name="connsiteY32" fmla="*/ 900953 h 1210235"/>
              <a:gd name="connsiteX33" fmla="*/ 282805 w 3147028"/>
              <a:gd name="connsiteY33" fmla="*/ 887506 h 1210235"/>
              <a:gd name="connsiteX34" fmla="*/ 188675 w 3147028"/>
              <a:gd name="connsiteY34" fmla="*/ 833717 h 1210235"/>
              <a:gd name="connsiteX35" fmla="*/ 81099 w 3147028"/>
              <a:gd name="connsiteY35" fmla="*/ 685800 h 1210235"/>
              <a:gd name="connsiteX36" fmla="*/ 54205 w 3147028"/>
              <a:gd name="connsiteY36" fmla="*/ 591670 h 1210235"/>
              <a:gd name="connsiteX37" fmla="*/ 27311 w 3147028"/>
              <a:gd name="connsiteY37" fmla="*/ 551329 h 1210235"/>
              <a:gd name="connsiteX38" fmla="*/ 417 w 3147028"/>
              <a:gd name="connsiteY38" fmla="*/ 443753 h 1210235"/>
              <a:gd name="connsiteX39" fmla="*/ 27311 w 3147028"/>
              <a:gd name="connsiteY39" fmla="*/ 174812 h 1210235"/>
              <a:gd name="connsiteX40" fmla="*/ 188675 w 3147028"/>
              <a:gd name="connsiteY40" fmla="*/ 53788 h 1210235"/>
              <a:gd name="connsiteX41" fmla="*/ 255911 w 3147028"/>
              <a:gd name="connsiteY41" fmla="*/ 40341 h 1210235"/>
              <a:gd name="connsiteX42" fmla="*/ 309699 w 3147028"/>
              <a:gd name="connsiteY42" fmla="*/ 26894 h 1210235"/>
              <a:gd name="connsiteX43" fmla="*/ 403828 w 3147028"/>
              <a:gd name="connsiteY43" fmla="*/ 0 h 1210235"/>
              <a:gd name="connsiteX44" fmla="*/ 632428 w 3147028"/>
              <a:gd name="connsiteY44" fmla="*/ 13447 h 1210235"/>
              <a:gd name="connsiteX45" fmla="*/ 672770 w 3147028"/>
              <a:gd name="connsiteY45" fmla="*/ 40341 h 1210235"/>
              <a:gd name="connsiteX46" fmla="*/ 753452 w 3147028"/>
              <a:gd name="connsiteY46" fmla="*/ 67235 h 1210235"/>
              <a:gd name="connsiteX47" fmla="*/ 941711 w 3147028"/>
              <a:gd name="connsiteY47" fmla="*/ 107576 h 1210235"/>
              <a:gd name="connsiteX48" fmla="*/ 968605 w 3147028"/>
              <a:gd name="connsiteY48" fmla="*/ 147917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47028" h="1210235">
                <a:moveTo>
                  <a:pt x="497958" y="134470"/>
                </a:moveTo>
                <a:lnTo>
                  <a:pt x="793793" y="121023"/>
                </a:lnTo>
                <a:cubicBezTo>
                  <a:pt x="870025" y="117114"/>
                  <a:pt x="946084" y="109437"/>
                  <a:pt x="1022393" y="107576"/>
                </a:cubicBezTo>
                <a:lnTo>
                  <a:pt x="1896452" y="94129"/>
                </a:lnTo>
                <a:cubicBezTo>
                  <a:pt x="1914381" y="85164"/>
                  <a:pt x="1931040" y="72995"/>
                  <a:pt x="1950240" y="67235"/>
                </a:cubicBezTo>
                <a:cubicBezTo>
                  <a:pt x="1976355" y="59400"/>
                  <a:pt x="2003716" y="52004"/>
                  <a:pt x="2030923" y="53788"/>
                </a:cubicBezTo>
                <a:cubicBezTo>
                  <a:pt x="2277938" y="69986"/>
                  <a:pt x="2523982" y="98611"/>
                  <a:pt x="2770511" y="121023"/>
                </a:cubicBezTo>
                <a:cubicBezTo>
                  <a:pt x="2852110" y="148223"/>
                  <a:pt x="2881050" y="151532"/>
                  <a:pt x="2945323" y="188259"/>
                </a:cubicBezTo>
                <a:cubicBezTo>
                  <a:pt x="2959355" y="196277"/>
                  <a:pt x="2972217" y="206188"/>
                  <a:pt x="2985664" y="215153"/>
                </a:cubicBezTo>
                <a:cubicBezTo>
                  <a:pt x="2994629" y="233082"/>
                  <a:pt x="3002613" y="251537"/>
                  <a:pt x="3012558" y="268941"/>
                </a:cubicBezTo>
                <a:cubicBezTo>
                  <a:pt x="3030667" y="300633"/>
                  <a:pt x="3059177" y="334207"/>
                  <a:pt x="3079793" y="363070"/>
                </a:cubicBezTo>
                <a:cubicBezTo>
                  <a:pt x="3089187" y="376221"/>
                  <a:pt x="3097722" y="389965"/>
                  <a:pt x="3106687" y="403412"/>
                </a:cubicBezTo>
                <a:cubicBezTo>
                  <a:pt x="3111169" y="425824"/>
                  <a:pt x="3114591" y="448474"/>
                  <a:pt x="3120134" y="470647"/>
                </a:cubicBezTo>
                <a:cubicBezTo>
                  <a:pt x="3123572" y="484398"/>
                  <a:pt x="3129687" y="497359"/>
                  <a:pt x="3133581" y="510988"/>
                </a:cubicBezTo>
                <a:cubicBezTo>
                  <a:pt x="3138658" y="528758"/>
                  <a:pt x="3142546" y="546847"/>
                  <a:pt x="3147028" y="564776"/>
                </a:cubicBezTo>
                <a:cubicBezTo>
                  <a:pt x="3142546" y="654423"/>
                  <a:pt x="3145709" y="744781"/>
                  <a:pt x="3133581" y="833717"/>
                </a:cubicBezTo>
                <a:cubicBezTo>
                  <a:pt x="3131868" y="846279"/>
                  <a:pt x="3113720" y="850063"/>
                  <a:pt x="3106687" y="860612"/>
                </a:cubicBezTo>
                <a:cubicBezTo>
                  <a:pt x="3095568" y="877291"/>
                  <a:pt x="3091444" y="898088"/>
                  <a:pt x="3079793" y="914400"/>
                </a:cubicBezTo>
                <a:cubicBezTo>
                  <a:pt x="3060970" y="940752"/>
                  <a:pt x="2968878" y="1013890"/>
                  <a:pt x="2958770" y="1021976"/>
                </a:cubicBezTo>
                <a:cubicBezTo>
                  <a:pt x="2930605" y="1044508"/>
                  <a:pt x="2895828" y="1069719"/>
                  <a:pt x="2864640" y="1089212"/>
                </a:cubicBezTo>
                <a:cubicBezTo>
                  <a:pt x="2842477" y="1103064"/>
                  <a:pt x="2821531" y="1119501"/>
                  <a:pt x="2797405" y="1129553"/>
                </a:cubicBezTo>
                <a:cubicBezTo>
                  <a:pt x="2767283" y="1142104"/>
                  <a:pt x="2734531" y="1147070"/>
                  <a:pt x="2703275" y="1156447"/>
                </a:cubicBezTo>
                <a:cubicBezTo>
                  <a:pt x="2689698" y="1160520"/>
                  <a:pt x="2676794" y="1166924"/>
                  <a:pt x="2662934" y="1169894"/>
                </a:cubicBezTo>
                <a:cubicBezTo>
                  <a:pt x="2506070" y="1203508"/>
                  <a:pt x="2508361" y="1197300"/>
                  <a:pt x="2340205" y="1210235"/>
                </a:cubicBezTo>
                <a:lnTo>
                  <a:pt x="1667852" y="1183341"/>
                </a:lnTo>
                <a:cubicBezTo>
                  <a:pt x="1549110" y="1177091"/>
                  <a:pt x="1450280" y="1128074"/>
                  <a:pt x="1331675" y="1102659"/>
                </a:cubicBezTo>
                <a:cubicBezTo>
                  <a:pt x="1287628" y="1093220"/>
                  <a:pt x="1242028" y="1093694"/>
                  <a:pt x="1197205" y="1089212"/>
                </a:cubicBezTo>
                <a:cubicBezTo>
                  <a:pt x="1098593" y="1062318"/>
                  <a:pt x="998338" y="1040851"/>
                  <a:pt x="901370" y="1008529"/>
                </a:cubicBezTo>
                <a:cubicBezTo>
                  <a:pt x="861029" y="995082"/>
                  <a:pt x="821957" y="976948"/>
                  <a:pt x="780346" y="968188"/>
                </a:cubicBezTo>
                <a:cubicBezTo>
                  <a:pt x="736265" y="958908"/>
                  <a:pt x="690675" y="959457"/>
                  <a:pt x="645875" y="954741"/>
                </a:cubicBezTo>
                <a:lnTo>
                  <a:pt x="524852" y="941294"/>
                </a:lnTo>
                <a:cubicBezTo>
                  <a:pt x="497958" y="932329"/>
                  <a:pt x="471793" y="920774"/>
                  <a:pt x="444170" y="914400"/>
                </a:cubicBezTo>
                <a:cubicBezTo>
                  <a:pt x="413286" y="907273"/>
                  <a:pt x="381304" y="906164"/>
                  <a:pt x="350040" y="900953"/>
                </a:cubicBezTo>
                <a:cubicBezTo>
                  <a:pt x="327495" y="897196"/>
                  <a:pt x="305217" y="891988"/>
                  <a:pt x="282805" y="887506"/>
                </a:cubicBezTo>
                <a:cubicBezTo>
                  <a:pt x="261709" y="876958"/>
                  <a:pt x="207683" y="852725"/>
                  <a:pt x="188675" y="833717"/>
                </a:cubicBezTo>
                <a:cubicBezTo>
                  <a:pt x="161026" y="806068"/>
                  <a:pt x="98631" y="717357"/>
                  <a:pt x="81099" y="685800"/>
                </a:cubicBezTo>
                <a:cubicBezTo>
                  <a:pt x="64744" y="656361"/>
                  <a:pt x="67261" y="622135"/>
                  <a:pt x="54205" y="591670"/>
                </a:cubicBezTo>
                <a:cubicBezTo>
                  <a:pt x="47839" y="576815"/>
                  <a:pt x="36276" y="564776"/>
                  <a:pt x="27311" y="551329"/>
                </a:cubicBezTo>
                <a:cubicBezTo>
                  <a:pt x="18346" y="515470"/>
                  <a:pt x="-3261" y="480532"/>
                  <a:pt x="417" y="443753"/>
                </a:cubicBezTo>
                <a:cubicBezTo>
                  <a:pt x="9382" y="354106"/>
                  <a:pt x="-1179" y="260283"/>
                  <a:pt x="27311" y="174812"/>
                </a:cubicBezTo>
                <a:cubicBezTo>
                  <a:pt x="48757" y="110473"/>
                  <a:pt x="129063" y="71671"/>
                  <a:pt x="188675" y="53788"/>
                </a:cubicBezTo>
                <a:cubicBezTo>
                  <a:pt x="210567" y="47220"/>
                  <a:pt x="233599" y="45299"/>
                  <a:pt x="255911" y="40341"/>
                </a:cubicBezTo>
                <a:cubicBezTo>
                  <a:pt x="273952" y="36332"/>
                  <a:pt x="291869" y="31757"/>
                  <a:pt x="309699" y="26894"/>
                </a:cubicBezTo>
                <a:cubicBezTo>
                  <a:pt x="341181" y="18308"/>
                  <a:pt x="372452" y="8965"/>
                  <a:pt x="403828" y="0"/>
                </a:cubicBezTo>
                <a:cubicBezTo>
                  <a:pt x="480028" y="4482"/>
                  <a:pt x="556941" y="2124"/>
                  <a:pt x="632428" y="13447"/>
                </a:cubicBezTo>
                <a:cubicBezTo>
                  <a:pt x="648411" y="15844"/>
                  <a:pt x="658001" y="33777"/>
                  <a:pt x="672770" y="40341"/>
                </a:cubicBezTo>
                <a:cubicBezTo>
                  <a:pt x="698675" y="51854"/>
                  <a:pt x="725560" y="62164"/>
                  <a:pt x="753452" y="67235"/>
                </a:cubicBezTo>
                <a:cubicBezTo>
                  <a:pt x="915316" y="96665"/>
                  <a:pt x="853827" y="78281"/>
                  <a:pt x="941711" y="107576"/>
                </a:cubicBezTo>
                <a:cubicBezTo>
                  <a:pt x="956575" y="152169"/>
                  <a:pt x="940984" y="147917"/>
                  <a:pt x="968605" y="147917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4257641" y="5035106"/>
            <a:ext cx="266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De-allocate the present contents of v2</a:t>
            </a:r>
            <a:endParaRPr lang="en-IN" sz="1600" dirty="0"/>
          </a:p>
        </p:txBody>
      </p:sp>
      <p:sp>
        <p:nvSpPr>
          <p:cNvPr id="82" name="Rectangle 81"/>
          <p:cNvSpPr/>
          <p:nvPr/>
        </p:nvSpPr>
        <p:spPr>
          <a:xfrm>
            <a:off x="4213413" y="367794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/>
          <p:cNvSpPr/>
          <p:nvPr/>
        </p:nvSpPr>
        <p:spPr>
          <a:xfrm>
            <a:off x="4428568" y="3677952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/>
          <p:cNvSpPr/>
          <p:nvPr/>
        </p:nvSpPr>
        <p:spPr>
          <a:xfrm>
            <a:off x="4657165" y="367794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/>
          <p:cNvSpPr/>
          <p:nvPr/>
        </p:nvSpPr>
        <p:spPr>
          <a:xfrm>
            <a:off x="4885769" y="367794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5087472" y="367794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5289181" y="367794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/>
          <p:cNvSpPr/>
          <p:nvPr/>
        </p:nvSpPr>
        <p:spPr>
          <a:xfrm>
            <a:off x="5504329" y="367794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5719483" y="367794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934632" y="367794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70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10989" y="3361770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5082" y="2770099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936836" y="3200404"/>
            <a:ext cx="280125" cy="56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68752" y="2595724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  <a:endCxn id="96" idx="0"/>
          </p:cNvCxnSpPr>
          <p:nvPr/>
        </p:nvCxnSpPr>
        <p:spPr>
          <a:xfrm flipH="1">
            <a:off x="8641983" y="3026029"/>
            <a:ext cx="1548648" cy="93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721682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36837" y="388440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65434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94038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95741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97450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2012598" y="3884401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227752" y="3884400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42901" y="388439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34406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49561" y="395821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78158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206762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408465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610174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825322" y="395820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40476" y="395820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55625" y="395820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43179" y="2454109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sp>
        <p:nvSpPr>
          <p:cNvPr id="84" name="Multiply 83"/>
          <p:cNvSpPr/>
          <p:nvPr/>
        </p:nvSpPr>
        <p:spPr>
          <a:xfrm>
            <a:off x="9502593" y="289447"/>
            <a:ext cx="430306" cy="4370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 1"/>
          <p:cNvSpPr/>
          <p:nvPr/>
        </p:nvSpPr>
        <p:spPr>
          <a:xfrm>
            <a:off x="925158" y="849854"/>
            <a:ext cx="4195482" cy="74227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38840" y="2595724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  <a:endCxn id="87" idx="0"/>
          </p:cNvCxnSpPr>
          <p:nvPr/>
        </p:nvCxnSpPr>
        <p:spPr>
          <a:xfrm flipH="1">
            <a:off x="1044414" y="2884414"/>
            <a:ext cx="4153993" cy="99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06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10989" y="3361770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5082" y="2770099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936836" y="3200404"/>
            <a:ext cx="280125" cy="56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68752" y="2595724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  <a:endCxn id="96" idx="0"/>
          </p:cNvCxnSpPr>
          <p:nvPr/>
        </p:nvCxnSpPr>
        <p:spPr>
          <a:xfrm flipH="1">
            <a:off x="8641983" y="3026029"/>
            <a:ext cx="1548648" cy="93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721682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36837" y="388440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65434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94038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95741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97450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2012598" y="3884401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227752" y="3884400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42901" y="388439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34406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49561" y="395821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78158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206762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408465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610174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825322" y="395820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40476" y="395820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55625" y="395820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43179" y="2454109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sp>
        <p:nvSpPr>
          <p:cNvPr id="84" name="Multiply 83"/>
          <p:cNvSpPr/>
          <p:nvPr/>
        </p:nvSpPr>
        <p:spPr>
          <a:xfrm>
            <a:off x="875880" y="3263338"/>
            <a:ext cx="430306" cy="4370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 1"/>
          <p:cNvSpPr/>
          <p:nvPr/>
        </p:nvSpPr>
        <p:spPr>
          <a:xfrm>
            <a:off x="925158" y="849854"/>
            <a:ext cx="4195482" cy="74227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38840" y="2595724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  <a:endCxn id="87" idx="0"/>
          </p:cNvCxnSpPr>
          <p:nvPr/>
        </p:nvCxnSpPr>
        <p:spPr>
          <a:xfrm flipH="1">
            <a:off x="1044414" y="2884414"/>
            <a:ext cx="4153993" cy="999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1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80089" y="4104048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4182" y="3512377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  <a:endCxn id="96" idx="1"/>
          </p:cNvCxnSpPr>
          <p:nvPr/>
        </p:nvCxnSpPr>
        <p:spPr>
          <a:xfrm>
            <a:off x="1186061" y="3942682"/>
            <a:ext cx="7317445" cy="86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37852" y="3338002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  <a:endCxn id="96" idx="0"/>
          </p:cNvCxnSpPr>
          <p:nvPr/>
        </p:nvCxnSpPr>
        <p:spPr>
          <a:xfrm flipH="1">
            <a:off x="8611083" y="3768307"/>
            <a:ext cx="1548648" cy="93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690782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05937" y="462668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34534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63138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64841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66550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1981698" y="46266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196852" y="4626678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12001" y="4626677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03506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18661" y="470049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47258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175862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377565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579274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794422" y="47004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09576" y="470048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24725" y="470048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12279" y="3196387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sp>
        <p:nvSpPr>
          <p:cNvPr id="2" name="Freeform 1"/>
          <p:cNvSpPr/>
          <p:nvPr/>
        </p:nvSpPr>
        <p:spPr>
          <a:xfrm>
            <a:off x="647697" y="1303033"/>
            <a:ext cx="4195482" cy="61490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07940" y="3338002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  <a:endCxn id="87" idx="0"/>
          </p:cNvCxnSpPr>
          <p:nvPr/>
        </p:nvCxnSpPr>
        <p:spPr>
          <a:xfrm flipH="1">
            <a:off x="1013514" y="3626692"/>
            <a:ext cx="4153993" cy="999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4" idx="0"/>
            <a:endCxn id="22" idx="0"/>
          </p:cNvCxnSpPr>
          <p:nvPr/>
        </p:nvCxnSpPr>
        <p:spPr>
          <a:xfrm rot="16200000" flipH="1" flipV="1">
            <a:off x="5585708" y="-1061646"/>
            <a:ext cx="174375" cy="8973670"/>
          </a:xfrm>
          <a:prstGeom prst="bentConnector3">
            <a:avLst>
              <a:gd name="adj1" fmla="val -131097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83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80089" y="4104048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4182" y="3512377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  <a:endCxn id="96" idx="1"/>
          </p:cNvCxnSpPr>
          <p:nvPr/>
        </p:nvCxnSpPr>
        <p:spPr>
          <a:xfrm>
            <a:off x="1186061" y="3942682"/>
            <a:ext cx="7317445" cy="86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37852" y="3338002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flipH="1">
            <a:off x="8906912" y="3768307"/>
            <a:ext cx="1252819" cy="79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690782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05937" y="462668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34534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63138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64841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66550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1981698" y="46266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196852" y="4626678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12001" y="4626677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03506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18661" y="470049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47258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175862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377565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579274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794422" y="47004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09576" y="470048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24725" y="470048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12279" y="3196387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sp>
        <p:nvSpPr>
          <p:cNvPr id="2" name="Freeform 1"/>
          <p:cNvSpPr/>
          <p:nvPr/>
        </p:nvSpPr>
        <p:spPr>
          <a:xfrm>
            <a:off x="647697" y="1303033"/>
            <a:ext cx="4195482" cy="61490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07940" y="3338002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  <a:endCxn id="87" idx="0"/>
          </p:cNvCxnSpPr>
          <p:nvPr/>
        </p:nvCxnSpPr>
        <p:spPr>
          <a:xfrm flipH="1">
            <a:off x="1013514" y="3626692"/>
            <a:ext cx="4153993" cy="999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4" idx="0"/>
            <a:endCxn id="22" idx="0"/>
          </p:cNvCxnSpPr>
          <p:nvPr/>
        </p:nvCxnSpPr>
        <p:spPr>
          <a:xfrm rot="16200000" flipH="1" flipV="1">
            <a:off x="5585708" y="-1061646"/>
            <a:ext cx="174375" cy="8973670"/>
          </a:xfrm>
          <a:prstGeom prst="bentConnector3">
            <a:avLst>
              <a:gd name="adj1" fmla="val -131097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9000637" y="4066697"/>
            <a:ext cx="618560" cy="4942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79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80089" y="4104048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4182" y="3512377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  <a:endCxn id="96" idx="1"/>
          </p:cNvCxnSpPr>
          <p:nvPr/>
        </p:nvCxnSpPr>
        <p:spPr>
          <a:xfrm>
            <a:off x="1186061" y="3942682"/>
            <a:ext cx="7317445" cy="86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37852" y="3338002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flipH="1">
            <a:off x="1186060" y="3768307"/>
            <a:ext cx="8973671" cy="85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690782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05937" y="462668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34534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63138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64841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66550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1981698" y="46266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196852" y="4626678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12001" y="4626677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03506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18661" y="470049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47258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175862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377565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579274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794422" y="47004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09576" y="470048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24725" y="470048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12279" y="3196387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sp>
        <p:nvSpPr>
          <p:cNvPr id="2" name="Freeform 1"/>
          <p:cNvSpPr/>
          <p:nvPr/>
        </p:nvSpPr>
        <p:spPr>
          <a:xfrm>
            <a:off x="421837" y="1880323"/>
            <a:ext cx="4195482" cy="61490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07940" y="3338002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  <a:endCxn id="87" idx="0"/>
          </p:cNvCxnSpPr>
          <p:nvPr/>
        </p:nvCxnSpPr>
        <p:spPr>
          <a:xfrm flipH="1">
            <a:off x="1013514" y="3626692"/>
            <a:ext cx="4153993" cy="999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4" idx="0"/>
            <a:endCxn id="22" idx="0"/>
          </p:cNvCxnSpPr>
          <p:nvPr/>
        </p:nvCxnSpPr>
        <p:spPr>
          <a:xfrm rot="16200000" flipH="1" flipV="1">
            <a:off x="5585708" y="-1061646"/>
            <a:ext cx="174375" cy="8973670"/>
          </a:xfrm>
          <a:prstGeom prst="bentConnector3">
            <a:avLst>
              <a:gd name="adj1" fmla="val -131097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34" idx="1"/>
          </p:cNvCxnSpPr>
          <p:nvPr/>
        </p:nvCxnSpPr>
        <p:spPr>
          <a:xfrm flipV="1">
            <a:off x="5325035" y="3553155"/>
            <a:ext cx="4612817" cy="128235"/>
          </a:xfrm>
          <a:prstGeom prst="bent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30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80089" y="4104048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4182" y="3512377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  <a:endCxn id="96" idx="1"/>
          </p:cNvCxnSpPr>
          <p:nvPr/>
        </p:nvCxnSpPr>
        <p:spPr>
          <a:xfrm>
            <a:off x="1186061" y="3942682"/>
            <a:ext cx="7317445" cy="86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37852" y="3338002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flipH="1">
            <a:off x="1186060" y="3768307"/>
            <a:ext cx="8973671" cy="85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690782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05937" y="462668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34534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63138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64841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66550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1981698" y="46266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196852" y="4626678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12001" y="4626677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03506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18661" y="470049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47258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175862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377565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579274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794422" y="47004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09576" y="470048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24725" y="470048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12279" y="3196387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</a:t>
            </a:r>
            <a:endParaRPr lang="en-IN" sz="1200" dirty="0"/>
          </a:p>
        </p:txBody>
      </p:sp>
      <p:sp>
        <p:nvSpPr>
          <p:cNvPr id="2" name="Freeform 1"/>
          <p:cNvSpPr/>
          <p:nvPr/>
        </p:nvSpPr>
        <p:spPr>
          <a:xfrm>
            <a:off x="421837" y="1880323"/>
            <a:ext cx="4195482" cy="61490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07940" y="3338002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</p:cNvCxnSpPr>
          <p:nvPr/>
        </p:nvCxnSpPr>
        <p:spPr>
          <a:xfrm flipH="1">
            <a:off x="3582296" y="3626692"/>
            <a:ext cx="1585211" cy="315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4" idx="0"/>
            <a:endCxn id="22" idx="0"/>
          </p:cNvCxnSpPr>
          <p:nvPr/>
        </p:nvCxnSpPr>
        <p:spPr>
          <a:xfrm rot="16200000" flipH="1" flipV="1">
            <a:off x="5585708" y="-1061646"/>
            <a:ext cx="174375" cy="8973670"/>
          </a:xfrm>
          <a:prstGeom prst="bentConnector3">
            <a:avLst>
              <a:gd name="adj1" fmla="val -131097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34" idx="1"/>
          </p:cNvCxnSpPr>
          <p:nvPr/>
        </p:nvCxnSpPr>
        <p:spPr>
          <a:xfrm flipV="1">
            <a:off x="5325035" y="3553155"/>
            <a:ext cx="4612817" cy="128235"/>
          </a:xfrm>
          <a:prstGeom prst="bent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y 7"/>
          <p:cNvSpPr/>
          <p:nvPr/>
        </p:nvSpPr>
        <p:spPr>
          <a:xfrm>
            <a:off x="3818965" y="3626692"/>
            <a:ext cx="441063" cy="4773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1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9088" y="714957"/>
            <a:ext cx="11343587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Reference collapsing and special type deduction for </a:t>
            </a:r>
            <a:r>
              <a:rPr lang="en-IN" b="1" dirty="0" err="1"/>
              <a:t>rvalues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285945" y="1332473"/>
            <a:ext cx="116075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Taking a reference to a reference is illegal in C++. However, it can sometimes arise in the context of templates and type deduction:</a:t>
            </a:r>
          </a:p>
          <a:p>
            <a:endParaRPr lang="en-US" dirty="0"/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template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T&gt;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(T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) { T&amp; k = t; }</a:t>
            </a:r>
          </a:p>
          <a:p>
            <a:endParaRPr lang="en-IN" dirty="0"/>
          </a:p>
          <a:p>
            <a:r>
              <a:rPr lang="en-IN" dirty="0"/>
              <a:t>What happens if we call this function as follows:</a:t>
            </a:r>
          </a:p>
          <a:p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ii = 4;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baz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&amp;&gt;(ii);</a:t>
            </a:r>
          </a:p>
          <a:p>
            <a:endParaRPr lang="en-US" dirty="0"/>
          </a:p>
          <a:p>
            <a:pPr algn="just"/>
            <a:r>
              <a:rPr lang="en-IN" dirty="0"/>
              <a:t>In the template instantiation, T is explicitly set to 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IN" dirty="0"/>
              <a:t>&amp;. So what is the type of k inside? What the compiler "sees" is 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IN" dirty="0"/>
              <a:t>&amp; &amp; - while this isn't something the user is allowed to write in code, the compiler simply infers a single reference from this. In fact, prior to C++11 this wasn't standardized, but many compilers accepted such code anyway because these cases occasionally arise in template </a:t>
            </a:r>
            <a:r>
              <a:rPr lang="en-IN" dirty="0" err="1"/>
              <a:t>metaprogramming</a:t>
            </a:r>
            <a:r>
              <a:rPr lang="en-IN" dirty="0"/>
              <a:t>. With the addition of </a:t>
            </a:r>
            <a:r>
              <a:rPr lang="en-IN" dirty="0">
                <a:solidFill>
                  <a:srgbClr val="FF0000"/>
                </a:solidFill>
              </a:rPr>
              <a:t>rvalue</a:t>
            </a:r>
            <a:r>
              <a:rPr lang="en-IN" dirty="0"/>
              <a:t> references in C++11, it became important to define what happens when various reference types argument are used (e.g. what does 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IN" dirty="0"/>
              <a:t>&amp;&amp; &amp; mean?).</a:t>
            </a:r>
          </a:p>
          <a:p>
            <a:pPr algn="just"/>
            <a:br>
              <a:rPr lang="en-IN" dirty="0"/>
            </a:br>
            <a:r>
              <a:rPr lang="en-IN" dirty="0"/>
              <a:t> The result is the </a:t>
            </a:r>
            <a:r>
              <a:rPr lang="en-IN" i="1" dirty="0"/>
              <a:t>reference collapsing</a:t>
            </a:r>
            <a:r>
              <a:rPr lang="en-IN" dirty="0"/>
              <a:t> rule. The rule is very simple. &amp; always wins. </a:t>
            </a:r>
          </a:p>
          <a:p>
            <a:pPr algn="just"/>
            <a:r>
              <a:rPr lang="en-IN" dirty="0"/>
              <a:t>So &amp;  &amp;  &amp; is &amp;, and so are &amp;&amp; &amp; and &amp; &amp;&amp;. The only case where &amp;&amp; emerges from collapsing is &amp;&amp; &amp;&amp;.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8" name="Snip and Round Single Corner Rectangle 9">
            <a:extLst>
              <a:ext uri="{FF2B5EF4-FFF2-40B4-BE49-F238E27FC236}">
                <a16:creationId xmlns:a16="http://schemas.microsoft.com/office/drawing/2014/main" id="{2FA0B9D5-0539-86B8-4858-D1C70D1A49ED}"/>
              </a:ext>
            </a:extLst>
          </p:cNvPr>
          <p:cNvSpPr/>
          <p:nvPr/>
        </p:nvSpPr>
        <p:spPr>
          <a:xfrm>
            <a:off x="75414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413" y="620689"/>
            <a:ext cx="11349873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Reference collapsing and special type deduction for </a:t>
            </a:r>
            <a:r>
              <a:rPr lang="en-IN" b="1" dirty="0" err="1"/>
              <a:t>rvalues</a:t>
            </a:r>
            <a:r>
              <a:rPr lang="en-IN" b="1" dirty="0"/>
              <a:t> (contd..)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658" y="1052737"/>
            <a:ext cx="116326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The other addition to C++11 relevant to this article is special type deduction rules for rvalue references in some cases. Given a function template like:</a:t>
            </a:r>
          </a:p>
          <a:p>
            <a:endParaRPr lang="en-IN" dirty="0"/>
          </a:p>
          <a:p>
            <a:r>
              <a:rPr lang="fr-FR" dirty="0" err="1"/>
              <a:t>template</a:t>
            </a:r>
            <a:r>
              <a:rPr lang="fr-FR" dirty="0"/>
              <a:t> &lt;class T&gt;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func</a:t>
            </a:r>
            <a:r>
              <a:rPr lang="fr-FR" dirty="0"/>
              <a:t>(T&amp;&amp; t) { }</a:t>
            </a:r>
          </a:p>
          <a:p>
            <a:endParaRPr lang="fr-FR" dirty="0"/>
          </a:p>
          <a:p>
            <a:pPr algn="just"/>
            <a:r>
              <a:rPr lang="en-IN" dirty="0"/>
              <a:t>When it appears in a type-deducing context, T&amp;&amp; acquires a special meaning. When ‘</a:t>
            </a:r>
            <a:r>
              <a:rPr lang="en-IN" dirty="0" err="1"/>
              <a:t>func</a:t>
            </a:r>
            <a:r>
              <a:rPr lang="en-IN" dirty="0"/>
              <a:t>’ is instantiated, T depends on whether the argument passed to ‘</a:t>
            </a:r>
            <a:r>
              <a:rPr lang="en-IN" dirty="0" err="1"/>
              <a:t>func</a:t>
            </a:r>
            <a:r>
              <a:rPr lang="en-IN" dirty="0"/>
              <a:t>’ is an </a:t>
            </a:r>
            <a:r>
              <a:rPr lang="en-IN" dirty="0" err="1">
                <a:solidFill>
                  <a:srgbClr val="00B050"/>
                </a:solidFill>
              </a:rPr>
              <a:t>lvalue</a:t>
            </a:r>
            <a:r>
              <a:rPr lang="en-IN" dirty="0"/>
              <a:t> or an </a:t>
            </a:r>
            <a:r>
              <a:rPr lang="en-IN" dirty="0">
                <a:solidFill>
                  <a:srgbClr val="FF0000"/>
                </a:solidFill>
              </a:rPr>
              <a:t>rvalue</a:t>
            </a:r>
            <a:r>
              <a:rPr lang="en-IN" dirty="0"/>
              <a:t>. If it's an </a:t>
            </a:r>
            <a:r>
              <a:rPr lang="en-IN" dirty="0" err="1">
                <a:solidFill>
                  <a:srgbClr val="00B050"/>
                </a:solidFill>
              </a:rPr>
              <a:t>lvalue</a:t>
            </a:r>
            <a:r>
              <a:rPr lang="en-IN" dirty="0"/>
              <a:t> of type U, T is deduced to U&amp;. If it's an </a:t>
            </a:r>
            <a:r>
              <a:rPr lang="en-IN" dirty="0">
                <a:solidFill>
                  <a:srgbClr val="FF0000"/>
                </a:solidFill>
              </a:rPr>
              <a:t>rvalue</a:t>
            </a:r>
            <a:r>
              <a:rPr lang="en-IN" dirty="0"/>
              <a:t>, T is deduced to U:</a:t>
            </a:r>
          </a:p>
          <a:p>
            <a:endParaRPr lang="en-US" dirty="0"/>
          </a:p>
          <a:p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(4);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4 is an </a:t>
            </a:r>
            <a:r>
              <a:rPr lang="en-I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rvalue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T deduced to </a:t>
            </a:r>
            <a:r>
              <a:rPr lang="en-IN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IN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d = 3.14;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(d);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 is an </a:t>
            </a:r>
            <a:r>
              <a:rPr lang="en-IN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lvalue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T deduced to double&amp; </a:t>
            </a:r>
          </a:p>
          <a:p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f() {...} </a:t>
            </a:r>
          </a:p>
          <a:p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(f());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f() is an </a:t>
            </a:r>
            <a:r>
              <a:rPr lang="en-I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rvalue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 deduced to float </a:t>
            </a:r>
          </a:p>
          <a:p>
            <a:r>
              <a:rPr lang="en-IN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bar(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IN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an </a:t>
            </a:r>
            <a:r>
              <a:rPr lang="en-IN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lvalue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T deduced to </a:t>
            </a:r>
            <a:r>
              <a:rPr lang="en-IN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 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dirty="0"/>
              <a:t>This rule may seem unusual and strange. However, it starts making sense when we realize it was designed to solve the perfect forwarding problem.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8" name="Snip and Round Single Corner Rectangle 9">
            <a:extLst>
              <a:ext uri="{FF2B5EF4-FFF2-40B4-BE49-F238E27FC236}">
                <a16:creationId xmlns:a16="http://schemas.microsoft.com/office/drawing/2014/main" id="{397035F0-7706-7DAA-2D95-570ED9BA47CC}"/>
              </a:ext>
            </a:extLst>
          </p:cNvPr>
          <p:cNvSpPr/>
          <p:nvPr/>
        </p:nvSpPr>
        <p:spPr>
          <a:xfrm>
            <a:off x="75414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7963" y="620688"/>
            <a:ext cx="11274458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Solving perfect forwarding with std::forward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367646" y="1060489"/>
            <a:ext cx="1127445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Let's get back to our original wrapper template. Here's how it should be written in C++11:</a:t>
            </a:r>
          </a:p>
          <a:p>
            <a:endParaRPr lang="en-US" sz="1600" dirty="0"/>
          </a:p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T1, 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T2&gt; </a:t>
            </a:r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 wrapper(T&amp;&amp; e1, T2&amp;&amp; e2)</a:t>
            </a:r>
          </a:p>
          <a:p>
            <a:r>
              <a:rPr lang="de-DE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DE" sz="1400" dirty="0">
                <a:latin typeface="Courier New" pitchFamily="49" charset="0"/>
                <a:cs typeface="Courier New" pitchFamily="49" charset="0"/>
              </a:rPr>
              <a:t>       func(forward&lt;T1&gt;(e1), forward&lt;T2&gt;(e2));</a:t>
            </a:r>
          </a:p>
          <a:p>
            <a:r>
              <a:rPr lang="de-DE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de-DE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600" dirty="0"/>
              <a:t>And the forward function from &lt;utility&gt; header:-</a:t>
            </a:r>
          </a:p>
          <a:p>
            <a:endParaRPr lang="de-DE" sz="1600" dirty="0"/>
          </a:p>
          <a:p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T&gt; T&amp;&amp; forward(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remove_reference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&lt;T&gt;::type &amp;t) </a:t>
            </a:r>
            <a:endParaRPr lang="en-IN" sz="1400" dirty="0">
              <a:solidFill>
                <a:schemeClr val="tx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&lt;T&amp;&amp;&gt;(t);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IN" sz="1400" dirty="0"/>
              <a:t>Let's say we call:</a:t>
            </a:r>
          </a:p>
          <a:p>
            <a:endParaRPr lang="en-IN" sz="1400" dirty="0"/>
          </a:p>
          <a:p>
            <a:r>
              <a:rPr lang="en-I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ii;      </a:t>
            </a:r>
            <a:r>
              <a:rPr lang="en-IN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lvalue</a:t>
            </a:r>
            <a:r>
              <a:rPr lang="en-IN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ff;    </a:t>
            </a:r>
            <a:r>
              <a:rPr lang="en-IN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lvalue</a:t>
            </a:r>
            <a:endParaRPr lang="en-IN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IN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wrapper(ii, ff);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cs typeface="Courier New" pitchFamily="49" charset="0"/>
              </a:rPr>
              <a:t>The wrapper function instantiation would be like this…</a:t>
            </a:r>
          </a:p>
          <a:p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wrapper(</a:t>
            </a:r>
            <a:r>
              <a:rPr lang="en-I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&amp;e1, 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&amp;e2)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fun(forward&lt;</a:t>
            </a:r>
            <a:r>
              <a:rPr lang="en-I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&amp;&gt;(e1), forward&lt;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&amp;&gt;(e2));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IN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8" name="Snip and Round Single Corner Rectangle 9">
            <a:extLst>
              <a:ext uri="{FF2B5EF4-FFF2-40B4-BE49-F238E27FC236}">
                <a16:creationId xmlns:a16="http://schemas.microsoft.com/office/drawing/2014/main" id="{6BD09B60-D395-DFD5-6931-22E4D138D2B6}"/>
              </a:ext>
            </a:extLst>
          </p:cNvPr>
          <p:cNvSpPr/>
          <p:nvPr/>
        </p:nvSpPr>
        <p:spPr>
          <a:xfrm>
            <a:off x="75414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7390" y="620689"/>
            <a:ext cx="1046061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Solving perfect forwarding with std::forward  (contd..)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62" y="1143937"/>
            <a:ext cx="871296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Further, the call to ‘forward’ function inside the ‘wrapper’ function would be instantiated like this…</a:t>
            </a:r>
          </a:p>
          <a:p>
            <a:endParaRPr lang="en-IN" sz="1600" dirty="0"/>
          </a:p>
          <a:p>
            <a:r>
              <a:rPr lang="en-IN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//the argument passed are </a:t>
            </a:r>
            <a:r>
              <a:rPr lang="en-IN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lvalue</a:t>
            </a:r>
            <a:r>
              <a:rPr lang="en-IN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</a:t>
            </a:r>
            <a:r>
              <a:rPr lang="en-IN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by reference to '</a:t>
            </a:r>
            <a:r>
              <a:rPr lang="en-IN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IN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IN" sz="1600" dirty="0"/>
              <a:t>1. First 'forward' call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I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&amp; &amp;&amp; forward(</a:t>
            </a:r>
            <a:r>
              <a:rPr lang="en-I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&amp; t) 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noexcept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      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&amp; &amp;&amp;&gt;(t);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      }</a:t>
            </a:r>
          </a:p>
          <a:p>
            <a:r>
              <a:rPr lang="en-IN" dirty="0"/>
              <a:t>      </a:t>
            </a:r>
            <a:r>
              <a:rPr lang="en-IN" sz="1600" dirty="0"/>
              <a:t>finally....After reference collapsing</a:t>
            </a:r>
          </a:p>
          <a:p>
            <a:r>
              <a:rPr lang="en-IN" dirty="0"/>
              <a:t>           	         </a:t>
            </a:r>
            <a:r>
              <a:rPr lang="en-I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&amp;  forward(</a:t>
            </a:r>
            <a:r>
              <a:rPr lang="en-I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&amp; t) 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noexcept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      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&amp;&gt;(t);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      }</a:t>
            </a:r>
          </a:p>
          <a:p>
            <a:endParaRPr lang="en-IN" sz="1000" dirty="0"/>
          </a:p>
          <a:p>
            <a:r>
              <a:rPr lang="en-IN" sz="1600" dirty="0"/>
              <a:t>2. Second 'forward' call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&amp; &amp;&amp; forward(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&amp; t) 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noexcept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      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&amp; &amp;&amp;&gt;(t);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      }</a:t>
            </a:r>
          </a:p>
          <a:p>
            <a:r>
              <a:rPr lang="en-IN" sz="1600" dirty="0"/>
              <a:t>    finally.... After reference collapsing</a:t>
            </a:r>
          </a:p>
          <a:p>
            <a:r>
              <a:rPr lang="en-IN" dirty="0"/>
              <a:t>                           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&amp;  forward(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&amp; t) 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noexcept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      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&amp;&gt;(t);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      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8" name="Snip and Round Single Corner Rectangle 9">
            <a:extLst>
              <a:ext uri="{FF2B5EF4-FFF2-40B4-BE49-F238E27FC236}">
                <a16:creationId xmlns:a16="http://schemas.microsoft.com/office/drawing/2014/main" id="{FB666C68-DFC6-77FE-9783-B0715684249C}"/>
              </a:ext>
            </a:extLst>
          </p:cNvPr>
          <p:cNvSpPr/>
          <p:nvPr/>
        </p:nvSpPr>
        <p:spPr>
          <a:xfrm>
            <a:off x="75414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5966" y="565944"/>
            <a:ext cx="11362441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Solving perfect forwarding with std::forward  (contd..)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206" y="1071802"/>
            <a:ext cx="1124617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cs typeface="Courier New" pitchFamily="49" charset="0"/>
              </a:rPr>
              <a:t>The next case to handle is</a:t>
            </a:r>
          </a:p>
          <a:p>
            <a:endParaRPr lang="en-IN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wrapper(10, 12.34f);</a:t>
            </a:r>
          </a:p>
          <a:p>
            <a:endParaRPr lang="en-IN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/>
              <a:t>Here the arguments are </a:t>
            </a:r>
            <a:r>
              <a:rPr lang="en-IN" sz="1600" b="1" dirty="0" err="1">
                <a:solidFill>
                  <a:srgbClr val="FF0000"/>
                </a:solidFill>
              </a:rPr>
              <a:t>rvalues</a:t>
            </a:r>
            <a:r>
              <a:rPr lang="en-IN" sz="1600" dirty="0"/>
              <a:t>, so t</a:t>
            </a:r>
            <a:r>
              <a:rPr lang="en-US" sz="1600" dirty="0">
                <a:cs typeface="Courier New" pitchFamily="49" charset="0"/>
              </a:rPr>
              <a:t>he wrapper function instantiation would be like this…</a:t>
            </a:r>
          </a:p>
          <a:p>
            <a:endParaRPr lang="en-US" sz="1600" dirty="0">
              <a:cs typeface="Courier New" pitchFamily="49" charset="0"/>
            </a:endParaRPr>
          </a:p>
          <a:p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wrapper(</a:t>
            </a:r>
            <a:r>
              <a:rPr lang="en-I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e1, 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e2) </a:t>
            </a:r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//void wrapper(</a:t>
            </a:r>
            <a:r>
              <a:rPr lang="en-IN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&amp;&amp; e1, float&amp;&amp; e2)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fun(forward&lt;</a:t>
            </a:r>
            <a:r>
              <a:rPr lang="en-I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&gt;(e1), forward&lt;</a:t>
            </a:r>
            <a:r>
              <a:rPr lang="en-I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&gt;(e2));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IN" sz="1400" dirty="0">
                <a:solidFill>
                  <a:srgbClr val="00B050"/>
                </a:solidFill>
              </a:rPr>
              <a:t>//the argument passed are </a:t>
            </a:r>
            <a:r>
              <a:rPr lang="en-IN" sz="1400" b="1" dirty="0" err="1">
                <a:solidFill>
                  <a:srgbClr val="FF0000"/>
                </a:solidFill>
              </a:rPr>
              <a:t>rvalue</a:t>
            </a:r>
            <a:r>
              <a:rPr lang="en-IN" sz="1400" dirty="0" err="1"/>
              <a:t>'</a:t>
            </a:r>
            <a:r>
              <a:rPr lang="en-IN" sz="1400" dirty="0" err="1">
                <a:solidFill>
                  <a:srgbClr val="00B050"/>
                </a:solidFill>
              </a:rPr>
              <a:t>s</a:t>
            </a:r>
            <a:r>
              <a:rPr lang="en-IN" sz="1400" dirty="0"/>
              <a:t> </a:t>
            </a:r>
            <a:r>
              <a:rPr lang="en-IN" sz="1400" dirty="0">
                <a:solidFill>
                  <a:srgbClr val="00B050"/>
                </a:solidFill>
              </a:rPr>
              <a:t>by reference to '</a:t>
            </a:r>
            <a:r>
              <a:rPr lang="en-IN" sz="1400" dirty="0" err="1">
                <a:solidFill>
                  <a:srgbClr val="00B050"/>
                </a:solidFill>
              </a:rPr>
              <a:t>func</a:t>
            </a:r>
            <a:r>
              <a:rPr lang="en-IN" sz="1400" dirty="0">
                <a:solidFill>
                  <a:srgbClr val="00B050"/>
                </a:solidFill>
              </a:rPr>
              <a:t>‘</a:t>
            </a:r>
          </a:p>
          <a:p>
            <a:endParaRPr lang="en-IN" sz="1000" dirty="0"/>
          </a:p>
          <a:p>
            <a:pPr marL="342900" indent="-342900">
              <a:buAutoNum type="arabicPeriod"/>
            </a:pPr>
            <a:r>
              <a:rPr lang="en-IN" sz="1600" dirty="0"/>
              <a:t>First 'forward' call</a:t>
            </a:r>
          </a:p>
          <a:p>
            <a:pPr marL="342900" indent="-342900"/>
            <a:endParaRPr lang="en-IN" sz="1000" dirty="0"/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N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&amp;&amp; &amp;&amp; forward(</a:t>
            </a:r>
            <a:r>
              <a:rPr lang="en-IN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&amp;&amp; t)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noexcept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&amp;&amp; &amp;&amp;&gt;(t);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  }</a:t>
            </a:r>
          </a:p>
          <a:p>
            <a:endParaRPr lang="en-IN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/>
              <a:t>      finally....After reference collapsing</a:t>
            </a:r>
          </a:p>
          <a:p>
            <a:endParaRPr lang="en-IN" sz="1000" dirty="0"/>
          </a:p>
          <a:p>
            <a:r>
              <a:rPr lang="en-IN" sz="1400" dirty="0"/>
              <a:t>           	</a:t>
            </a:r>
            <a:r>
              <a:rPr lang="en-IN" sz="1600" dirty="0"/>
              <a:t>         </a:t>
            </a:r>
            <a:r>
              <a:rPr lang="en-IN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 forward(</a:t>
            </a:r>
            <a:r>
              <a:rPr lang="en-IN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t)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noexcept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   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&gt;(t);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   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8" name="Snip and Round Single Corner Rectangle 9">
            <a:extLst>
              <a:ext uri="{FF2B5EF4-FFF2-40B4-BE49-F238E27FC236}">
                <a16:creationId xmlns:a16="http://schemas.microsoft.com/office/drawing/2014/main" id="{0FD6F951-87DD-90AD-90BB-196314F54A48}"/>
              </a:ext>
            </a:extLst>
          </p:cNvPr>
          <p:cNvSpPr/>
          <p:nvPr/>
        </p:nvSpPr>
        <p:spPr>
          <a:xfrm>
            <a:off x="75414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760" y="1604718"/>
            <a:ext cx="77048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2. Second 'forward' call</a:t>
            </a:r>
          </a:p>
          <a:p>
            <a:endParaRPr lang="en-IN" sz="1600" dirty="0"/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&amp;&amp; &amp;&amp; forward(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&amp;&amp; t)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noexcept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     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&amp;&amp; &amp;&amp;&gt;(t);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     }</a:t>
            </a:r>
          </a:p>
          <a:p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/>
              <a:t>    finally.... After reference collapsing</a:t>
            </a:r>
          </a:p>
          <a:p>
            <a:endParaRPr lang="en-IN" sz="1600" dirty="0"/>
          </a:p>
          <a:p>
            <a:r>
              <a:rPr lang="en-IN" sz="1600" dirty="0"/>
              <a:t>                          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forward(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t)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noexcept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&gt;(t);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  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414" y="620688"/>
            <a:ext cx="11278386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Solving perfect forwarding with std::forward  (contd..)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8" name="Snip and Round Single Corner Rectangle 9">
            <a:extLst>
              <a:ext uri="{FF2B5EF4-FFF2-40B4-BE49-F238E27FC236}">
                <a16:creationId xmlns:a16="http://schemas.microsoft.com/office/drawing/2014/main" id="{FACE8C8A-857D-2FE7-CA92-D4061C71DD27}"/>
              </a:ext>
            </a:extLst>
          </p:cNvPr>
          <p:cNvSpPr/>
          <p:nvPr/>
        </p:nvSpPr>
        <p:spPr>
          <a:xfrm>
            <a:off x="75414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0" y="620688"/>
            <a:ext cx="914400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LVALUE COPY</a:t>
            </a:r>
            <a:endParaRPr lang="en-IN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913966" y="1290186"/>
            <a:ext cx="8580982" cy="4402420"/>
            <a:chOff x="143716" y="-276062"/>
            <a:chExt cx="11259390" cy="533215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143000" y="2689412"/>
              <a:ext cx="1026010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3716" y="12219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stack</a:t>
              </a:r>
              <a:endParaRPr lang="en-IN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089" y="3240740"/>
              <a:ext cx="76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heap</a:t>
              </a:r>
              <a:endParaRPr lang="en-IN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46760" y="-276062"/>
              <a:ext cx="2232211" cy="447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LVALUE COPY</a:t>
              </a:r>
              <a:endParaRPr lang="en-IN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72553" y="593176"/>
              <a:ext cx="1048871" cy="3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CB obj1</a:t>
              </a:r>
              <a:endParaRPr lang="en-IN" sz="1400" b="1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178424" y="900953"/>
              <a:ext cx="806823" cy="690371"/>
              <a:chOff x="2178424" y="900953"/>
              <a:chExt cx="806823" cy="690371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178424" y="900953"/>
                <a:ext cx="806823" cy="32103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CA* p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178424" y="1221992"/>
                <a:ext cx="806823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###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178424" y="3421049"/>
              <a:ext cx="1048870" cy="845263"/>
              <a:chOff x="2178424" y="3421049"/>
              <a:chExt cx="1048870" cy="84526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78424" y="3425406"/>
                <a:ext cx="524435" cy="4204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702859" y="3421049"/>
                <a:ext cx="524435" cy="4204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178424" y="3845859"/>
                <a:ext cx="524435" cy="4204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02859" y="3841502"/>
                <a:ext cx="524435" cy="4204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507876" y="4308719"/>
              <a:ext cx="95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 </a:t>
              </a:r>
              <a:endParaRPr lang="en-IN" sz="1400" dirty="0"/>
            </a:p>
          </p:txBody>
        </p:sp>
        <p:cxnSp>
          <p:nvCxnSpPr>
            <p:cNvPr id="17" name="Straight Arrow Connector 16"/>
            <p:cNvCxnSpPr>
              <a:stCxn id="39" idx="2"/>
            </p:cNvCxnSpPr>
            <p:nvPr/>
          </p:nvCxnSpPr>
          <p:spPr>
            <a:xfrm flipH="1">
              <a:off x="2581835" y="1591324"/>
              <a:ext cx="1" cy="1829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359475" y="190291"/>
              <a:ext cx="2198425" cy="3727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IN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CB</a:t>
              </a:r>
              <a:r>
                <a:rPr lang="en-IN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IN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obj1</a:t>
              </a:r>
              <a:r>
                <a:rPr lang="en-IN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IN" sz="14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  <a:r>
                <a:rPr lang="en-IN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sz="14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20</a:t>
              </a:r>
              <a:r>
                <a:rPr lang="en-IN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25935" y="501950"/>
              <a:ext cx="2068016" cy="372776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IN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CB</a:t>
              </a:r>
              <a:r>
                <a:rPr lang="en-IN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IN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obj2</a:t>
              </a:r>
              <a:r>
                <a:rPr lang="en-IN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IN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obj1</a:t>
              </a:r>
              <a:r>
                <a:rPr lang="en-IN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067985" y="1066800"/>
              <a:ext cx="806823" cy="690371"/>
              <a:chOff x="2178424" y="900953"/>
              <a:chExt cx="806823" cy="69037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178424" y="900953"/>
                <a:ext cx="806823" cy="32103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CA* p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178424" y="1221992"/>
                <a:ext cx="806823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###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067985" y="3586896"/>
              <a:ext cx="1048870" cy="845263"/>
              <a:chOff x="2178424" y="3421049"/>
              <a:chExt cx="1048870" cy="84526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178424" y="3425406"/>
                <a:ext cx="524435" cy="4204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702859" y="3421049"/>
                <a:ext cx="524435" cy="4204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10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178424" y="3845859"/>
                <a:ext cx="524435" cy="4204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702859" y="3841502"/>
                <a:ext cx="524435" cy="4204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20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397437" y="4474566"/>
              <a:ext cx="95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 </a:t>
              </a:r>
              <a:endParaRPr lang="en-IN" sz="1400" dirty="0"/>
            </a:p>
          </p:txBody>
        </p:sp>
        <p:cxnSp>
          <p:nvCxnSpPr>
            <p:cNvPr id="23" name="Straight Arrow Connector 22"/>
            <p:cNvCxnSpPr>
              <a:stCxn id="33" idx="2"/>
            </p:cNvCxnSpPr>
            <p:nvPr/>
          </p:nvCxnSpPr>
          <p:spPr>
            <a:xfrm flipH="1">
              <a:off x="6471396" y="1757171"/>
              <a:ext cx="1" cy="1829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54537" y="596482"/>
              <a:ext cx="1048871" cy="3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CB obj2</a:t>
              </a:r>
              <a:endParaRPr lang="en-IN" sz="1400" b="1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605824" y="3083748"/>
              <a:ext cx="2253482" cy="1972346"/>
            </a:xfrm>
            <a:custGeom>
              <a:avLst/>
              <a:gdLst>
                <a:gd name="connsiteX0" fmla="*/ 236423 w 2253482"/>
                <a:gd name="connsiteY0" fmla="*/ 197334 h 1972346"/>
                <a:gd name="connsiteX1" fmla="*/ 411235 w 2253482"/>
                <a:gd name="connsiteY1" fmla="*/ 156993 h 1972346"/>
                <a:gd name="connsiteX2" fmla="*/ 465023 w 2253482"/>
                <a:gd name="connsiteY2" fmla="*/ 130099 h 1972346"/>
                <a:gd name="connsiteX3" fmla="*/ 653282 w 2253482"/>
                <a:gd name="connsiteY3" fmla="*/ 116652 h 1972346"/>
                <a:gd name="connsiteX4" fmla="*/ 787752 w 2253482"/>
                <a:gd name="connsiteY4" fmla="*/ 103205 h 1972346"/>
                <a:gd name="connsiteX5" fmla="*/ 1231505 w 2253482"/>
                <a:gd name="connsiteY5" fmla="*/ 49417 h 1972346"/>
                <a:gd name="connsiteX6" fmla="*/ 1863517 w 2253482"/>
                <a:gd name="connsiteY6" fmla="*/ 49417 h 1972346"/>
                <a:gd name="connsiteX7" fmla="*/ 1917305 w 2253482"/>
                <a:gd name="connsiteY7" fmla="*/ 116652 h 1972346"/>
                <a:gd name="connsiteX8" fmla="*/ 1971094 w 2253482"/>
                <a:gd name="connsiteY8" fmla="*/ 156993 h 1972346"/>
                <a:gd name="connsiteX9" fmla="*/ 2024882 w 2253482"/>
                <a:gd name="connsiteY9" fmla="*/ 224228 h 1972346"/>
                <a:gd name="connsiteX10" fmla="*/ 2119011 w 2253482"/>
                <a:gd name="connsiteY10" fmla="*/ 399040 h 1972346"/>
                <a:gd name="connsiteX11" fmla="*/ 2145905 w 2253482"/>
                <a:gd name="connsiteY11" fmla="*/ 439381 h 1972346"/>
                <a:gd name="connsiteX12" fmla="*/ 2213141 w 2253482"/>
                <a:gd name="connsiteY12" fmla="*/ 587299 h 1972346"/>
                <a:gd name="connsiteX13" fmla="*/ 2226588 w 2253482"/>
                <a:gd name="connsiteY13" fmla="*/ 641087 h 1972346"/>
                <a:gd name="connsiteX14" fmla="*/ 2253482 w 2253482"/>
                <a:gd name="connsiteY14" fmla="*/ 694876 h 1972346"/>
                <a:gd name="connsiteX15" fmla="*/ 2240035 w 2253482"/>
                <a:gd name="connsiteY15" fmla="*/ 1017605 h 1972346"/>
                <a:gd name="connsiteX16" fmla="*/ 2226588 w 2253482"/>
                <a:gd name="connsiteY16" fmla="*/ 1057946 h 1972346"/>
                <a:gd name="connsiteX17" fmla="*/ 2199694 w 2253482"/>
                <a:gd name="connsiteY17" fmla="*/ 1125181 h 1972346"/>
                <a:gd name="connsiteX18" fmla="*/ 2186247 w 2253482"/>
                <a:gd name="connsiteY18" fmla="*/ 1165523 h 1972346"/>
                <a:gd name="connsiteX19" fmla="*/ 2159352 w 2253482"/>
                <a:gd name="connsiteY19" fmla="*/ 1205864 h 1972346"/>
                <a:gd name="connsiteX20" fmla="*/ 2145905 w 2253482"/>
                <a:gd name="connsiteY20" fmla="*/ 1246205 h 1972346"/>
                <a:gd name="connsiteX21" fmla="*/ 2105564 w 2253482"/>
                <a:gd name="connsiteY21" fmla="*/ 1273099 h 1972346"/>
                <a:gd name="connsiteX22" fmla="*/ 2065223 w 2253482"/>
                <a:gd name="connsiteY22" fmla="*/ 1313440 h 1972346"/>
                <a:gd name="connsiteX23" fmla="*/ 2024882 w 2253482"/>
                <a:gd name="connsiteY23" fmla="*/ 1367228 h 1972346"/>
                <a:gd name="connsiteX24" fmla="*/ 1971094 w 2253482"/>
                <a:gd name="connsiteY24" fmla="*/ 1407570 h 1972346"/>
                <a:gd name="connsiteX25" fmla="*/ 1930752 w 2253482"/>
                <a:gd name="connsiteY25" fmla="*/ 1447911 h 1972346"/>
                <a:gd name="connsiteX26" fmla="*/ 1876964 w 2253482"/>
                <a:gd name="connsiteY26" fmla="*/ 1474805 h 1972346"/>
                <a:gd name="connsiteX27" fmla="*/ 1621470 w 2253482"/>
                <a:gd name="connsiteY27" fmla="*/ 1622723 h 1972346"/>
                <a:gd name="connsiteX28" fmla="*/ 1540788 w 2253482"/>
                <a:gd name="connsiteY28" fmla="*/ 1649617 h 1972346"/>
                <a:gd name="connsiteX29" fmla="*/ 1406317 w 2253482"/>
                <a:gd name="connsiteY29" fmla="*/ 1716852 h 1972346"/>
                <a:gd name="connsiteX30" fmla="*/ 1365976 w 2253482"/>
                <a:gd name="connsiteY30" fmla="*/ 1770640 h 1972346"/>
                <a:gd name="connsiteX31" fmla="*/ 1191164 w 2253482"/>
                <a:gd name="connsiteY31" fmla="*/ 1905111 h 1972346"/>
                <a:gd name="connsiteX32" fmla="*/ 1137376 w 2253482"/>
                <a:gd name="connsiteY32" fmla="*/ 1932005 h 1972346"/>
                <a:gd name="connsiteX33" fmla="*/ 1002905 w 2253482"/>
                <a:gd name="connsiteY33" fmla="*/ 1972346 h 1972346"/>
                <a:gd name="connsiteX34" fmla="*/ 707070 w 2253482"/>
                <a:gd name="connsiteY34" fmla="*/ 1945452 h 1972346"/>
                <a:gd name="connsiteX35" fmla="*/ 478470 w 2253482"/>
                <a:gd name="connsiteY35" fmla="*/ 1770640 h 1972346"/>
                <a:gd name="connsiteX36" fmla="*/ 276764 w 2253482"/>
                <a:gd name="connsiteY36" fmla="*/ 1582381 h 1972346"/>
                <a:gd name="connsiteX37" fmla="*/ 88505 w 2253482"/>
                <a:gd name="connsiteY37" fmla="*/ 1286546 h 1972346"/>
                <a:gd name="connsiteX38" fmla="*/ 21270 w 2253482"/>
                <a:gd name="connsiteY38" fmla="*/ 1111734 h 1972346"/>
                <a:gd name="connsiteX39" fmla="*/ 34717 w 2253482"/>
                <a:gd name="connsiteY39" fmla="*/ 479723 h 1972346"/>
                <a:gd name="connsiteX40" fmla="*/ 75058 w 2253482"/>
                <a:gd name="connsiteY40" fmla="*/ 412487 h 1972346"/>
                <a:gd name="connsiteX41" fmla="*/ 101952 w 2253482"/>
                <a:gd name="connsiteY41" fmla="*/ 358699 h 1972346"/>
                <a:gd name="connsiteX42" fmla="*/ 142294 w 2253482"/>
                <a:gd name="connsiteY42" fmla="*/ 304911 h 1972346"/>
                <a:gd name="connsiteX43" fmla="*/ 209529 w 2253482"/>
                <a:gd name="connsiteY43" fmla="*/ 224228 h 1972346"/>
                <a:gd name="connsiteX44" fmla="*/ 263317 w 2253482"/>
                <a:gd name="connsiteY44" fmla="*/ 197334 h 1972346"/>
                <a:gd name="connsiteX45" fmla="*/ 303658 w 2253482"/>
                <a:gd name="connsiteY45" fmla="*/ 170440 h 1972346"/>
                <a:gd name="connsiteX46" fmla="*/ 344000 w 2253482"/>
                <a:gd name="connsiteY46" fmla="*/ 156993 h 1972346"/>
                <a:gd name="connsiteX47" fmla="*/ 424682 w 2253482"/>
                <a:gd name="connsiteY47" fmla="*/ 143546 h 197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253482" h="1972346">
                  <a:moveTo>
                    <a:pt x="236423" y="197334"/>
                  </a:moveTo>
                  <a:cubicBezTo>
                    <a:pt x="273044" y="190010"/>
                    <a:pt x="389611" y="167805"/>
                    <a:pt x="411235" y="156993"/>
                  </a:cubicBezTo>
                  <a:cubicBezTo>
                    <a:pt x="429164" y="148028"/>
                    <a:pt x="445250" y="133394"/>
                    <a:pt x="465023" y="130099"/>
                  </a:cubicBezTo>
                  <a:cubicBezTo>
                    <a:pt x="527080" y="119756"/>
                    <a:pt x="590586" y="121877"/>
                    <a:pt x="653282" y="116652"/>
                  </a:cubicBezTo>
                  <a:cubicBezTo>
                    <a:pt x="698173" y="112911"/>
                    <a:pt x="742981" y="108180"/>
                    <a:pt x="787752" y="103205"/>
                  </a:cubicBezTo>
                  <a:cubicBezTo>
                    <a:pt x="1117562" y="66560"/>
                    <a:pt x="1035100" y="77475"/>
                    <a:pt x="1231505" y="49417"/>
                  </a:cubicBezTo>
                  <a:cubicBezTo>
                    <a:pt x="1449285" y="-23174"/>
                    <a:pt x="1392866" y="-9414"/>
                    <a:pt x="1863517" y="49417"/>
                  </a:cubicBezTo>
                  <a:cubicBezTo>
                    <a:pt x="1891996" y="52977"/>
                    <a:pt x="1897010" y="96357"/>
                    <a:pt x="1917305" y="116652"/>
                  </a:cubicBezTo>
                  <a:cubicBezTo>
                    <a:pt x="1933153" y="132500"/>
                    <a:pt x="1953164" y="143546"/>
                    <a:pt x="1971094" y="156993"/>
                  </a:cubicBezTo>
                  <a:cubicBezTo>
                    <a:pt x="2006164" y="262203"/>
                    <a:pt x="1953920" y="132991"/>
                    <a:pt x="2024882" y="224228"/>
                  </a:cubicBezTo>
                  <a:cubicBezTo>
                    <a:pt x="2057969" y="266768"/>
                    <a:pt x="2092145" y="350682"/>
                    <a:pt x="2119011" y="399040"/>
                  </a:cubicBezTo>
                  <a:cubicBezTo>
                    <a:pt x="2126860" y="413168"/>
                    <a:pt x="2136940" y="425934"/>
                    <a:pt x="2145905" y="439381"/>
                  </a:cubicBezTo>
                  <a:cubicBezTo>
                    <a:pt x="2186200" y="560268"/>
                    <a:pt x="2112935" y="346807"/>
                    <a:pt x="2213141" y="587299"/>
                  </a:cubicBezTo>
                  <a:cubicBezTo>
                    <a:pt x="2220249" y="604358"/>
                    <a:pt x="2220099" y="623783"/>
                    <a:pt x="2226588" y="641087"/>
                  </a:cubicBezTo>
                  <a:cubicBezTo>
                    <a:pt x="2233627" y="659857"/>
                    <a:pt x="2244517" y="676946"/>
                    <a:pt x="2253482" y="694876"/>
                  </a:cubicBezTo>
                  <a:cubicBezTo>
                    <a:pt x="2249000" y="802452"/>
                    <a:pt x="2247989" y="910230"/>
                    <a:pt x="2240035" y="1017605"/>
                  </a:cubicBezTo>
                  <a:cubicBezTo>
                    <a:pt x="2238988" y="1031741"/>
                    <a:pt x="2231565" y="1044674"/>
                    <a:pt x="2226588" y="1057946"/>
                  </a:cubicBezTo>
                  <a:cubicBezTo>
                    <a:pt x="2218113" y="1080547"/>
                    <a:pt x="2208169" y="1102580"/>
                    <a:pt x="2199694" y="1125181"/>
                  </a:cubicBezTo>
                  <a:cubicBezTo>
                    <a:pt x="2194717" y="1138453"/>
                    <a:pt x="2192586" y="1152845"/>
                    <a:pt x="2186247" y="1165523"/>
                  </a:cubicBezTo>
                  <a:cubicBezTo>
                    <a:pt x="2179019" y="1179978"/>
                    <a:pt x="2168317" y="1192417"/>
                    <a:pt x="2159352" y="1205864"/>
                  </a:cubicBezTo>
                  <a:cubicBezTo>
                    <a:pt x="2154870" y="1219311"/>
                    <a:pt x="2154760" y="1235137"/>
                    <a:pt x="2145905" y="1246205"/>
                  </a:cubicBezTo>
                  <a:cubicBezTo>
                    <a:pt x="2135809" y="1258825"/>
                    <a:pt x="2117979" y="1262753"/>
                    <a:pt x="2105564" y="1273099"/>
                  </a:cubicBezTo>
                  <a:cubicBezTo>
                    <a:pt x="2090955" y="1285273"/>
                    <a:pt x="2077599" y="1299001"/>
                    <a:pt x="2065223" y="1313440"/>
                  </a:cubicBezTo>
                  <a:cubicBezTo>
                    <a:pt x="2050638" y="1330456"/>
                    <a:pt x="2040729" y="1351380"/>
                    <a:pt x="2024882" y="1367228"/>
                  </a:cubicBezTo>
                  <a:cubicBezTo>
                    <a:pt x="2009035" y="1383076"/>
                    <a:pt x="1988110" y="1392985"/>
                    <a:pt x="1971094" y="1407570"/>
                  </a:cubicBezTo>
                  <a:cubicBezTo>
                    <a:pt x="1956655" y="1419946"/>
                    <a:pt x="1946227" y="1436858"/>
                    <a:pt x="1930752" y="1447911"/>
                  </a:cubicBezTo>
                  <a:cubicBezTo>
                    <a:pt x="1914440" y="1459562"/>
                    <a:pt x="1894242" y="1464642"/>
                    <a:pt x="1876964" y="1474805"/>
                  </a:cubicBezTo>
                  <a:cubicBezTo>
                    <a:pt x="1801656" y="1519103"/>
                    <a:pt x="1708365" y="1586516"/>
                    <a:pt x="1621470" y="1622723"/>
                  </a:cubicBezTo>
                  <a:cubicBezTo>
                    <a:pt x="1595302" y="1633627"/>
                    <a:pt x="1566144" y="1636939"/>
                    <a:pt x="1540788" y="1649617"/>
                  </a:cubicBezTo>
                  <a:cubicBezTo>
                    <a:pt x="1380689" y="1729666"/>
                    <a:pt x="1528078" y="1686412"/>
                    <a:pt x="1406317" y="1716852"/>
                  </a:cubicBezTo>
                  <a:cubicBezTo>
                    <a:pt x="1392870" y="1734781"/>
                    <a:pt x="1382842" y="1755882"/>
                    <a:pt x="1365976" y="1770640"/>
                  </a:cubicBezTo>
                  <a:cubicBezTo>
                    <a:pt x="1310649" y="1819051"/>
                    <a:pt x="1256919" y="1872234"/>
                    <a:pt x="1191164" y="1905111"/>
                  </a:cubicBezTo>
                  <a:cubicBezTo>
                    <a:pt x="1173235" y="1914076"/>
                    <a:pt x="1155988" y="1924560"/>
                    <a:pt x="1137376" y="1932005"/>
                  </a:cubicBezTo>
                  <a:cubicBezTo>
                    <a:pt x="1082811" y="1953831"/>
                    <a:pt x="1055740" y="1959138"/>
                    <a:pt x="1002905" y="1972346"/>
                  </a:cubicBezTo>
                  <a:cubicBezTo>
                    <a:pt x="904293" y="1963381"/>
                    <a:pt x="799488" y="1980998"/>
                    <a:pt x="707070" y="1945452"/>
                  </a:cubicBezTo>
                  <a:cubicBezTo>
                    <a:pt x="617537" y="1911016"/>
                    <a:pt x="554013" y="1829760"/>
                    <a:pt x="478470" y="1770640"/>
                  </a:cubicBezTo>
                  <a:cubicBezTo>
                    <a:pt x="426767" y="1730177"/>
                    <a:pt x="303891" y="1625010"/>
                    <a:pt x="276764" y="1582381"/>
                  </a:cubicBezTo>
                  <a:cubicBezTo>
                    <a:pt x="214011" y="1483769"/>
                    <a:pt x="125467" y="1397433"/>
                    <a:pt x="88505" y="1286546"/>
                  </a:cubicBezTo>
                  <a:cubicBezTo>
                    <a:pt x="50816" y="1173479"/>
                    <a:pt x="72778" y="1231921"/>
                    <a:pt x="21270" y="1111734"/>
                  </a:cubicBezTo>
                  <a:cubicBezTo>
                    <a:pt x="-6931" y="857925"/>
                    <a:pt x="-11463" y="876872"/>
                    <a:pt x="34717" y="479723"/>
                  </a:cubicBezTo>
                  <a:cubicBezTo>
                    <a:pt x="37736" y="453761"/>
                    <a:pt x="62365" y="435335"/>
                    <a:pt x="75058" y="412487"/>
                  </a:cubicBezTo>
                  <a:cubicBezTo>
                    <a:pt x="84793" y="394964"/>
                    <a:pt x="91328" y="375698"/>
                    <a:pt x="101952" y="358699"/>
                  </a:cubicBezTo>
                  <a:cubicBezTo>
                    <a:pt x="113830" y="339694"/>
                    <a:pt x="129267" y="323148"/>
                    <a:pt x="142294" y="304911"/>
                  </a:cubicBezTo>
                  <a:cubicBezTo>
                    <a:pt x="166866" y="270511"/>
                    <a:pt x="172906" y="250388"/>
                    <a:pt x="209529" y="224228"/>
                  </a:cubicBezTo>
                  <a:cubicBezTo>
                    <a:pt x="225841" y="212577"/>
                    <a:pt x="245913" y="207279"/>
                    <a:pt x="263317" y="197334"/>
                  </a:cubicBezTo>
                  <a:cubicBezTo>
                    <a:pt x="277349" y="189316"/>
                    <a:pt x="289203" y="177667"/>
                    <a:pt x="303658" y="170440"/>
                  </a:cubicBezTo>
                  <a:cubicBezTo>
                    <a:pt x="316336" y="164101"/>
                    <a:pt x="330163" y="160068"/>
                    <a:pt x="344000" y="156993"/>
                  </a:cubicBezTo>
                  <a:cubicBezTo>
                    <a:pt x="370616" y="151078"/>
                    <a:pt x="424682" y="143546"/>
                    <a:pt x="424682" y="1435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034118" y="4007349"/>
              <a:ext cx="147917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118420" y="4092678"/>
              <a:ext cx="1285876" cy="3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Deep copy</a:t>
              </a:r>
              <a:endParaRPr lang="en-IN" sz="1400" b="1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4" name="Snip and Round Single Corner Rectangle 9">
            <a:extLst>
              <a:ext uri="{FF2B5EF4-FFF2-40B4-BE49-F238E27FC236}">
                <a16:creationId xmlns:a16="http://schemas.microsoft.com/office/drawing/2014/main" id="{29978292-F85D-8429-26F5-5D97CE80087E}"/>
              </a:ext>
            </a:extLst>
          </p:cNvPr>
          <p:cNvSpPr/>
          <p:nvPr/>
        </p:nvSpPr>
        <p:spPr>
          <a:xfrm>
            <a:off x="75414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9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2474</Words>
  <Application>Microsoft Office PowerPoint</Application>
  <PresentationFormat>Widescreen</PresentationFormat>
  <Paragraphs>602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Prabhu</dc:creator>
  <cp:lastModifiedBy>Ganesh Prabhu</cp:lastModifiedBy>
  <cp:revision>2</cp:revision>
  <dcterms:created xsi:type="dcterms:W3CDTF">2024-06-22T10:45:17Z</dcterms:created>
  <dcterms:modified xsi:type="dcterms:W3CDTF">2024-06-27T06:26:09Z</dcterms:modified>
</cp:coreProperties>
</file>