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1" r:id="rId3"/>
    <p:sldId id="332" r:id="rId4"/>
    <p:sldId id="511" r:id="rId5"/>
    <p:sldId id="5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5B15-AB36-C687-BCA2-D1C04B07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5324C-ED72-04BC-44BF-8CD606898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A9CA-96C9-986A-5D44-AC06A3A4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9DA2-085C-A71A-7E0D-1A3A6C38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405F-F1C9-1113-5696-0CEB4861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6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7FD4-9D00-6247-3923-E885D1C3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FEA3D-81FF-76CC-28EC-F429DC51C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CBBF-4F6A-5F66-31CE-AEF0C5C3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3F683-89BF-64CD-DB0B-74AD019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E925-3F5F-71C9-44F7-692DEE56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00575-6894-E099-9404-9AEFAADBF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71B80-2E09-674B-C153-797CC598F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3899-7F1C-5258-ACEF-A42BE517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E832-88D8-37AA-CE56-EF51557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8728-4EA1-FB83-C65B-86B755A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0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B563-A051-7758-5EB4-3D8B9036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C810-32DE-702D-6DFE-1624A702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53B8-6878-257C-4EBC-EEF545BA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0D5F-52DB-7A4D-5134-BD5708BC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2166-45F3-5509-BBD0-B2242D51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0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1C0-B75C-5F44-87AE-581D23AE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5C8F5-3F9B-8A41-F88D-D93B86A1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743A-93BE-F032-CDCA-7DF4CEBB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8234-3AF1-56EC-5B9D-6BE0BB76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575F-0371-882F-3FF8-143A4D23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5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0BA2-8757-4379-ED98-2D0CD899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46AA-AD7E-AC77-46D5-37D370906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387FA-8DAB-714D-1D17-5601CC1FE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B9FB-BCEB-0B16-F8C4-ED67065D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CE5A9-7E2D-3C73-52F4-D7E28181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8143-D356-FB94-2E93-7250D21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7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E98-8350-5E84-2779-BA70BF27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F1546-7809-D9CA-2D13-8A6B44DF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A9F3-DCB9-F855-D179-D0840DAC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9E867-7D23-14E6-6D2C-63087CC1C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7D321-4C4A-1B07-BE27-2C8AD6BFF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4E863-3A56-E425-9ED3-D131A67A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7E26C-4C6F-92AB-94FF-D6F005C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2EE1D-C188-76FA-ED03-955C2705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3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DE40-7FC5-7085-9685-CA69164D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7FBA3-AC79-7F01-B7F4-23BDC3F9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B25DF-07FB-00E3-B220-69BE4ED1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708FC-4BF8-E5D8-354E-8E7CDC7E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86ADE-F2C8-149C-A4BA-A54407BF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09526-5553-E0FC-5FB3-90047F2D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BEFD5-50D4-9426-5027-43363F07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4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AA2A-D2F1-4516-A19A-F6F48A1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DDEF-BF7A-0081-459E-AC452066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F5FA-4FA0-CCEB-270B-87E72DF4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42404-41F5-52CE-BED5-B7066478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4B29E-E9F9-7A18-C3D9-49077D02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18EA6-F59E-09F1-6F65-ECD558BC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2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97E6-EBD6-EB42-6BA4-6A8A5B64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9E56E-9682-E6B5-2583-E0B8787A4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0D823-702E-AAF4-F881-B737DE532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B0D5-7943-B24A-5B86-D3D43680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4B50B-00BD-09E4-4696-0D294CE7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DDEC-D7F9-8448-FDA2-9F12ED84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8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B0EBC-3FBE-C7BE-87F6-4315D884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E96B-F1B1-1649-C7A3-1C072EA2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22FB-FA84-7D1B-EFA5-141A8A9B4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199B-A573-43BA-AB89-2AF69C36B0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3D4E-46A6-76B8-486D-46405838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F80D-0155-60FE-E395-9E0A290BD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28D9-5C13-45FA-8AC6-3F776F088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8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and Round Single Corner Rectangle 3"/>
          <p:cNvSpPr/>
          <p:nvPr/>
        </p:nvSpPr>
        <p:spPr>
          <a:xfrm>
            <a:off x="141402" y="31604"/>
            <a:ext cx="11887200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2803" y="618013"/>
            <a:ext cx="11199043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Compile time assertions:-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803" y="1052175"/>
            <a:ext cx="11444141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Unlike the runtime assertions in order to check pre and post conditions for a function, these compile time assertions are statically checked during compile time, 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The advantage of this approach is some errors can be detected very early before we even run the software and they don’t incur any runtime overhead.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Many compile-time checks are implemented in template or generic programming and work on expression which can be evaluated during compile time.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They can be used to narrow the definitions of acceptable types in our templates, which can improve type safety of the code.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We can use them to validate non-type template parameters as well.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Enforce requirements of type sizes while compiling.</a:t>
            </a:r>
          </a:p>
          <a:p>
            <a:pPr marL="174625" indent="-174625" algn="just"/>
            <a:endParaRPr lang="en-US" sz="1100" dirty="0"/>
          </a:p>
          <a:p>
            <a:pPr algn="just"/>
            <a:r>
              <a:rPr lang="en-US" dirty="0"/>
              <a:t>Compile time assertions are carried out using ‘</a:t>
            </a:r>
            <a:r>
              <a:rPr lang="en-US" dirty="0" err="1">
                <a:solidFill>
                  <a:srgbClr val="0000FF"/>
                </a:solidFill>
              </a:rPr>
              <a:t>static_assert</a:t>
            </a:r>
            <a:r>
              <a:rPr lang="en-US" dirty="0"/>
              <a:t>’. For example on cross platform code it may be useful to perform assertions on built-in type &amp; </a:t>
            </a:r>
            <a:r>
              <a:rPr lang="en-US" dirty="0" err="1">
                <a:solidFill>
                  <a:srgbClr val="0000FF"/>
                </a:solidFill>
              </a:rPr>
              <a:t>static_assert</a:t>
            </a:r>
            <a:r>
              <a:rPr lang="en-US" dirty="0"/>
              <a:t> provides us a way to provide our own message which will be printed by the compiler if the assertion fails.</a:t>
            </a:r>
          </a:p>
          <a:p>
            <a:pPr algn="just"/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fun(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pPr algn="just"/>
            <a:r>
              <a:rPr lang="en-IN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en-IN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static_assert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 &lt;=4, "</a:t>
            </a:r>
            <a:r>
              <a:rPr lang="en-IN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must not exceed 4 bytes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/>
            <a:r>
              <a:rPr lang="en-IN" sz="1600" dirty="0">
                <a:latin typeface="Courier New" pitchFamily="49" charset="0"/>
                <a:cs typeface="Courier New" pitchFamily="49" charset="0"/>
              </a:rPr>
              <a:t>  //...</a:t>
            </a:r>
          </a:p>
          <a:p>
            <a:pPr algn="just"/>
            <a:r>
              <a:rPr lang="en-IN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390" y="1382286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example does  a pre-condition check on non-type template parameter</a:t>
            </a:r>
          </a:p>
          <a:p>
            <a:endParaRPr lang="en-US" dirty="0"/>
          </a:p>
          <a:p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DIMENSION&gt; </a:t>
            </a:r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Matrix()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static_assert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(DIMENSION &lt;= 3, "</a:t>
            </a:r>
            <a:r>
              <a:rPr lang="en-IN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Dimensions must not exceed 3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IN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Matrix&lt;3&gt; m3;  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//OK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Matrix&lt;4&gt; m4;  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//ERROR </a:t>
            </a:r>
            <a:r>
              <a:rPr lang="en-IN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‘Dimensions must not exceed 3’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0235" y="596046"/>
            <a:ext cx="1151327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Compile time assertions:-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Snip and Round Single Corner Rectangle 3">
            <a:extLst>
              <a:ext uri="{FF2B5EF4-FFF2-40B4-BE49-F238E27FC236}">
                <a16:creationId xmlns:a16="http://schemas.microsoft.com/office/drawing/2014/main" id="{257DDFA3-4B96-665A-F77F-B06845E284EF}"/>
              </a:ext>
            </a:extLst>
          </p:cNvPr>
          <p:cNvSpPr/>
          <p:nvPr/>
        </p:nvSpPr>
        <p:spPr>
          <a:xfrm>
            <a:off x="141402" y="31604"/>
            <a:ext cx="11887200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478" y="1128472"/>
            <a:ext cx="111990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following example illustrates the utility of </a:t>
            </a:r>
            <a:r>
              <a:rPr lang="en-US" sz="1600" dirty="0" err="1">
                <a:solidFill>
                  <a:srgbClr val="0000FF"/>
                </a:solidFill>
              </a:rPr>
              <a:t>static_assert</a:t>
            </a:r>
            <a:r>
              <a:rPr lang="en-US" sz="1600" dirty="0"/>
              <a:t>, which verifies during compile-time whether the base class derived has virtual destructor or not. The </a:t>
            </a:r>
            <a:r>
              <a:rPr lang="en-US" sz="1600" dirty="0" err="1"/>
              <a:t>static_assert</a:t>
            </a:r>
            <a:r>
              <a:rPr lang="en-US" sz="1600" dirty="0"/>
              <a:t> call can be in a function scope or class scope. In this example observe the ‘</a:t>
            </a:r>
            <a:r>
              <a:rPr lang="en-US" sz="1600" dirty="0" err="1"/>
              <a:t>static_assert</a:t>
            </a:r>
            <a:r>
              <a:rPr lang="en-US" sz="1600" dirty="0"/>
              <a:t>’ statement is not inside a member function body, rather in a class definition.</a:t>
            </a:r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Base1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~Base1() { }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Base2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//no virtual destructor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T&gt; </a:t>
            </a:r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Derived : </a:t>
            </a:r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T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static_assert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has_virtual_destructor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&lt;T&gt;::value,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   "</a:t>
            </a:r>
            <a:r>
              <a:rPr lang="en-IN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Instantiating class type must have virtual destructor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Derived()  {     }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8515" y="611396"/>
            <a:ext cx="1127760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Compile time assertions:-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4599" y="2542644"/>
            <a:ext cx="576064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Derived&lt;Base1&gt; d1;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//OK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Derived&lt;Base2&gt; d2;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//triggers </a:t>
            </a:r>
            <a:r>
              <a:rPr lang="en-IN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static_assert</a:t>
            </a:r>
            <a:endParaRPr lang="en-IN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IN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9" name="Snip and Round Single Corner Rectangle 3">
            <a:extLst>
              <a:ext uri="{FF2B5EF4-FFF2-40B4-BE49-F238E27FC236}">
                <a16:creationId xmlns:a16="http://schemas.microsoft.com/office/drawing/2014/main" id="{F819DD59-C705-D7A3-0C4D-A0EFDE1EBDDD}"/>
              </a:ext>
            </a:extLst>
          </p:cNvPr>
          <p:cNvSpPr/>
          <p:nvPr/>
        </p:nvSpPr>
        <p:spPr>
          <a:xfrm>
            <a:off x="141402" y="31604"/>
            <a:ext cx="11887200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377" y="629101"/>
            <a:ext cx="10787252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TEMPLATE FEATURES OVERVIEW [Template specialization]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5520" y="1052737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enable_if</a:t>
            </a:r>
            <a:r>
              <a:rPr lang="en-IN" b="1" dirty="0"/>
              <a:t>     </a:t>
            </a:r>
            <a:r>
              <a:rPr lang="en-IN" dirty="0"/>
              <a:t>C++11 approach</a:t>
            </a:r>
            <a:endParaRPr lang="en-IN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47809-5477-A9E7-F452-D24C05AE1CFD}"/>
              </a:ext>
            </a:extLst>
          </p:cNvPr>
          <p:cNvSpPr txBox="1"/>
          <p:nvPr/>
        </p:nvSpPr>
        <p:spPr>
          <a:xfrm>
            <a:off x="1753489" y="1419582"/>
            <a:ext cx="85689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signature of  ‘</a:t>
            </a:r>
            <a:r>
              <a:rPr lang="en-US" sz="1400" dirty="0" err="1"/>
              <a:t>enable_if</a:t>
            </a:r>
            <a:r>
              <a:rPr lang="en-US" sz="1400" dirty="0"/>
              <a:t>’ is as follows: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If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/>
              <a:t> is true, std::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/>
              <a:t>has a public member typedef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/>
              <a:t>, equal to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/>
              <a:t>; otherwise, there is no member typedef.</a:t>
            </a:r>
          </a:p>
          <a:p>
            <a:endParaRPr lang="en-US" sz="1400" dirty="0"/>
          </a:p>
          <a:p>
            <a:r>
              <a:rPr lang="en-US" sz="1400" dirty="0"/>
              <a:t>std::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/>
              <a:t>could be implemented as follows.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31DC4-F4B5-7226-A8C1-569807932E20}"/>
              </a:ext>
            </a:extLst>
          </p:cNvPr>
          <p:cNvSpPr txBox="1"/>
          <p:nvPr/>
        </p:nvSpPr>
        <p:spPr>
          <a:xfrm>
            <a:off x="1869559" y="1697742"/>
            <a:ext cx="532859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0FD89-928A-60A0-476E-7C49AAE2C86A}"/>
              </a:ext>
            </a:extLst>
          </p:cNvPr>
          <p:cNvSpPr txBox="1"/>
          <p:nvPr/>
        </p:nvSpPr>
        <p:spPr>
          <a:xfrm>
            <a:off x="1775520" y="3020021"/>
            <a:ext cx="4824536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void&gt;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 {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BDC72-CF2E-57BF-858C-EB23B71638FA}"/>
              </a:ext>
            </a:extLst>
          </p:cNvPr>
          <p:cNvSpPr txBox="1"/>
          <p:nvPr/>
        </p:nvSpPr>
        <p:spPr>
          <a:xfrm>
            <a:off x="1768080" y="4298178"/>
            <a:ext cx="82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std::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/>
              <a:t>could be used for restricting or enabling the types used for template specialization via template parameters. Any undesired types used for template specialization will be prevented by compiler.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D27EC-D223-6D12-3FC8-81A2F3B97A11}"/>
              </a:ext>
            </a:extLst>
          </p:cNvPr>
          <p:cNvSpPr txBox="1"/>
          <p:nvPr/>
        </p:nvSpPr>
        <p:spPr>
          <a:xfrm>
            <a:off x="1869559" y="4930006"/>
            <a:ext cx="7610818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is_integral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"print-is integral called"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400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nip and Round Single Corner Rectangle 3">
            <a:extLst>
              <a:ext uri="{FF2B5EF4-FFF2-40B4-BE49-F238E27FC236}">
                <a16:creationId xmlns:a16="http://schemas.microsoft.com/office/drawing/2014/main" id="{B0568509-DE23-95F2-35E2-47F9419C2B3F}"/>
              </a:ext>
            </a:extLst>
          </p:cNvPr>
          <p:cNvSpPr/>
          <p:nvPr/>
        </p:nvSpPr>
        <p:spPr>
          <a:xfrm>
            <a:off x="141402" y="31604"/>
            <a:ext cx="11887200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9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>
            <a:off x="131974" y="34726"/>
            <a:ext cx="11924907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4367" y="646627"/>
            <a:ext cx="11255187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TEMPLATE FEATURES OVERVIEW [Template specialization]</a:t>
            </a:r>
          </a:p>
        </p:txBody>
      </p:sp>
      <p:sp>
        <p:nvSpPr>
          <p:cNvPr id="7" name="Rectangle 6"/>
          <p:cNvSpPr/>
          <p:nvPr/>
        </p:nvSpPr>
        <p:spPr>
          <a:xfrm>
            <a:off x="672584" y="1174724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enable_if</a:t>
            </a:r>
            <a:r>
              <a:rPr lang="en-IN" b="1" dirty="0"/>
              <a:t>     </a:t>
            </a:r>
            <a:r>
              <a:rPr lang="en-IN" dirty="0"/>
              <a:t>C++14 approach</a:t>
            </a:r>
            <a:endParaRPr lang="en-IN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47809-5477-A9E7-F452-D24C05AE1CFD}"/>
              </a:ext>
            </a:extLst>
          </p:cNvPr>
          <p:cNvSpPr txBox="1"/>
          <p:nvPr/>
        </p:nvSpPr>
        <p:spPr>
          <a:xfrm>
            <a:off x="1775520" y="1700809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Since C++14, there is an additional helper shortcut std::</a:t>
            </a:r>
            <a:r>
              <a:rPr lang="en-US" sz="1400" dirty="0" err="1"/>
              <a:t>enable_if_t</a:t>
            </a:r>
            <a:r>
              <a:rPr lang="en-US" sz="1400" dirty="0"/>
              <a:t> defined in the C++ standard library.: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20239-61A0-99F6-DEA2-4EFA5ADFFE7E}"/>
              </a:ext>
            </a:extLst>
          </p:cNvPr>
          <p:cNvSpPr txBox="1"/>
          <p:nvPr/>
        </p:nvSpPr>
        <p:spPr>
          <a:xfrm>
            <a:off x="672584" y="2398576"/>
            <a:ext cx="693223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A55D1-B743-5BA1-55EC-2AFA3687D284}"/>
              </a:ext>
            </a:extLst>
          </p:cNvPr>
          <p:cNvSpPr txBox="1"/>
          <p:nvPr/>
        </p:nvSpPr>
        <p:spPr>
          <a:xfrm>
            <a:off x="672584" y="4301501"/>
            <a:ext cx="1100108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enable_if_t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is_integral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"print-is integral called"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40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1</cp:revision>
  <dcterms:created xsi:type="dcterms:W3CDTF">2024-06-22T11:04:08Z</dcterms:created>
  <dcterms:modified xsi:type="dcterms:W3CDTF">2024-06-22T11:04:35Z</dcterms:modified>
</cp:coreProperties>
</file>