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08" r:id="rId2"/>
    <p:sldId id="309" r:id="rId3"/>
    <p:sldId id="310" r:id="rId4"/>
    <p:sldId id="481" r:id="rId5"/>
    <p:sldId id="317" r:id="rId6"/>
    <p:sldId id="501" r:id="rId7"/>
    <p:sldId id="502" r:id="rId8"/>
    <p:sldId id="503" r:id="rId9"/>
    <p:sldId id="315" r:id="rId10"/>
    <p:sldId id="31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70C1A-356D-4CE6-8821-05F5568D7B1A}" type="datetimeFigureOut">
              <a:rPr lang="en-IN" smtClean="0"/>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450DF-5CB2-4E6A-90D6-646CA34ACE5A}" type="slidenum">
              <a:rPr lang="en-IN" smtClean="0"/>
              <a:t>‹#›</a:t>
            </a:fld>
            <a:endParaRPr lang="en-IN"/>
          </a:p>
        </p:txBody>
      </p:sp>
    </p:spTree>
    <p:extLst>
      <p:ext uri="{BB962C8B-B14F-4D97-AF65-F5344CB8AC3E}">
        <p14:creationId xmlns:p14="http://schemas.microsoft.com/office/powerpoint/2010/main" val="59670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84EFD5-2296-40B4-BDF8-EC62113F76A4}" type="slidenum">
              <a:rPr lang="en-IN" smtClean="0"/>
              <a:t>6</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533876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C284EFD5-2296-40B4-BDF8-EC62113F76A4}" type="slidenum">
              <a:rPr lang="en-IN" smtClean="0"/>
              <a:t>7</a:t>
            </a:fld>
            <a:endParaRPr lang="en-IN"/>
          </a:p>
        </p:txBody>
      </p:sp>
    </p:spTree>
    <p:extLst>
      <p:ext uri="{BB962C8B-B14F-4D97-AF65-F5344CB8AC3E}">
        <p14:creationId xmlns:p14="http://schemas.microsoft.com/office/powerpoint/2010/main" val="1520694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C284EFD5-2296-40B4-BDF8-EC62113F76A4}" type="slidenum">
              <a:rPr lang="en-IN" smtClean="0"/>
              <a:t>8</a:t>
            </a:fld>
            <a:endParaRPr lang="en-IN"/>
          </a:p>
        </p:txBody>
      </p:sp>
    </p:spTree>
    <p:extLst>
      <p:ext uri="{BB962C8B-B14F-4D97-AF65-F5344CB8AC3E}">
        <p14:creationId xmlns:p14="http://schemas.microsoft.com/office/powerpoint/2010/main" val="4179737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E288-B760-1F03-4D76-E183D957B1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90EC98-225D-5F05-EC93-469A7FF673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835314-B1C5-F565-DEA7-503040176EC3}"/>
              </a:ext>
            </a:extLst>
          </p:cNvPr>
          <p:cNvSpPr>
            <a:spLocks noGrp="1"/>
          </p:cNvSpPr>
          <p:nvPr>
            <p:ph type="dt" sz="half" idx="10"/>
          </p:nvPr>
        </p:nvSpPr>
        <p:spPr/>
        <p:txBody>
          <a:bodyPr/>
          <a:lstStyle/>
          <a:p>
            <a:fld id="{E675741C-E1F9-452E-9469-EC2D9B92B0B1}" type="datetimeFigureOut">
              <a:rPr lang="en-IN" smtClean="0"/>
              <a:t>13-11-2024</a:t>
            </a:fld>
            <a:endParaRPr lang="en-IN"/>
          </a:p>
        </p:txBody>
      </p:sp>
      <p:sp>
        <p:nvSpPr>
          <p:cNvPr id="5" name="Footer Placeholder 4">
            <a:extLst>
              <a:ext uri="{FF2B5EF4-FFF2-40B4-BE49-F238E27FC236}">
                <a16:creationId xmlns:a16="http://schemas.microsoft.com/office/drawing/2014/main" id="{8374C0B7-A016-9321-A707-FB60C36D28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6E94D7-F49B-EBE2-5DBE-16EB3AE87EBA}"/>
              </a:ext>
            </a:extLst>
          </p:cNvPr>
          <p:cNvSpPr>
            <a:spLocks noGrp="1"/>
          </p:cNvSpPr>
          <p:nvPr>
            <p:ph type="sldNum" sz="quarter" idx="12"/>
          </p:nvPr>
        </p:nvSpPr>
        <p:spPr/>
        <p:txBody>
          <a:bodyPr/>
          <a:lstStyle/>
          <a:p>
            <a:fld id="{731C75EB-A2B7-4C81-8B84-93BBB9154BBD}" type="slidenum">
              <a:rPr lang="en-IN" smtClean="0"/>
              <a:t>‹#›</a:t>
            </a:fld>
            <a:endParaRPr lang="en-IN"/>
          </a:p>
        </p:txBody>
      </p:sp>
    </p:spTree>
    <p:extLst>
      <p:ext uri="{BB962C8B-B14F-4D97-AF65-F5344CB8AC3E}">
        <p14:creationId xmlns:p14="http://schemas.microsoft.com/office/powerpoint/2010/main" val="60220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EEC25-5C4F-C33E-9763-C61AF83816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849195-3910-A046-71A5-0E37881635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F37FEF-61DC-4653-28DF-2600BCCC8594}"/>
              </a:ext>
            </a:extLst>
          </p:cNvPr>
          <p:cNvSpPr>
            <a:spLocks noGrp="1"/>
          </p:cNvSpPr>
          <p:nvPr>
            <p:ph type="dt" sz="half" idx="10"/>
          </p:nvPr>
        </p:nvSpPr>
        <p:spPr/>
        <p:txBody>
          <a:bodyPr/>
          <a:lstStyle/>
          <a:p>
            <a:fld id="{E675741C-E1F9-452E-9469-EC2D9B92B0B1}" type="datetimeFigureOut">
              <a:rPr lang="en-IN" smtClean="0"/>
              <a:t>13-11-2024</a:t>
            </a:fld>
            <a:endParaRPr lang="en-IN"/>
          </a:p>
        </p:txBody>
      </p:sp>
      <p:sp>
        <p:nvSpPr>
          <p:cNvPr id="5" name="Footer Placeholder 4">
            <a:extLst>
              <a:ext uri="{FF2B5EF4-FFF2-40B4-BE49-F238E27FC236}">
                <a16:creationId xmlns:a16="http://schemas.microsoft.com/office/drawing/2014/main" id="{0B08FBEF-DABE-B8CD-0E42-5F746B4454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C42CC8-C3A8-1E77-EFEC-2FE897E5B412}"/>
              </a:ext>
            </a:extLst>
          </p:cNvPr>
          <p:cNvSpPr>
            <a:spLocks noGrp="1"/>
          </p:cNvSpPr>
          <p:nvPr>
            <p:ph type="sldNum" sz="quarter" idx="12"/>
          </p:nvPr>
        </p:nvSpPr>
        <p:spPr/>
        <p:txBody>
          <a:bodyPr/>
          <a:lstStyle/>
          <a:p>
            <a:fld id="{731C75EB-A2B7-4C81-8B84-93BBB9154BBD}" type="slidenum">
              <a:rPr lang="en-IN" smtClean="0"/>
              <a:t>‹#›</a:t>
            </a:fld>
            <a:endParaRPr lang="en-IN"/>
          </a:p>
        </p:txBody>
      </p:sp>
    </p:spTree>
    <p:extLst>
      <p:ext uri="{BB962C8B-B14F-4D97-AF65-F5344CB8AC3E}">
        <p14:creationId xmlns:p14="http://schemas.microsoft.com/office/powerpoint/2010/main" val="108736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A0A1B-0A0C-EAEE-8D09-F9961A00A4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68220D-747C-85B6-319C-319E60BEBB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9F4FC2-C6D7-391F-88B6-38B442C58425}"/>
              </a:ext>
            </a:extLst>
          </p:cNvPr>
          <p:cNvSpPr>
            <a:spLocks noGrp="1"/>
          </p:cNvSpPr>
          <p:nvPr>
            <p:ph type="dt" sz="half" idx="10"/>
          </p:nvPr>
        </p:nvSpPr>
        <p:spPr/>
        <p:txBody>
          <a:bodyPr/>
          <a:lstStyle/>
          <a:p>
            <a:fld id="{E675741C-E1F9-452E-9469-EC2D9B92B0B1}" type="datetimeFigureOut">
              <a:rPr lang="en-IN" smtClean="0"/>
              <a:t>13-11-2024</a:t>
            </a:fld>
            <a:endParaRPr lang="en-IN"/>
          </a:p>
        </p:txBody>
      </p:sp>
      <p:sp>
        <p:nvSpPr>
          <p:cNvPr id="5" name="Footer Placeholder 4">
            <a:extLst>
              <a:ext uri="{FF2B5EF4-FFF2-40B4-BE49-F238E27FC236}">
                <a16:creationId xmlns:a16="http://schemas.microsoft.com/office/drawing/2014/main" id="{7AD598B7-FEA3-4899-5DB1-20FA5D49F0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DF269D-E3AF-C1CB-8F18-D72C5F740FF5}"/>
              </a:ext>
            </a:extLst>
          </p:cNvPr>
          <p:cNvSpPr>
            <a:spLocks noGrp="1"/>
          </p:cNvSpPr>
          <p:nvPr>
            <p:ph type="sldNum" sz="quarter" idx="12"/>
          </p:nvPr>
        </p:nvSpPr>
        <p:spPr/>
        <p:txBody>
          <a:bodyPr/>
          <a:lstStyle/>
          <a:p>
            <a:fld id="{731C75EB-A2B7-4C81-8B84-93BBB9154BBD}" type="slidenum">
              <a:rPr lang="en-IN" smtClean="0"/>
              <a:t>‹#›</a:t>
            </a:fld>
            <a:endParaRPr lang="en-IN"/>
          </a:p>
        </p:txBody>
      </p:sp>
    </p:spTree>
    <p:extLst>
      <p:ext uri="{BB962C8B-B14F-4D97-AF65-F5344CB8AC3E}">
        <p14:creationId xmlns:p14="http://schemas.microsoft.com/office/powerpoint/2010/main" val="3556213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9B2E-E299-6A85-683D-1D67FA3348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282F1B-AC70-B0E7-CA72-41923DE939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F749-3864-14BF-28E1-9E2DBD584B5E}"/>
              </a:ext>
            </a:extLst>
          </p:cNvPr>
          <p:cNvSpPr>
            <a:spLocks noGrp="1"/>
          </p:cNvSpPr>
          <p:nvPr>
            <p:ph type="dt" sz="half" idx="10"/>
          </p:nvPr>
        </p:nvSpPr>
        <p:spPr/>
        <p:txBody>
          <a:bodyPr/>
          <a:lstStyle/>
          <a:p>
            <a:fld id="{E675741C-E1F9-452E-9469-EC2D9B92B0B1}" type="datetimeFigureOut">
              <a:rPr lang="en-IN" smtClean="0"/>
              <a:t>13-11-2024</a:t>
            </a:fld>
            <a:endParaRPr lang="en-IN"/>
          </a:p>
        </p:txBody>
      </p:sp>
      <p:sp>
        <p:nvSpPr>
          <p:cNvPr id="5" name="Footer Placeholder 4">
            <a:extLst>
              <a:ext uri="{FF2B5EF4-FFF2-40B4-BE49-F238E27FC236}">
                <a16:creationId xmlns:a16="http://schemas.microsoft.com/office/drawing/2014/main" id="{79E92ADB-35C4-4BAE-F830-6E80CE7A29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09C2A-E16E-6790-BAEC-3E038805F906}"/>
              </a:ext>
            </a:extLst>
          </p:cNvPr>
          <p:cNvSpPr>
            <a:spLocks noGrp="1"/>
          </p:cNvSpPr>
          <p:nvPr>
            <p:ph type="sldNum" sz="quarter" idx="12"/>
          </p:nvPr>
        </p:nvSpPr>
        <p:spPr/>
        <p:txBody>
          <a:bodyPr/>
          <a:lstStyle/>
          <a:p>
            <a:fld id="{731C75EB-A2B7-4C81-8B84-93BBB9154BBD}" type="slidenum">
              <a:rPr lang="en-IN" smtClean="0"/>
              <a:t>‹#›</a:t>
            </a:fld>
            <a:endParaRPr lang="en-IN"/>
          </a:p>
        </p:txBody>
      </p:sp>
    </p:spTree>
    <p:extLst>
      <p:ext uri="{BB962C8B-B14F-4D97-AF65-F5344CB8AC3E}">
        <p14:creationId xmlns:p14="http://schemas.microsoft.com/office/powerpoint/2010/main" val="2542763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31B7-3565-6F09-9AA6-ABC74BD930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41A340-20DF-6472-4705-2D44B0508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B13910-D70A-FF57-BDC4-33A7749E2FC2}"/>
              </a:ext>
            </a:extLst>
          </p:cNvPr>
          <p:cNvSpPr>
            <a:spLocks noGrp="1"/>
          </p:cNvSpPr>
          <p:nvPr>
            <p:ph type="dt" sz="half" idx="10"/>
          </p:nvPr>
        </p:nvSpPr>
        <p:spPr/>
        <p:txBody>
          <a:bodyPr/>
          <a:lstStyle/>
          <a:p>
            <a:fld id="{E675741C-E1F9-452E-9469-EC2D9B92B0B1}" type="datetimeFigureOut">
              <a:rPr lang="en-IN" smtClean="0"/>
              <a:t>13-11-2024</a:t>
            </a:fld>
            <a:endParaRPr lang="en-IN"/>
          </a:p>
        </p:txBody>
      </p:sp>
      <p:sp>
        <p:nvSpPr>
          <p:cNvPr id="5" name="Footer Placeholder 4">
            <a:extLst>
              <a:ext uri="{FF2B5EF4-FFF2-40B4-BE49-F238E27FC236}">
                <a16:creationId xmlns:a16="http://schemas.microsoft.com/office/drawing/2014/main" id="{BDE6B353-7374-E576-3DB8-AA206CD9E1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A3BCC4-649D-D3B1-84B2-E4F18573C5E2}"/>
              </a:ext>
            </a:extLst>
          </p:cNvPr>
          <p:cNvSpPr>
            <a:spLocks noGrp="1"/>
          </p:cNvSpPr>
          <p:nvPr>
            <p:ph type="sldNum" sz="quarter" idx="12"/>
          </p:nvPr>
        </p:nvSpPr>
        <p:spPr/>
        <p:txBody>
          <a:bodyPr/>
          <a:lstStyle/>
          <a:p>
            <a:fld id="{731C75EB-A2B7-4C81-8B84-93BBB9154BBD}" type="slidenum">
              <a:rPr lang="en-IN" smtClean="0"/>
              <a:t>‹#›</a:t>
            </a:fld>
            <a:endParaRPr lang="en-IN"/>
          </a:p>
        </p:txBody>
      </p:sp>
    </p:spTree>
    <p:extLst>
      <p:ext uri="{BB962C8B-B14F-4D97-AF65-F5344CB8AC3E}">
        <p14:creationId xmlns:p14="http://schemas.microsoft.com/office/powerpoint/2010/main" val="276293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9A5B-81BC-01C7-3176-DF9B9441F0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002E71-75EC-4BAA-8CAC-F326783FA0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8C2D89-E91E-A555-16FC-48D171F7FA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ABEB4D-B3CD-1C65-C910-DFDFEE73C27E}"/>
              </a:ext>
            </a:extLst>
          </p:cNvPr>
          <p:cNvSpPr>
            <a:spLocks noGrp="1"/>
          </p:cNvSpPr>
          <p:nvPr>
            <p:ph type="dt" sz="half" idx="10"/>
          </p:nvPr>
        </p:nvSpPr>
        <p:spPr/>
        <p:txBody>
          <a:bodyPr/>
          <a:lstStyle/>
          <a:p>
            <a:fld id="{E675741C-E1F9-452E-9469-EC2D9B92B0B1}" type="datetimeFigureOut">
              <a:rPr lang="en-IN" smtClean="0"/>
              <a:t>13-11-2024</a:t>
            </a:fld>
            <a:endParaRPr lang="en-IN"/>
          </a:p>
        </p:txBody>
      </p:sp>
      <p:sp>
        <p:nvSpPr>
          <p:cNvPr id="6" name="Footer Placeholder 5">
            <a:extLst>
              <a:ext uri="{FF2B5EF4-FFF2-40B4-BE49-F238E27FC236}">
                <a16:creationId xmlns:a16="http://schemas.microsoft.com/office/drawing/2014/main" id="{535007F3-4DD1-5510-984D-0CE87A3EBD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62B239-270E-C194-A6F0-470C265A05DC}"/>
              </a:ext>
            </a:extLst>
          </p:cNvPr>
          <p:cNvSpPr>
            <a:spLocks noGrp="1"/>
          </p:cNvSpPr>
          <p:nvPr>
            <p:ph type="sldNum" sz="quarter" idx="12"/>
          </p:nvPr>
        </p:nvSpPr>
        <p:spPr/>
        <p:txBody>
          <a:bodyPr/>
          <a:lstStyle/>
          <a:p>
            <a:fld id="{731C75EB-A2B7-4C81-8B84-93BBB9154BBD}" type="slidenum">
              <a:rPr lang="en-IN" smtClean="0"/>
              <a:t>‹#›</a:t>
            </a:fld>
            <a:endParaRPr lang="en-IN"/>
          </a:p>
        </p:txBody>
      </p:sp>
    </p:spTree>
    <p:extLst>
      <p:ext uri="{BB962C8B-B14F-4D97-AF65-F5344CB8AC3E}">
        <p14:creationId xmlns:p14="http://schemas.microsoft.com/office/powerpoint/2010/main" val="185535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85DA-6DB5-CB39-000B-CBACF44448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917F6D-0BE3-26DC-B568-7530C76CD0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E473E-89E8-79A8-C605-B73437EBDC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402FCC-106E-6E1D-3462-8A68A7A782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E4964A-E000-715A-BFF0-86768FE893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085259-3008-1695-833B-FA23C56356B4}"/>
              </a:ext>
            </a:extLst>
          </p:cNvPr>
          <p:cNvSpPr>
            <a:spLocks noGrp="1"/>
          </p:cNvSpPr>
          <p:nvPr>
            <p:ph type="dt" sz="half" idx="10"/>
          </p:nvPr>
        </p:nvSpPr>
        <p:spPr/>
        <p:txBody>
          <a:bodyPr/>
          <a:lstStyle/>
          <a:p>
            <a:fld id="{E675741C-E1F9-452E-9469-EC2D9B92B0B1}" type="datetimeFigureOut">
              <a:rPr lang="en-IN" smtClean="0"/>
              <a:t>13-11-2024</a:t>
            </a:fld>
            <a:endParaRPr lang="en-IN"/>
          </a:p>
        </p:txBody>
      </p:sp>
      <p:sp>
        <p:nvSpPr>
          <p:cNvPr id="8" name="Footer Placeholder 7">
            <a:extLst>
              <a:ext uri="{FF2B5EF4-FFF2-40B4-BE49-F238E27FC236}">
                <a16:creationId xmlns:a16="http://schemas.microsoft.com/office/drawing/2014/main" id="{6084CC18-8A4A-2029-FDF6-B1D39C6E37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2B78D5-1CDC-C88E-CD21-181C85B2BC1F}"/>
              </a:ext>
            </a:extLst>
          </p:cNvPr>
          <p:cNvSpPr>
            <a:spLocks noGrp="1"/>
          </p:cNvSpPr>
          <p:nvPr>
            <p:ph type="sldNum" sz="quarter" idx="12"/>
          </p:nvPr>
        </p:nvSpPr>
        <p:spPr/>
        <p:txBody>
          <a:bodyPr/>
          <a:lstStyle/>
          <a:p>
            <a:fld id="{731C75EB-A2B7-4C81-8B84-93BBB9154BBD}" type="slidenum">
              <a:rPr lang="en-IN" smtClean="0"/>
              <a:t>‹#›</a:t>
            </a:fld>
            <a:endParaRPr lang="en-IN"/>
          </a:p>
        </p:txBody>
      </p:sp>
    </p:spTree>
    <p:extLst>
      <p:ext uri="{BB962C8B-B14F-4D97-AF65-F5344CB8AC3E}">
        <p14:creationId xmlns:p14="http://schemas.microsoft.com/office/powerpoint/2010/main" val="324740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FC3F-6F74-CE05-CE48-91AFA625B1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1C575B-59A0-198E-A21D-627A391DF1F2}"/>
              </a:ext>
            </a:extLst>
          </p:cNvPr>
          <p:cNvSpPr>
            <a:spLocks noGrp="1"/>
          </p:cNvSpPr>
          <p:nvPr>
            <p:ph type="dt" sz="half" idx="10"/>
          </p:nvPr>
        </p:nvSpPr>
        <p:spPr/>
        <p:txBody>
          <a:bodyPr/>
          <a:lstStyle/>
          <a:p>
            <a:fld id="{E675741C-E1F9-452E-9469-EC2D9B92B0B1}" type="datetimeFigureOut">
              <a:rPr lang="en-IN" smtClean="0"/>
              <a:t>13-11-2024</a:t>
            </a:fld>
            <a:endParaRPr lang="en-IN"/>
          </a:p>
        </p:txBody>
      </p:sp>
      <p:sp>
        <p:nvSpPr>
          <p:cNvPr id="4" name="Footer Placeholder 3">
            <a:extLst>
              <a:ext uri="{FF2B5EF4-FFF2-40B4-BE49-F238E27FC236}">
                <a16:creationId xmlns:a16="http://schemas.microsoft.com/office/drawing/2014/main" id="{16800E1B-229C-F7AE-810C-55BE11ECB2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4A1D89-BB7E-97F1-6286-72126B182200}"/>
              </a:ext>
            </a:extLst>
          </p:cNvPr>
          <p:cNvSpPr>
            <a:spLocks noGrp="1"/>
          </p:cNvSpPr>
          <p:nvPr>
            <p:ph type="sldNum" sz="quarter" idx="12"/>
          </p:nvPr>
        </p:nvSpPr>
        <p:spPr/>
        <p:txBody>
          <a:bodyPr/>
          <a:lstStyle/>
          <a:p>
            <a:fld id="{731C75EB-A2B7-4C81-8B84-93BBB9154BBD}" type="slidenum">
              <a:rPr lang="en-IN" smtClean="0"/>
              <a:t>‹#›</a:t>
            </a:fld>
            <a:endParaRPr lang="en-IN"/>
          </a:p>
        </p:txBody>
      </p:sp>
    </p:spTree>
    <p:extLst>
      <p:ext uri="{BB962C8B-B14F-4D97-AF65-F5344CB8AC3E}">
        <p14:creationId xmlns:p14="http://schemas.microsoft.com/office/powerpoint/2010/main" val="224857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C6F9F-B5D9-A1EE-BAA9-64F7BDB5913F}"/>
              </a:ext>
            </a:extLst>
          </p:cNvPr>
          <p:cNvSpPr>
            <a:spLocks noGrp="1"/>
          </p:cNvSpPr>
          <p:nvPr>
            <p:ph type="dt" sz="half" idx="10"/>
          </p:nvPr>
        </p:nvSpPr>
        <p:spPr/>
        <p:txBody>
          <a:bodyPr/>
          <a:lstStyle/>
          <a:p>
            <a:fld id="{E675741C-E1F9-452E-9469-EC2D9B92B0B1}" type="datetimeFigureOut">
              <a:rPr lang="en-IN" smtClean="0"/>
              <a:t>13-11-2024</a:t>
            </a:fld>
            <a:endParaRPr lang="en-IN"/>
          </a:p>
        </p:txBody>
      </p:sp>
      <p:sp>
        <p:nvSpPr>
          <p:cNvPr id="3" name="Footer Placeholder 2">
            <a:extLst>
              <a:ext uri="{FF2B5EF4-FFF2-40B4-BE49-F238E27FC236}">
                <a16:creationId xmlns:a16="http://schemas.microsoft.com/office/drawing/2014/main" id="{9ACDD195-286E-FFCC-FC00-364FE5031D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EB53E6-D11D-0710-7274-D1436E3E739D}"/>
              </a:ext>
            </a:extLst>
          </p:cNvPr>
          <p:cNvSpPr>
            <a:spLocks noGrp="1"/>
          </p:cNvSpPr>
          <p:nvPr>
            <p:ph type="sldNum" sz="quarter" idx="12"/>
          </p:nvPr>
        </p:nvSpPr>
        <p:spPr/>
        <p:txBody>
          <a:bodyPr/>
          <a:lstStyle/>
          <a:p>
            <a:fld id="{731C75EB-A2B7-4C81-8B84-93BBB9154BBD}" type="slidenum">
              <a:rPr lang="en-IN" smtClean="0"/>
              <a:t>‹#›</a:t>
            </a:fld>
            <a:endParaRPr lang="en-IN"/>
          </a:p>
        </p:txBody>
      </p:sp>
    </p:spTree>
    <p:extLst>
      <p:ext uri="{BB962C8B-B14F-4D97-AF65-F5344CB8AC3E}">
        <p14:creationId xmlns:p14="http://schemas.microsoft.com/office/powerpoint/2010/main" val="126832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6784-7724-0E19-3B58-DD31F41BD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EC4BE1-596B-C5F3-F173-17449B227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E94D5D-5B5B-3677-CBA1-AD3E84CFB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5FCF3-3380-7FE4-81F2-5811B2779A42}"/>
              </a:ext>
            </a:extLst>
          </p:cNvPr>
          <p:cNvSpPr>
            <a:spLocks noGrp="1"/>
          </p:cNvSpPr>
          <p:nvPr>
            <p:ph type="dt" sz="half" idx="10"/>
          </p:nvPr>
        </p:nvSpPr>
        <p:spPr/>
        <p:txBody>
          <a:bodyPr/>
          <a:lstStyle/>
          <a:p>
            <a:fld id="{E675741C-E1F9-452E-9469-EC2D9B92B0B1}" type="datetimeFigureOut">
              <a:rPr lang="en-IN" smtClean="0"/>
              <a:t>13-11-2024</a:t>
            </a:fld>
            <a:endParaRPr lang="en-IN"/>
          </a:p>
        </p:txBody>
      </p:sp>
      <p:sp>
        <p:nvSpPr>
          <p:cNvPr id="6" name="Footer Placeholder 5">
            <a:extLst>
              <a:ext uri="{FF2B5EF4-FFF2-40B4-BE49-F238E27FC236}">
                <a16:creationId xmlns:a16="http://schemas.microsoft.com/office/drawing/2014/main" id="{1631A1C3-2F13-CCB4-4870-56539539C1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F130B4-9F3B-8296-E43A-87AB04413248}"/>
              </a:ext>
            </a:extLst>
          </p:cNvPr>
          <p:cNvSpPr>
            <a:spLocks noGrp="1"/>
          </p:cNvSpPr>
          <p:nvPr>
            <p:ph type="sldNum" sz="quarter" idx="12"/>
          </p:nvPr>
        </p:nvSpPr>
        <p:spPr/>
        <p:txBody>
          <a:bodyPr/>
          <a:lstStyle/>
          <a:p>
            <a:fld id="{731C75EB-A2B7-4C81-8B84-93BBB9154BBD}" type="slidenum">
              <a:rPr lang="en-IN" smtClean="0"/>
              <a:t>‹#›</a:t>
            </a:fld>
            <a:endParaRPr lang="en-IN"/>
          </a:p>
        </p:txBody>
      </p:sp>
    </p:spTree>
    <p:extLst>
      <p:ext uri="{BB962C8B-B14F-4D97-AF65-F5344CB8AC3E}">
        <p14:creationId xmlns:p14="http://schemas.microsoft.com/office/powerpoint/2010/main" val="2486959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2179-C3C9-D571-6338-9CC2BF6C4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B59C04-C87D-9ADF-8985-74926AF907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2C3E5E-090A-976F-DDB4-7E15EA7C2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F9F26-30F1-0437-4F87-65DA7953964A}"/>
              </a:ext>
            </a:extLst>
          </p:cNvPr>
          <p:cNvSpPr>
            <a:spLocks noGrp="1"/>
          </p:cNvSpPr>
          <p:nvPr>
            <p:ph type="dt" sz="half" idx="10"/>
          </p:nvPr>
        </p:nvSpPr>
        <p:spPr/>
        <p:txBody>
          <a:bodyPr/>
          <a:lstStyle/>
          <a:p>
            <a:fld id="{E675741C-E1F9-452E-9469-EC2D9B92B0B1}" type="datetimeFigureOut">
              <a:rPr lang="en-IN" smtClean="0"/>
              <a:t>13-11-2024</a:t>
            </a:fld>
            <a:endParaRPr lang="en-IN"/>
          </a:p>
        </p:txBody>
      </p:sp>
      <p:sp>
        <p:nvSpPr>
          <p:cNvPr id="6" name="Footer Placeholder 5">
            <a:extLst>
              <a:ext uri="{FF2B5EF4-FFF2-40B4-BE49-F238E27FC236}">
                <a16:creationId xmlns:a16="http://schemas.microsoft.com/office/drawing/2014/main" id="{1DF9042A-E8EF-609E-C90E-063B54AFAF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72D1B2-F5F0-2206-76BB-0F11943949A1}"/>
              </a:ext>
            </a:extLst>
          </p:cNvPr>
          <p:cNvSpPr>
            <a:spLocks noGrp="1"/>
          </p:cNvSpPr>
          <p:nvPr>
            <p:ph type="sldNum" sz="quarter" idx="12"/>
          </p:nvPr>
        </p:nvSpPr>
        <p:spPr/>
        <p:txBody>
          <a:bodyPr/>
          <a:lstStyle/>
          <a:p>
            <a:fld id="{731C75EB-A2B7-4C81-8B84-93BBB9154BBD}" type="slidenum">
              <a:rPr lang="en-IN" smtClean="0"/>
              <a:t>‹#›</a:t>
            </a:fld>
            <a:endParaRPr lang="en-IN"/>
          </a:p>
        </p:txBody>
      </p:sp>
    </p:spTree>
    <p:extLst>
      <p:ext uri="{BB962C8B-B14F-4D97-AF65-F5344CB8AC3E}">
        <p14:creationId xmlns:p14="http://schemas.microsoft.com/office/powerpoint/2010/main" val="168511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C3A172-383C-68BE-FB08-1E06AB467D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8FDB72-D26A-EAF9-DFB7-C9366A641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154417-3588-2F0D-E965-86FC488701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5741C-E1F9-452E-9469-EC2D9B92B0B1}" type="datetimeFigureOut">
              <a:rPr lang="en-IN" smtClean="0"/>
              <a:t>13-11-2024</a:t>
            </a:fld>
            <a:endParaRPr lang="en-IN"/>
          </a:p>
        </p:txBody>
      </p:sp>
      <p:sp>
        <p:nvSpPr>
          <p:cNvPr id="5" name="Footer Placeholder 4">
            <a:extLst>
              <a:ext uri="{FF2B5EF4-FFF2-40B4-BE49-F238E27FC236}">
                <a16:creationId xmlns:a16="http://schemas.microsoft.com/office/drawing/2014/main" id="{71FCF22F-CE8F-3969-802E-417AE49648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52B9BD-718E-529E-6ECF-C71945BA7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C75EB-A2B7-4C81-8B84-93BBB9154BBD}" type="slidenum">
              <a:rPr lang="en-IN" smtClean="0"/>
              <a:t>‹#›</a:t>
            </a:fld>
            <a:endParaRPr lang="en-IN"/>
          </a:p>
        </p:txBody>
      </p:sp>
    </p:spTree>
    <p:extLst>
      <p:ext uri="{BB962C8B-B14F-4D97-AF65-F5344CB8AC3E}">
        <p14:creationId xmlns:p14="http://schemas.microsoft.com/office/powerpoint/2010/main" val="2299051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65988" y="34725"/>
            <a:ext cx="12028602"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65988" y="602119"/>
            <a:ext cx="1165153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TEMPLATE FEATURES OVERVIEW</a:t>
            </a:r>
          </a:p>
        </p:txBody>
      </p:sp>
      <p:sp>
        <p:nvSpPr>
          <p:cNvPr id="7" name="TextBox 6"/>
          <p:cNvSpPr txBox="1"/>
          <p:nvPr/>
        </p:nvSpPr>
        <p:spPr>
          <a:xfrm>
            <a:off x="452487" y="1124744"/>
            <a:ext cx="11265031" cy="4801314"/>
          </a:xfrm>
          <a:prstGeom prst="rect">
            <a:avLst/>
          </a:prstGeom>
          <a:noFill/>
        </p:spPr>
        <p:txBody>
          <a:bodyPr wrap="square" rtlCol="0">
            <a:spAutoFit/>
          </a:bodyPr>
          <a:lstStyle/>
          <a:p>
            <a:r>
              <a:rPr lang="en-US" b="1" dirty="0"/>
              <a:t>VARIADIC TEMPLATES:</a:t>
            </a:r>
          </a:p>
          <a:p>
            <a:r>
              <a:rPr lang="en-US" dirty="0"/>
              <a:t>These are templates that allow a template to take arbitrary number of arguments.</a:t>
            </a:r>
          </a:p>
          <a:p>
            <a:r>
              <a:rPr lang="en-US" dirty="0"/>
              <a:t>	- Very useful as they perform type computation at compile-time</a:t>
            </a:r>
          </a:p>
          <a:p>
            <a:r>
              <a:rPr lang="en-US" dirty="0"/>
              <a:t>	- They help in implementing type safe functions with arbitrary no. of arguments.</a:t>
            </a:r>
          </a:p>
          <a:p>
            <a:r>
              <a:rPr lang="en-US" dirty="0"/>
              <a:t>	- Help perform argument forwarding.</a:t>
            </a:r>
          </a:p>
          <a:p>
            <a:r>
              <a:rPr lang="en-IN" b="1" dirty="0"/>
              <a:t>Syntax :-</a:t>
            </a:r>
          </a:p>
          <a:p>
            <a:pPr algn="just"/>
            <a:r>
              <a:rPr lang="en-IN" dirty="0"/>
              <a:t>An ellipsis is used in two ways by </a:t>
            </a:r>
            <a:r>
              <a:rPr lang="en-IN" dirty="0" err="1"/>
              <a:t>variadic</a:t>
            </a:r>
            <a:r>
              <a:rPr lang="en-IN" dirty="0"/>
              <a:t> templates. To the left of the parameter name, it signifies a parameter pack, and to the right of the parameter name, it expands the parameter packs into separate names. </a:t>
            </a:r>
          </a:p>
          <a:p>
            <a:endParaRPr lang="en-IN" dirty="0"/>
          </a:p>
          <a:p>
            <a:r>
              <a:rPr lang="en-IN" i="1" dirty="0"/>
              <a:t>Here's a basic example of </a:t>
            </a:r>
            <a:r>
              <a:rPr lang="en-IN" i="1" dirty="0" err="1"/>
              <a:t>variadic</a:t>
            </a:r>
            <a:r>
              <a:rPr lang="en-IN" i="1" dirty="0"/>
              <a:t> template class definition syntax:</a:t>
            </a:r>
          </a:p>
          <a:p>
            <a:endParaRPr lang="en-IN" i="1" dirty="0"/>
          </a:p>
          <a:p>
            <a:r>
              <a:rPr lang="en-IN" b="1" dirty="0">
                <a:solidFill>
                  <a:srgbClr val="0000FF"/>
                </a:solidFill>
                <a:latin typeface="Courier New" pitchFamily="49" charset="0"/>
                <a:cs typeface="Courier New" pitchFamily="49" charset="0"/>
              </a:rPr>
              <a:t>template</a:t>
            </a:r>
            <a:r>
              <a:rPr lang="en-IN" b="1" dirty="0">
                <a:latin typeface="Courier New" pitchFamily="49" charset="0"/>
                <a:cs typeface="Courier New" pitchFamily="49" charset="0"/>
              </a:rPr>
              <a:t>&lt;</a:t>
            </a:r>
            <a:r>
              <a:rPr lang="en-IN" b="1" dirty="0" err="1">
                <a:solidFill>
                  <a:srgbClr val="0000FF"/>
                </a:solidFill>
                <a:latin typeface="Courier New" pitchFamily="49" charset="0"/>
                <a:cs typeface="Courier New" pitchFamily="49" charset="0"/>
              </a:rPr>
              <a:t>typename</a:t>
            </a:r>
            <a:r>
              <a:rPr lang="en-IN" b="1" dirty="0">
                <a:latin typeface="Courier New" pitchFamily="49" charset="0"/>
                <a:cs typeface="Courier New" pitchFamily="49" charset="0"/>
              </a:rPr>
              <a:t>...  Arguments&gt; </a:t>
            </a:r>
            <a:r>
              <a:rPr lang="en-IN" b="1" dirty="0">
                <a:solidFill>
                  <a:srgbClr val="0000FF"/>
                </a:solidFill>
                <a:latin typeface="Courier New" pitchFamily="49" charset="0"/>
                <a:cs typeface="Courier New" pitchFamily="49" charset="0"/>
              </a:rPr>
              <a:t>class</a:t>
            </a:r>
            <a:r>
              <a:rPr lang="en-IN" b="1" dirty="0">
                <a:latin typeface="Courier New" pitchFamily="49" charset="0"/>
                <a:cs typeface="Courier New" pitchFamily="49" charset="0"/>
              </a:rPr>
              <a:t> </a:t>
            </a:r>
            <a:r>
              <a:rPr lang="en-IN" b="1" dirty="0" err="1">
                <a:latin typeface="Courier New" pitchFamily="49" charset="0"/>
                <a:cs typeface="Courier New" pitchFamily="49" charset="0"/>
              </a:rPr>
              <a:t>classname</a:t>
            </a:r>
            <a:r>
              <a:rPr lang="en-IN" b="1" dirty="0">
                <a:latin typeface="Courier New" pitchFamily="49" charset="0"/>
                <a:cs typeface="Courier New" pitchFamily="49" charset="0"/>
              </a:rPr>
              <a:t>;</a:t>
            </a:r>
          </a:p>
          <a:p>
            <a:r>
              <a:rPr lang="en-US" dirty="0">
                <a:latin typeface="Courier New" pitchFamily="49" charset="0"/>
                <a:cs typeface="Courier New" pitchFamily="49" charset="0"/>
              </a:rPr>
              <a:t>                    (OR)</a:t>
            </a:r>
          </a:p>
          <a:p>
            <a:r>
              <a:rPr lang="en-IN" b="1" dirty="0">
                <a:solidFill>
                  <a:srgbClr val="0000FF"/>
                </a:solidFill>
                <a:latin typeface="Courier New" pitchFamily="49" charset="0"/>
                <a:cs typeface="Courier New" pitchFamily="49" charset="0"/>
              </a:rPr>
              <a:t>template</a:t>
            </a:r>
            <a:r>
              <a:rPr lang="en-IN" b="1" dirty="0">
                <a:latin typeface="Courier New" pitchFamily="49" charset="0"/>
                <a:cs typeface="Courier New" pitchFamily="49" charset="0"/>
              </a:rPr>
              <a:t>&lt;</a:t>
            </a:r>
            <a:r>
              <a:rPr lang="en-IN" b="1" dirty="0" err="1">
                <a:solidFill>
                  <a:srgbClr val="0000FF"/>
                </a:solidFill>
                <a:latin typeface="Courier New" pitchFamily="49" charset="0"/>
                <a:cs typeface="Courier New" pitchFamily="49" charset="0"/>
              </a:rPr>
              <a:t>typename</a:t>
            </a:r>
            <a:r>
              <a:rPr lang="en-IN" b="1" dirty="0">
                <a:solidFill>
                  <a:srgbClr val="0000FF"/>
                </a:solidFill>
                <a:latin typeface="Courier New" pitchFamily="49" charset="0"/>
                <a:cs typeface="Courier New" pitchFamily="49" charset="0"/>
              </a:rPr>
              <a:t>  </a:t>
            </a:r>
            <a:r>
              <a:rPr lang="en-IN" b="1" dirty="0">
                <a:latin typeface="Courier New" pitchFamily="49" charset="0"/>
                <a:cs typeface="Courier New" pitchFamily="49" charset="0"/>
              </a:rPr>
              <a:t>...Arguments&gt; </a:t>
            </a:r>
            <a:r>
              <a:rPr lang="en-IN" b="1" dirty="0">
                <a:solidFill>
                  <a:srgbClr val="0000FF"/>
                </a:solidFill>
                <a:latin typeface="Courier New" pitchFamily="49" charset="0"/>
                <a:cs typeface="Courier New" pitchFamily="49" charset="0"/>
              </a:rPr>
              <a:t>class</a:t>
            </a:r>
            <a:r>
              <a:rPr lang="en-IN" b="1" dirty="0">
                <a:latin typeface="Courier New" pitchFamily="49" charset="0"/>
                <a:cs typeface="Courier New" pitchFamily="49" charset="0"/>
              </a:rPr>
              <a:t> </a:t>
            </a:r>
            <a:r>
              <a:rPr lang="en-IN" b="1" dirty="0" err="1">
                <a:latin typeface="Courier New" pitchFamily="49" charset="0"/>
                <a:cs typeface="Courier New" pitchFamily="49" charset="0"/>
              </a:rPr>
              <a:t>classname</a:t>
            </a:r>
            <a:r>
              <a:rPr lang="en-IN" b="1" dirty="0">
                <a:latin typeface="Courier New" pitchFamily="49" charset="0"/>
                <a:cs typeface="Courier New" pitchFamily="49" charset="0"/>
              </a:rPr>
              <a:t>;</a:t>
            </a:r>
          </a:p>
          <a:p>
            <a:r>
              <a:rPr lang="en-US" dirty="0">
                <a:latin typeface="Courier New" pitchFamily="49" charset="0"/>
                <a:cs typeface="Courier New" pitchFamily="49" charset="0"/>
              </a:rPr>
              <a:t>                    (OR)</a:t>
            </a:r>
          </a:p>
          <a:p>
            <a:r>
              <a:rPr lang="en-IN" b="1" dirty="0">
                <a:solidFill>
                  <a:srgbClr val="0000FF"/>
                </a:solidFill>
                <a:latin typeface="Courier New" pitchFamily="49" charset="0"/>
                <a:cs typeface="Courier New" pitchFamily="49" charset="0"/>
              </a:rPr>
              <a:t>template</a:t>
            </a:r>
            <a:r>
              <a:rPr lang="en-IN" b="1" dirty="0">
                <a:latin typeface="Courier New" pitchFamily="49" charset="0"/>
                <a:cs typeface="Courier New" pitchFamily="49" charset="0"/>
              </a:rPr>
              <a:t>&lt;</a:t>
            </a:r>
            <a:r>
              <a:rPr lang="en-IN" b="1" dirty="0" err="1">
                <a:solidFill>
                  <a:srgbClr val="0000FF"/>
                </a:solidFill>
                <a:latin typeface="Courier New" pitchFamily="49" charset="0"/>
                <a:cs typeface="Courier New" pitchFamily="49" charset="0"/>
              </a:rPr>
              <a:t>typename</a:t>
            </a:r>
            <a:r>
              <a:rPr lang="en-IN" b="1" dirty="0">
                <a:solidFill>
                  <a:srgbClr val="0000FF"/>
                </a:solidFill>
                <a:latin typeface="Courier New" pitchFamily="49" charset="0"/>
                <a:cs typeface="Courier New" pitchFamily="49" charset="0"/>
              </a:rPr>
              <a:t>  </a:t>
            </a:r>
            <a:r>
              <a:rPr lang="en-IN" b="1" dirty="0">
                <a:latin typeface="Courier New" pitchFamily="49" charset="0"/>
                <a:cs typeface="Courier New" pitchFamily="49" charset="0"/>
              </a:rPr>
              <a:t>...  Arguments&gt; </a:t>
            </a:r>
            <a:r>
              <a:rPr lang="en-IN" b="1" dirty="0">
                <a:solidFill>
                  <a:srgbClr val="0000FF"/>
                </a:solidFill>
                <a:latin typeface="Courier New" pitchFamily="49" charset="0"/>
                <a:cs typeface="Courier New" pitchFamily="49" charset="0"/>
              </a:rPr>
              <a:t>class</a:t>
            </a:r>
            <a:r>
              <a:rPr lang="en-IN" b="1" dirty="0">
                <a:latin typeface="Courier New" pitchFamily="49" charset="0"/>
                <a:cs typeface="Courier New" pitchFamily="49" charset="0"/>
              </a:rPr>
              <a:t> </a:t>
            </a:r>
            <a:r>
              <a:rPr lang="en-IN" b="1" dirty="0" err="1">
                <a:latin typeface="Courier New" pitchFamily="49" charset="0"/>
                <a:cs typeface="Courier New" pitchFamily="49" charset="0"/>
              </a:rPr>
              <a:t>classname</a:t>
            </a:r>
            <a:r>
              <a:rPr lang="en-IN" b="1" dirty="0">
                <a:latin typeface="Courier New" pitchFamily="49" charset="0"/>
                <a:cs typeface="Courier New" pitchFamily="49" charset="0"/>
              </a:rPr>
              <a:t>;</a:t>
            </a:r>
            <a:endParaRPr lang="en-US" b="1" dirty="0"/>
          </a:p>
          <a:p>
            <a:endParaRPr lang="en-IN" dirty="0"/>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5291" y="1042005"/>
            <a:ext cx="9681189" cy="646331"/>
          </a:xfrm>
          <a:prstGeom prst="rect">
            <a:avLst/>
          </a:prstGeom>
          <a:noFill/>
        </p:spPr>
        <p:txBody>
          <a:bodyPr wrap="square" rtlCol="0">
            <a:spAutoFit/>
          </a:bodyPr>
          <a:lstStyle/>
          <a:p>
            <a:pPr algn="just"/>
            <a:r>
              <a:rPr lang="en-US" dirty="0"/>
              <a:t>Template instantiation  &amp; un-packing of the template parameter pack of the variadic class template can be seen like this…</a:t>
            </a:r>
            <a:endParaRPr lang="en-IN" dirty="0"/>
          </a:p>
        </p:txBody>
      </p:sp>
      <p:sp>
        <p:nvSpPr>
          <p:cNvPr id="6" name="Rectangle 1"/>
          <p:cNvSpPr>
            <a:spLocks noChangeArrowheads="1"/>
          </p:cNvSpPr>
          <p:nvPr/>
        </p:nvSpPr>
        <p:spPr bwMode="auto">
          <a:xfrm>
            <a:off x="254524" y="620689"/>
            <a:ext cx="10413476"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TEMPLATE FEATURES OVERVIEW</a:t>
            </a:r>
          </a:p>
        </p:txBody>
      </p:sp>
      <p:sp>
        <p:nvSpPr>
          <p:cNvPr id="7" name="Rectangle 6"/>
          <p:cNvSpPr/>
          <p:nvPr/>
        </p:nvSpPr>
        <p:spPr>
          <a:xfrm>
            <a:off x="1703512" y="1844825"/>
            <a:ext cx="8784976" cy="4909036"/>
          </a:xfrm>
          <a:prstGeom prst="rect">
            <a:avLst/>
          </a:prstGeom>
        </p:spPr>
        <p:txBody>
          <a:bodyPr wrap="square">
            <a:spAutoFit/>
          </a:bodyPr>
          <a:lstStyle/>
          <a:p>
            <a:r>
              <a:rPr lang="en-IN" sz="1400" dirty="0">
                <a:latin typeface="Courier New" pitchFamily="49" charset="0"/>
                <a:cs typeface="Courier New" pitchFamily="49" charset="0"/>
              </a:rPr>
              <a:t>Variadic&lt;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&gt; obj1</a:t>
            </a:r>
          </a:p>
          <a:p>
            <a:endParaRPr lang="en-IN" sz="11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Variadic&lt;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&lt; &gt;</a:t>
            </a:r>
            <a:r>
              <a:rPr lang="en-IN" sz="1400" dirty="0">
                <a:latin typeface="Courier New" pitchFamily="49" charset="0"/>
                <a:cs typeface="Courier New" pitchFamily="49" charset="0"/>
              </a:rPr>
              <a:t>&gt;:</a:t>
            </a:r>
            <a:r>
              <a:rPr lang="en-IN" sz="1400" dirty="0">
                <a:solidFill>
                  <a:srgbClr val="0000FF"/>
                </a:solidFill>
                <a:latin typeface="Courier New" pitchFamily="49" charset="0"/>
                <a:cs typeface="Courier New" pitchFamily="49" charset="0"/>
              </a:rPr>
              <a:t>private</a:t>
            </a:r>
            <a:r>
              <a:rPr lang="en-IN" sz="1400" dirty="0">
                <a:latin typeface="Courier New" pitchFamily="49" charset="0"/>
                <a:cs typeface="Courier New" pitchFamily="49" charset="0"/>
              </a:rPr>
              <a:t> Variadic &lt;Variadic</a:t>
            </a:r>
            <a:r>
              <a:rPr lang="en-IN" sz="1400" b="1" dirty="0">
                <a:solidFill>
                  <a:schemeClr val="accent2">
                    <a:lumMod val="75000"/>
                  </a:schemeClr>
                </a:solidFill>
                <a:latin typeface="Courier New" pitchFamily="49" charset="0"/>
                <a:cs typeface="Courier New" pitchFamily="49" charset="0"/>
              </a:rPr>
              <a:t>&lt; &gt;</a:t>
            </a:r>
            <a:r>
              <a:rPr lang="en-IN" sz="1400" dirty="0">
                <a:latin typeface="Courier New" pitchFamily="49" charset="0"/>
                <a:cs typeface="Courier New" pitchFamily="49" charset="0"/>
              </a:rPr>
              <a:t>&gt;</a:t>
            </a:r>
          </a:p>
          <a:p>
            <a:r>
              <a:rPr lang="en-IN" sz="1400" dirty="0">
                <a:latin typeface="Courier New" pitchFamily="49" charset="0"/>
                <a:cs typeface="Courier New" pitchFamily="49" charset="0"/>
              </a:rPr>
              <a:t>{   };</a:t>
            </a:r>
          </a:p>
          <a:p>
            <a:endParaRPr lang="en-IN" sz="1100" dirty="0">
              <a:latin typeface="Courier New" pitchFamily="49" charset="0"/>
              <a:cs typeface="Courier New" pitchFamily="49" charset="0"/>
            </a:endParaRPr>
          </a:p>
          <a:p>
            <a:r>
              <a:rPr lang="en-IN" sz="1400" dirty="0">
                <a:latin typeface="Courier New" pitchFamily="49" charset="0"/>
                <a:cs typeface="Courier New" pitchFamily="49" charset="0"/>
              </a:rPr>
              <a:t>Variadic&lt;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float</a:t>
            </a:r>
            <a:r>
              <a:rPr lang="en-IN" sz="1400" dirty="0">
                <a:latin typeface="Courier New" pitchFamily="49" charset="0"/>
                <a:cs typeface="Courier New" pitchFamily="49" charset="0"/>
              </a:rPr>
              <a:t>&gt; obj1;</a:t>
            </a:r>
          </a:p>
          <a:p>
            <a:endParaRPr lang="en-IN" sz="14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Variadic&lt;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&lt;</a:t>
            </a:r>
            <a:r>
              <a:rPr lang="en-IN" sz="1400" b="1" dirty="0">
                <a:solidFill>
                  <a:srgbClr val="FF0000"/>
                </a:solidFill>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&gt;</a:t>
            </a:r>
            <a:r>
              <a:rPr lang="en-IN" sz="1400" dirty="0">
                <a:latin typeface="Courier New" pitchFamily="49" charset="0"/>
                <a:cs typeface="Courier New" pitchFamily="49" charset="0"/>
              </a:rPr>
              <a:t>&gt;:</a:t>
            </a:r>
            <a:r>
              <a:rPr lang="en-IN" sz="1400" dirty="0">
                <a:solidFill>
                  <a:srgbClr val="0000FF"/>
                </a:solidFill>
                <a:latin typeface="Courier New" pitchFamily="49" charset="0"/>
                <a:cs typeface="Courier New" pitchFamily="49" charset="0"/>
              </a:rPr>
              <a:t>private</a:t>
            </a:r>
            <a:r>
              <a:rPr lang="en-IN" sz="1400" dirty="0">
                <a:latin typeface="Courier New" pitchFamily="49" charset="0"/>
                <a:cs typeface="Courier New" pitchFamily="49" charset="0"/>
              </a:rPr>
              <a:t> Variadic&lt;</a:t>
            </a:r>
            <a:r>
              <a:rPr lang="en-IN" sz="1400" b="1" dirty="0">
                <a:solidFill>
                  <a:schemeClr val="accent2">
                    <a:lumMod val="75000"/>
                  </a:schemeClr>
                </a:solidFill>
                <a:latin typeface="Courier New" pitchFamily="49" charset="0"/>
                <a:cs typeface="Courier New" pitchFamily="49" charset="0"/>
              </a:rPr>
              <a:t>&lt;</a:t>
            </a:r>
            <a:r>
              <a:rPr lang="en-IN" sz="1400" b="1" dirty="0">
                <a:solidFill>
                  <a:srgbClr val="FF0000"/>
                </a:solidFill>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&gt;</a:t>
            </a:r>
            <a:r>
              <a:rPr lang="en-IN" sz="1400" dirty="0">
                <a:latin typeface="Courier New" pitchFamily="49" charset="0"/>
                <a:cs typeface="Courier New" pitchFamily="49" charset="0"/>
              </a:rPr>
              <a:t>&gt;  </a:t>
            </a:r>
            <a:r>
              <a:rPr lang="en-IN" sz="1400" dirty="0">
                <a:solidFill>
                  <a:srgbClr val="00B050"/>
                </a:solidFill>
                <a:latin typeface="Courier New" pitchFamily="49" charset="0"/>
                <a:cs typeface="Courier New" pitchFamily="49" charset="0"/>
              </a:rPr>
              <a:t>//step 1</a:t>
            </a:r>
          </a:p>
          <a:p>
            <a:r>
              <a:rPr lang="en-IN" sz="1400" dirty="0">
                <a:latin typeface="Courier New" pitchFamily="49" charset="0"/>
                <a:cs typeface="Courier New" pitchFamily="49" charset="0"/>
              </a:rPr>
              <a:t>{  };</a:t>
            </a:r>
          </a:p>
          <a:p>
            <a:endParaRPr lang="en-IN" sz="11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Variadic&lt;</a:t>
            </a:r>
            <a:r>
              <a:rPr lang="en-IN" sz="1400" dirty="0" err="1">
                <a:solidFill>
                  <a:srgbClr val="0000FF"/>
                </a:solidFill>
                <a:latin typeface="Courier New" pitchFamily="49" charset="0"/>
                <a:cs typeface="Courier New" pitchFamily="49" charset="0"/>
              </a:rPr>
              <a:t>int</a:t>
            </a:r>
            <a:r>
              <a:rPr lang="en-IN" sz="1400" dirty="0" err="1">
                <a:latin typeface="Courier New" pitchFamily="49" charset="0"/>
                <a:cs typeface="Courier New" pitchFamily="49" charset="0"/>
              </a:rPr>
              <a:t>,</a:t>
            </a:r>
            <a:r>
              <a:rPr lang="en-IN" sz="1400" dirty="0" err="1">
                <a:solidFill>
                  <a:srgbClr val="0000FF"/>
                </a:solidFill>
                <a:latin typeface="Courier New" pitchFamily="49" charset="0"/>
                <a:cs typeface="Courier New" pitchFamily="49" charset="0"/>
              </a:rPr>
              <a:t>float</a:t>
            </a:r>
            <a:r>
              <a:rPr lang="en-IN" sz="1400" dirty="0">
                <a:latin typeface="Courier New" pitchFamily="49" charset="0"/>
                <a:cs typeface="Courier New" pitchFamily="49" charset="0"/>
              </a:rPr>
              <a:t>,</a:t>
            </a:r>
            <a:r>
              <a:rPr lang="en-IN" sz="1400" b="1" dirty="0">
                <a:solidFill>
                  <a:srgbClr val="C00000"/>
                </a:solidFill>
                <a:latin typeface="Courier New" pitchFamily="49" charset="0"/>
                <a:cs typeface="Courier New" pitchFamily="49" charset="0"/>
              </a:rPr>
              <a:t>&lt;&gt;</a:t>
            </a:r>
            <a:r>
              <a:rPr lang="en-IN" sz="1400" dirty="0">
                <a:latin typeface="Courier New" pitchFamily="49" charset="0"/>
                <a:cs typeface="Courier New" pitchFamily="49" charset="0"/>
              </a:rPr>
              <a:t>&gt;:</a:t>
            </a:r>
            <a:r>
              <a:rPr lang="en-IN" sz="1400" dirty="0">
                <a:solidFill>
                  <a:srgbClr val="0000FF"/>
                </a:solidFill>
                <a:latin typeface="Courier New" pitchFamily="49" charset="0"/>
                <a:cs typeface="Courier New" pitchFamily="49" charset="0"/>
              </a:rPr>
              <a:t>private</a:t>
            </a:r>
            <a:r>
              <a:rPr lang="en-IN" sz="1400" dirty="0">
                <a:latin typeface="Courier New" pitchFamily="49" charset="0"/>
                <a:cs typeface="Courier New" pitchFamily="49" charset="0"/>
              </a:rPr>
              <a:t> Variadic&lt;</a:t>
            </a:r>
            <a:r>
              <a:rPr lang="en-IN" sz="1400" b="1" dirty="0">
                <a:solidFill>
                  <a:srgbClr val="C00000"/>
                </a:solidFill>
                <a:latin typeface="Courier New" pitchFamily="49" charset="0"/>
                <a:cs typeface="Courier New" pitchFamily="49" charset="0"/>
              </a:rPr>
              <a:t>&lt; &gt;</a:t>
            </a:r>
            <a:r>
              <a:rPr lang="en-IN" sz="1400" dirty="0">
                <a:latin typeface="Courier New" pitchFamily="49" charset="0"/>
                <a:cs typeface="Courier New" pitchFamily="49" charset="0"/>
              </a:rPr>
              <a:t>&gt;  </a:t>
            </a:r>
            <a:r>
              <a:rPr lang="en-IN" sz="1400" dirty="0">
                <a:solidFill>
                  <a:srgbClr val="00B050"/>
                </a:solidFill>
                <a:latin typeface="Courier New" pitchFamily="49" charset="0"/>
                <a:cs typeface="Courier New" pitchFamily="49" charset="0"/>
              </a:rPr>
              <a:t>//step 2</a:t>
            </a:r>
          </a:p>
          <a:p>
            <a:r>
              <a:rPr lang="en-IN" sz="1400" dirty="0">
                <a:latin typeface="Courier New" pitchFamily="49" charset="0"/>
                <a:cs typeface="Courier New" pitchFamily="49" charset="0"/>
              </a:rPr>
              <a:t>{  };</a:t>
            </a:r>
          </a:p>
          <a:p>
            <a:endParaRPr lang="en-US" sz="1400" dirty="0">
              <a:latin typeface="Courier New" pitchFamily="49" charset="0"/>
              <a:cs typeface="Courier New" pitchFamily="49" charset="0"/>
            </a:endParaRPr>
          </a:p>
          <a:p>
            <a:r>
              <a:rPr lang="en-IN" sz="1400" dirty="0">
                <a:latin typeface="Courier New" pitchFamily="49" charset="0"/>
                <a:cs typeface="Courier New" pitchFamily="49" charset="0"/>
              </a:rPr>
              <a:t>Variadic&lt;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float</a:t>
            </a:r>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double</a:t>
            </a:r>
            <a:r>
              <a:rPr lang="en-IN" sz="1400" dirty="0">
                <a:latin typeface="Courier New" pitchFamily="49" charset="0"/>
                <a:cs typeface="Courier New" pitchFamily="49" charset="0"/>
              </a:rPr>
              <a:t>&gt; obj1;</a:t>
            </a:r>
          </a:p>
          <a:p>
            <a:endParaRPr lang="en-IN" sz="11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Variadic&lt;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 &lt;</a:t>
            </a:r>
            <a:r>
              <a:rPr lang="en-IN" sz="1400" b="1" dirty="0">
                <a:solidFill>
                  <a:srgbClr val="FF0000"/>
                </a:solidFill>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&gt;</a:t>
            </a:r>
            <a:r>
              <a:rPr lang="en-IN" sz="1400" dirty="0">
                <a:latin typeface="Courier New" pitchFamily="49" charset="0"/>
                <a:cs typeface="Courier New" pitchFamily="49" charset="0"/>
              </a:rPr>
              <a:t>&gt;:</a:t>
            </a:r>
            <a:r>
              <a:rPr lang="en-IN" sz="1400" dirty="0">
                <a:solidFill>
                  <a:srgbClr val="0000FF"/>
                </a:solidFill>
                <a:latin typeface="Courier New" pitchFamily="49" charset="0"/>
                <a:cs typeface="Courier New" pitchFamily="49" charset="0"/>
              </a:rPr>
              <a:t>private</a:t>
            </a:r>
            <a:r>
              <a:rPr lang="en-IN" sz="1400" dirty="0">
                <a:latin typeface="Courier New" pitchFamily="49" charset="0"/>
                <a:cs typeface="Courier New" pitchFamily="49" charset="0"/>
              </a:rPr>
              <a:t> Variadic&lt;</a:t>
            </a:r>
            <a:r>
              <a:rPr lang="en-IN" sz="1400" b="1" dirty="0">
                <a:solidFill>
                  <a:schemeClr val="accent2">
                    <a:lumMod val="75000"/>
                  </a:schemeClr>
                </a:solidFill>
                <a:latin typeface="Courier New" pitchFamily="49" charset="0"/>
                <a:cs typeface="Courier New" pitchFamily="49" charset="0"/>
              </a:rPr>
              <a:t>&lt;</a:t>
            </a:r>
            <a:r>
              <a:rPr lang="en-IN" sz="1400" b="1" dirty="0">
                <a:solidFill>
                  <a:srgbClr val="FF0000"/>
                </a:solidFill>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&gt;</a:t>
            </a:r>
            <a:r>
              <a:rPr lang="en-IN" sz="1400" dirty="0">
                <a:latin typeface="Courier New" pitchFamily="49" charset="0"/>
                <a:cs typeface="Courier New" pitchFamily="49" charset="0"/>
              </a:rPr>
              <a:t>&gt;  </a:t>
            </a:r>
            <a:r>
              <a:rPr lang="en-IN" sz="1400" dirty="0">
                <a:solidFill>
                  <a:srgbClr val="00B050"/>
                </a:solidFill>
                <a:latin typeface="Courier New" pitchFamily="49" charset="0"/>
                <a:cs typeface="Courier New" pitchFamily="49" charset="0"/>
              </a:rPr>
              <a:t>//step 1</a:t>
            </a:r>
          </a:p>
          <a:p>
            <a:r>
              <a:rPr lang="en-IN" sz="1400" dirty="0">
                <a:latin typeface="Courier New" pitchFamily="49" charset="0"/>
                <a:cs typeface="Courier New" pitchFamily="49" charset="0"/>
              </a:rPr>
              <a:t>{  };</a:t>
            </a:r>
          </a:p>
          <a:p>
            <a:endParaRPr lang="en-IN" sz="11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Variadic&lt;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float</a:t>
            </a:r>
            <a:r>
              <a:rPr lang="en-IN" sz="1400" dirty="0">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 &lt;</a:t>
            </a:r>
            <a:r>
              <a:rPr lang="en-IN" sz="1400" b="1" dirty="0">
                <a:solidFill>
                  <a:srgbClr val="FF0000"/>
                </a:solidFill>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&gt;</a:t>
            </a:r>
            <a:r>
              <a:rPr lang="en-IN" sz="1400" dirty="0">
                <a:latin typeface="Courier New" pitchFamily="49" charset="0"/>
                <a:cs typeface="Courier New" pitchFamily="49" charset="0"/>
              </a:rPr>
              <a:t>&gt;:</a:t>
            </a:r>
            <a:r>
              <a:rPr lang="en-IN" sz="1400" dirty="0">
                <a:solidFill>
                  <a:srgbClr val="0000FF"/>
                </a:solidFill>
                <a:latin typeface="Courier New" pitchFamily="49" charset="0"/>
                <a:cs typeface="Courier New" pitchFamily="49" charset="0"/>
              </a:rPr>
              <a:t>private</a:t>
            </a:r>
            <a:r>
              <a:rPr lang="en-IN" sz="1400" dirty="0">
                <a:latin typeface="Courier New" pitchFamily="49" charset="0"/>
                <a:cs typeface="Courier New" pitchFamily="49" charset="0"/>
              </a:rPr>
              <a:t> Variadic&lt;</a:t>
            </a:r>
            <a:r>
              <a:rPr lang="en-IN" sz="1400" b="1" dirty="0">
                <a:solidFill>
                  <a:schemeClr val="accent2">
                    <a:lumMod val="75000"/>
                  </a:schemeClr>
                </a:solidFill>
                <a:latin typeface="Courier New" pitchFamily="49" charset="0"/>
                <a:cs typeface="Courier New" pitchFamily="49" charset="0"/>
              </a:rPr>
              <a:t>&lt;</a:t>
            </a:r>
            <a:r>
              <a:rPr lang="en-IN" sz="1400" b="1" dirty="0">
                <a:solidFill>
                  <a:srgbClr val="FF0000"/>
                </a:solidFill>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&gt;</a:t>
            </a:r>
            <a:r>
              <a:rPr lang="en-IN" sz="1400" dirty="0">
                <a:latin typeface="Courier New" pitchFamily="49" charset="0"/>
                <a:cs typeface="Courier New" pitchFamily="49" charset="0"/>
              </a:rPr>
              <a:t>&gt;  </a:t>
            </a:r>
            <a:r>
              <a:rPr lang="en-IN" sz="1400" dirty="0">
                <a:solidFill>
                  <a:srgbClr val="00B050"/>
                </a:solidFill>
                <a:latin typeface="Courier New" pitchFamily="49" charset="0"/>
                <a:cs typeface="Courier New" pitchFamily="49" charset="0"/>
              </a:rPr>
              <a:t>//step 2</a:t>
            </a:r>
          </a:p>
          <a:p>
            <a:r>
              <a:rPr lang="en-IN" sz="1400" dirty="0">
                <a:latin typeface="Courier New" pitchFamily="49" charset="0"/>
                <a:cs typeface="Courier New" pitchFamily="49" charset="0"/>
              </a:rPr>
              <a:t>{    };</a:t>
            </a:r>
          </a:p>
          <a:p>
            <a:endParaRPr lang="en-IN" sz="11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Variadic&lt;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float</a:t>
            </a:r>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double</a:t>
            </a:r>
            <a:r>
              <a:rPr lang="en-IN" sz="1400" dirty="0">
                <a:latin typeface="Courier New" pitchFamily="49" charset="0"/>
                <a:cs typeface="Courier New" pitchFamily="49" charset="0"/>
              </a:rPr>
              <a:t>, </a:t>
            </a:r>
            <a:r>
              <a:rPr lang="en-IN" sz="1400" b="1" dirty="0">
                <a:solidFill>
                  <a:schemeClr val="accent2">
                    <a:lumMod val="75000"/>
                  </a:schemeClr>
                </a:solidFill>
                <a:latin typeface="Courier New" pitchFamily="49" charset="0"/>
                <a:cs typeface="Courier New" pitchFamily="49" charset="0"/>
              </a:rPr>
              <a:t>&lt; &gt;</a:t>
            </a:r>
            <a:r>
              <a:rPr lang="en-IN" sz="1400" dirty="0">
                <a:latin typeface="Courier New" pitchFamily="49" charset="0"/>
                <a:cs typeface="Courier New" pitchFamily="49" charset="0"/>
              </a:rPr>
              <a:t>&gt;:</a:t>
            </a:r>
            <a:r>
              <a:rPr lang="en-IN" sz="1400" dirty="0">
                <a:solidFill>
                  <a:srgbClr val="0000FF"/>
                </a:solidFill>
                <a:latin typeface="Courier New" pitchFamily="49" charset="0"/>
                <a:cs typeface="Courier New" pitchFamily="49" charset="0"/>
              </a:rPr>
              <a:t>private</a:t>
            </a:r>
            <a:r>
              <a:rPr lang="en-IN" sz="1400" dirty="0">
                <a:latin typeface="Courier New" pitchFamily="49" charset="0"/>
                <a:cs typeface="Courier New" pitchFamily="49" charset="0"/>
              </a:rPr>
              <a:t> Variadic&lt;</a:t>
            </a:r>
            <a:r>
              <a:rPr lang="en-IN" sz="1400" b="1" dirty="0">
                <a:solidFill>
                  <a:schemeClr val="accent2">
                    <a:lumMod val="75000"/>
                  </a:schemeClr>
                </a:solidFill>
                <a:latin typeface="Courier New" pitchFamily="49" charset="0"/>
                <a:cs typeface="Courier New" pitchFamily="49" charset="0"/>
              </a:rPr>
              <a:t>&lt; &gt;</a:t>
            </a:r>
            <a:r>
              <a:rPr lang="en-IN" sz="1400" dirty="0">
                <a:latin typeface="Courier New" pitchFamily="49" charset="0"/>
                <a:cs typeface="Courier New" pitchFamily="49" charset="0"/>
              </a:rPr>
              <a:t>&gt;  </a:t>
            </a:r>
            <a:r>
              <a:rPr lang="en-IN" sz="1400" dirty="0">
                <a:solidFill>
                  <a:srgbClr val="00B050"/>
                </a:solidFill>
                <a:latin typeface="Courier New" pitchFamily="49" charset="0"/>
                <a:cs typeface="Courier New" pitchFamily="49" charset="0"/>
              </a:rPr>
              <a:t>//step 3</a:t>
            </a:r>
          </a:p>
          <a:p>
            <a:r>
              <a:rPr lang="en-IN" sz="1400" dirty="0">
                <a:latin typeface="Courier New" pitchFamily="49" charset="0"/>
                <a:cs typeface="Courier New" pitchFamily="49" charset="0"/>
              </a:rPr>
              <a:t>{  };</a:t>
            </a:r>
          </a:p>
        </p:txBody>
      </p:sp>
      <p:sp>
        <p:nvSpPr>
          <p:cNvPr id="8" name="Bent Arrow 7"/>
          <p:cNvSpPr/>
          <p:nvPr/>
        </p:nvSpPr>
        <p:spPr>
          <a:xfrm>
            <a:off x="6600056" y="2780929"/>
            <a:ext cx="504056" cy="504056"/>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ounded Rectangle 8"/>
          <p:cNvSpPr/>
          <p:nvPr/>
        </p:nvSpPr>
        <p:spPr>
          <a:xfrm>
            <a:off x="7176120" y="2708921"/>
            <a:ext cx="1368152" cy="43204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Pack has values to process</a:t>
            </a:r>
            <a:endParaRPr lang="en-IN" sz="1400" dirty="0">
              <a:solidFill>
                <a:schemeClr val="tx1"/>
              </a:solidFill>
            </a:endParaRPr>
          </a:p>
        </p:txBody>
      </p:sp>
      <p:sp>
        <p:nvSpPr>
          <p:cNvPr id="11" name="Rounded Rectangle 10"/>
          <p:cNvSpPr/>
          <p:nvPr/>
        </p:nvSpPr>
        <p:spPr>
          <a:xfrm>
            <a:off x="7824192" y="4077073"/>
            <a:ext cx="1368152" cy="43204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Pack is now emptied</a:t>
            </a:r>
            <a:endParaRPr lang="en-IN" sz="1400" dirty="0">
              <a:solidFill>
                <a:schemeClr val="tx1"/>
              </a:solidFill>
            </a:endParaRPr>
          </a:p>
        </p:txBody>
      </p:sp>
      <p:sp>
        <p:nvSpPr>
          <p:cNvPr id="15" name="Bent Arrow 14"/>
          <p:cNvSpPr/>
          <p:nvPr/>
        </p:nvSpPr>
        <p:spPr>
          <a:xfrm>
            <a:off x="7218324" y="1872961"/>
            <a:ext cx="504056" cy="432048"/>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Rounded Rectangle 15"/>
          <p:cNvSpPr/>
          <p:nvPr/>
        </p:nvSpPr>
        <p:spPr>
          <a:xfrm>
            <a:off x="7752184" y="1772817"/>
            <a:ext cx="1368152" cy="43204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Pack is empty</a:t>
            </a:r>
            <a:endParaRPr lang="en-IN" sz="1400" dirty="0">
              <a:solidFill>
                <a:schemeClr val="tx1"/>
              </a:solidFill>
            </a:endParaRPr>
          </a:p>
        </p:txBody>
      </p:sp>
      <p:sp>
        <p:nvSpPr>
          <p:cNvPr id="17" name="Bent Arrow 16"/>
          <p:cNvSpPr/>
          <p:nvPr/>
        </p:nvSpPr>
        <p:spPr>
          <a:xfrm rot="10800000" flipH="1">
            <a:off x="6960096" y="4077073"/>
            <a:ext cx="720080" cy="360040"/>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10</a:t>
            </a:fld>
            <a:endParaRPr lang="en-IN"/>
          </a:p>
        </p:txBody>
      </p:sp>
      <p:sp>
        <p:nvSpPr>
          <p:cNvPr id="10" name="Snip and Round Single Corner Rectangle 4">
            <a:extLst>
              <a:ext uri="{FF2B5EF4-FFF2-40B4-BE49-F238E27FC236}">
                <a16:creationId xmlns:a16="http://schemas.microsoft.com/office/drawing/2014/main" id="{A4FF05BA-8608-603F-6890-AF7F91D69948}"/>
              </a:ext>
            </a:extLst>
          </p:cNvPr>
          <p:cNvSpPr/>
          <p:nvPr/>
        </p:nvSpPr>
        <p:spPr>
          <a:xfrm>
            <a:off x="65988" y="34725"/>
            <a:ext cx="12028602"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ular Callout 4"/>
          <p:cNvSpPr/>
          <p:nvPr/>
        </p:nvSpPr>
        <p:spPr>
          <a:xfrm>
            <a:off x="5375920" y="1196752"/>
            <a:ext cx="2232248" cy="468632"/>
          </a:xfrm>
          <a:prstGeom prst="wedgeRoundRectCallout">
            <a:avLst>
              <a:gd name="adj1" fmla="val -63429"/>
              <a:gd name="adj2" fmla="val 9587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Arguments is template parameter pack</a:t>
            </a:r>
          </a:p>
        </p:txBody>
      </p:sp>
      <p:sp>
        <p:nvSpPr>
          <p:cNvPr id="6" name="Rounded Rectangular Callout 5"/>
          <p:cNvSpPr/>
          <p:nvPr/>
        </p:nvSpPr>
        <p:spPr>
          <a:xfrm>
            <a:off x="6528048" y="4509120"/>
            <a:ext cx="2232248" cy="432048"/>
          </a:xfrm>
          <a:prstGeom prst="wedgeRoundRectCallout">
            <a:avLst>
              <a:gd name="adj1" fmla="val -99957"/>
              <a:gd name="adj2" fmla="val -1024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a:t>args</a:t>
            </a:r>
            <a:r>
              <a:rPr lang="en-US" sz="1400" dirty="0"/>
              <a:t> is function template parameter pack</a:t>
            </a:r>
          </a:p>
        </p:txBody>
      </p:sp>
      <p:sp>
        <p:nvSpPr>
          <p:cNvPr id="8" name="Rectangle 1"/>
          <p:cNvSpPr>
            <a:spLocks noChangeArrowheads="1"/>
          </p:cNvSpPr>
          <p:nvPr/>
        </p:nvSpPr>
        <p:spPr bwMode="auto">
          <a:xfrm>
            <a:off x="197963" y="620688"/>
            <a:ext cx="11283884"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TEMPLATE FEATURES OVERVIEW</a:t>
            </a:r>
          </a:p>
        </p:txBody>
      </p:sp>
      <p:sp>
        <p:nvSpPr>
          <p:cNvPr id="9" name="Rectangle 8"/>
          <p:cNvSpPr/>
          <p:nvPr/>
        </p:nvSpPr>
        <p:spPr>
          <a:xfrm>
            <a:off x="1847528" y="1844824"/>
            <a:ext cx="7416824" cy="738664"/>
          </a:xfrm>
          <a:prstGeom prst="rect">
            <a:avLst/>
          </a:prstGeom>
        </p:spPr>
        <p:txBody>
          <a:bodyPr wrap="square">
            <a:spAutoFit/>
          </a:bodyPr>
          <a:lstStyle/>
          <a:p>
            <a:r>
              <a:rPr lang="en-IN" sz="1400" b="1" dirty="0">
                <a:solidFill>
                  <a:srgbClr val="0000FF"/>
                </a:solidFill>
                <a:latin typeface="Courier New" pitchFamily="49" charset="0"/>
                <a:cs typeface="Courier New" pitchFamily="49" charset="0"/>
              </a:rPr>
              <a:t>template</a:t>
            </a:r>
            <a:r>
              <a:rPr lang="en-IN" sz="1400" b="1" dirty="0">
                <a:latin typeface="Courier New" pitchFamily="49" charset="0"/>
                <a:cs typeface="Courier New" pitchFamily="49" charset="0"/>
              </a:rPr>
              <a:t>&lt;</a:t>
            </a:r>
            <a:r>
              <a:rPr lang="en-IN" sz="1400" b="1" dirty="0" err="1">
                <a:solidFill>
                  <a:srgbClr val="0000FF"/>
                </a:solidFill>
                <a:latin typeface="Courier New" pitchFamily="49" charset="0"/>
                <a:cs typeface="Courier New" pitchFamily="49" charset="0"/>
              </a:rPr>
              <a:t>typename</a:t>
            </a:r>
            <a:r>
              <a:rPr lang="en-IN" sz="1400" b="1" dirty="0">
                <a:latin typeface="Courier New" pitchFamily="49" charset="0"/>
                <a:cs typeface="Courier New" pitchFamily="49" charset="0"/>
              </a:rPr>
              <a:t>...  Arguments&gt; </a:t>
            </a:r>
            <a:r>
              <a:rPr lang="en-IN" sz="1400" b="1" dirty="0">
                <a:solidFill>
                  <a:srgbClr val="0000FF"/>
                </a:solidFill>
                <a:latin typeface="Courier New" pitchFamily="49" charset="0"/>
                <a:cs typeface="Courier New" pitchFamily="49" charset="0"/>
              </a:rPr>
              <a:t>class</a:t>
            </a:r>
            <a:r>
              <a:rPr lang="en-IN" sz="1400" b="1" dirty="0">
                <a:latin typeface="Courier New" pitchFamily="49" charset="0"/>
                <a:cs typeface="Courier New" pitchFamily="49" charset="0"/>
              </a:rPr>
              <a:t> </a:t>
            </a:r>
            <a:r>
              <a:rPr lang="en-IN" sz="1400" b="1" dirty="0" err="1">
                <a:latin typeface="Courier New" pitchFamily="49" charset="0"/>
                <a:cs typeface="Courier New" pitchFamily="49" charset="0"/>
              </a:rPr>
              <a:t>classname</a:t>
            </a:r>
            <a:endParaRPr lang="en-IN" sz="1400" b="1" dirty="0">
              <a:latin typeface="Courier New" pitchFamily="49" charset="0"/>
              <a:cs typeface="Courier New" pitchFamily="49" charset="0"/>
            </a:endParaRPr>
          </a:p>
          <a:p>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a:t>
            </a:r>
            <a:endParaRPr lang="en-IN" sz="1400" b="1" dirty="0">
              <a:latin typeface="Courier New" pitchFamily="49" charset="0"/>
              <a:cs typeface="Courier New" pitchFamily="49" charset="0"/>
            </a:endParaRPr>
          </a:p>
        </p:txBody>
      </p:sp>
      <p:sp>
        <p:nvSpPr>
          <p:cNvPr id="10" name="TextBox 9"/>
          <p:cNvSpPr txBox="1"/>
          <p:nvPr/>
        </p:nvSpPr>
        <p:spPr>
          <a:xfrm>
            <a:off x="2135560" y="1124744"/>
            <a:ext cx="4392488" cy="369332"/>
          </a:xfrm>
          <a:prstGeom prst="rect">
            <a:avLst/>
          </a:prstGeom>
          <a:noFill/>
        </p:spPr>
        <p:txBody>
          <a:bodyPr wrap="square" rtlCol="0">
            <a:spAutoFit/>
          </a:bodyPr>
          <a:lstStyle/>
          <a:p>
            <a:r>
              <a:rPr lang="en-US" dirty="0"/>
              <a:t>A variadic class template:-</a:t>
            </a:r>
            <a:endParaRPr lang="en-IN" dirty="0"/>
          </a:p>
        </p:txBody>
      </p:sp>
      <p:sp>
        <p:nvSpPr>
          <p:cNvPr id="11" name="TextBox 10"/>
          <p:cNvSpPr txBox="1"/>
          <p:nvPr/>
        </p:nvSpPr>
        <p:spPr>
          <a:xfrm>
            <a:off x="1919536" y="2780928"/>
            <a:ext cx="8144281" cy="369332"/>
          </a:xfrm>
          <a:prstGeom prst="rect">
            <a:avLst/>
          </a:prstGeom>
          <a:noFill/>
        </p:spPr>
        <p:txBody>
          <a:bodyPr wrap="none" rtlCol="0">
            <a:spAutoFit/>
          </a:bodyPr>
          <a:lstStyle/>
          <a:p>
            <a:r>
              <a:rPr lang="en-IN" dirty="0"/>
              <a:t>By using a </a:t>
            </a:r>
            <a:r>
              <a:rPr lang="en-IN" dirty="0" err="1"/>
              <a:t>variadic</a:t>
            </a:r>
            <a:r>
              <a:rPr lang="en-IN" dirty="0"/>
              <a:t> template class definition, you may require at least one parameter:</a:t>
            </a:r>
          </a:p>
        </p:txBody>
      </p:sp>
      <p:sp>
        <p:nvSpPr>
          <p:cNvPr id="12" name="Rectangle 11"/>
          <p:cNvSpPr/>
          <p:nvPr/>
        </p:nvSpPr>
        <p:spPr>
          <a:xfrm>
            <a:off x="1991544" y="3212976"/>
            <a:ext cx="7416824" cy="738664"/>
          </a:xfrm>
          <a:prstGeom prst="rect">
            <a:avLst/>
          </a:prstGeom>
        </p:spPr>
        <p:txBody>
          <a:bodyPr wrap="square">
            <a:spAutoFit/>
          </a:bodyPr>
          <a:lstStyle/>
          <a:p>
            <a:r>
              <a:rPr lang="en-IN" sz="1400" b="1" dirty="0">
                <a:solidFill>
                  <a:srgbClr val="0000FF"/>
                </a:solidFill>
                <a:latin typeface="Courier New" pitchFamily="49" charset="0"/>
                <a:cs typeface="Courier New" pitchFamily="49" charset="0"/>
              </a:rPr>
              <a:t>template</a:t>
            </a:r>
            <a:r>
              <a:rPr lang="en-IN" sz="1400" b="1" dirty="0">
                <a:latin typeface="Courier New" pitchFamily="49" charset="0"/>
                <a:cs typeface="Courier New" pitchFamily="49" charset="0"/>
              </a:rPr>
              <a:t>&lt;</a:t>
            </a:r>
            <a:r>
              <a:rPr lang="en-IN" sz="1400" b="1" dirty="0" err="1">
                <a:solidFill>
                  <a:srgbClr val="0000FF"/>
                </a:solidFill>
                <a:latin typeface="Courier New" pitchFamily="49" charset="0"/>
                <a:cs typeface="Courier New" pitchFamily="49" charset="0"/>
              </a:rPr>
              <a:t>typename</a:t>
            </a:r>
            <a:r>
              <a:rPr lang="en-IN" sz="1400" b="1" dirty="0">
                <a:latin typeface="Courier New" pitchFamily="49" charset="0"/>
                <a:cs typeface="Courier New" pitchFamily="49" charset="0"/>
              </a:rPr>
              <a:t> T1, </a:t>
            </a:r>
            <a:r>
              <a:rPr lang="en-IN" sz="1400" b="1" dirty="0" err="1">
                <a:solidFill>
                  <a:srgbClr val="0000FF"/>
                </a:solidFill>
                <a:latin typeface="Courier New" pitchFamily="49" charset="0"/>
                <a:cs typeface="Courier New" pitchFamily="49" charset="0"/>
              </a:rPr>
              <a:t>typename</a:t>
            </a:r>
            <a:r>
              <a:rPr lang="en-IN" sz="1400" b="1" dirty="0">
                <a:latin typeface="Courier New" pitchFamily="49" charset="0"/>
                <a:cs typeface="Courier New" pitchFamily="49" charset="0"/>
              </a:rPr>
              <a:t>...  Arguments&gt; </a:t>
            </a:r>
            <a:r>
              <a:rPr lang="en-IN" sz="1400" b="1" dirty="0">
                <a:solidFill>
                  <a:srgbClr val="0000FF"/>
                </a:solidFill>
                <a:latin typeface="Courier New" pitchFamily="49" charset="0"/>
                <a:cs typeface="Courier New" pitchFamily="49" charset="0"/>
              </a:rPr>
              <a:t>class</a:t>
            </a:r>
            <a:r>
              <a:rPr lang="en-IN" sz="1400" b="1" dirty="0">
                <a:latin typeface="Courier New" pitchFamily="49" charset="0"/>
                <a:cs typeface="Courier New" pitchFamily="49" charset="0"/>
              </a:rPr>
              <a:t> </a:t>
            </a:r>
            <a:r>
              <a:rPr lang="en-IN" sz="1400" b="1" dirty="0" err="1">
                <a:latin typeface="Courier New" pitchFamily="49" charset="0"/>
                <a:cs typeface="Courier New" pitchFamily="49" charset="0"/>
              </a:rPr>
              <a:t>classname</a:t>
            </a:r>
            <a:endParaRPr lang="en-IN" sz="1400" b="1" dirty="0">
              <a:latin typeface="Courier New" pitchFamily="49" charset="0"/>
              <a:cs typeface="Courier New" pitchFamily="49" charset="0"/>
            </a:endParaRPr>
          </a:p>
          <a:p>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a:t>
            </a:r>
            <a:endParaRPr lang="en-IN" sz="1400" b="1" dirty="0">
              <a:latin typeface="Courier New" pitchFamily="49" charset="0"/>
              <a:cs typeface="Courier New" pitchFamily="49" charset="0"/>
            </a:endParaRPr>
          </a:p>
        </p:txBody>
      </p:sp>
      <p:sp>
        <p:nvSpPr>
          <p:cNvPr id="13" name="Rectangle 12"/>
          <p:cNvSpPr/>
          <p:nvPr/>
        </p:nvSpPr>
        <p:spPr>
          <a:xfrm>
            <a:off x="2063552" y="3933056"/>
            <a:ext cx="8136904" cy="369332"/>
          </a:xfrm>
          <a:prstGeom prst="rect">
            <a:avLst/>
          </a:prstGeom>
        </p:spPr>
        <p:txBody>
          <a:bodyPr wrap="square">
            <a:spAutoFit/>
          </a:bodyPr>
          <a:lstStyle/>
          <a:p>
            <a:r>
              <a:rPr lang="en-IN" b="1" dirty="0"/>
              <a:t>Here's a basic example of </a:t>
            </a:r>
            <a:r>
              <a:rPr lang="en-IN" b="1" dirty="0" err="1"/>
              <a:t>variadic</a:t>
            </a:r>
            <a:r>
              <a:rPr lang="en-IN" b="1" dirty="0"/>
              <a:t> template function syntax</a:t>
            </a:r>
            <a:r>
              <a:rPr lang="en-IN" dirty="0"/>
              <a:t>:</a:t>
            </a:r>
          </a:p>
        </p:txBody>
      </p:sp>
      <p:sp>
        <p:nvSpPr>
          <p:cNvPr id="14" name="Rectangle 2"/>
          <p:cNvSpPr>
            <a:spLocks noChangeArrowheads="1"/>
          </p:cNvSpPr>
          <p:nvPr/>
        </p:nvSpPr>
        <p:spPr bwMode="auto">
          <a:xfrm>
            <a:off x="2207568" y="4226605"/>
            <a:ext cx="7416824"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400" b="1" dirty="0">
                <a:solidFill>
                  <a:srgbClr val="0000FF"/>
                </a:solidFill>
                <a:latin typeface="Courier New" pitchFamily="49" charset="0"/>
                <a:cs typeface="Courier New" pitchFamily="49" charset="0"/>
              </a:rPr>
              <a:t>template</a:t>
            </a:r>
            <a:r>
              <a:rPr lang="en-US" sz="1400" b="1" dirty="0">
                <a:latin typeface="Courier New" pitchFamily="49" charset="0"/>
                <a:cs typeface="Courier New" pitchFamily="49" charset="0"/>
              </a:rPr>
              <a:t> &lt;</a:t>
            </a:r>
            <a:r>
              <a:rPr lang="en-US" sz="1400" b="1" dirty="0" err="1">
                <a:solidFill>
                  <a:srgbClr val="0000FF"/>
                </a:solidFill>
                <a:latin typeface="Courier New" pitchFamily="49" charset="0"/>
                <a:cs typeface="Courier New" pitchFamily="49" charset="0"/>
              </a:rPr>
              <a:t>typename</a:t>
            </a:r>
            <a:r>
              <a:rPr lang="en-US" sz="1400" b="1" dirty="0">
                <a:latin typeface="Courier New" pitchFamily="49" charset="0"/>
                <a:cs typeface="Courier New" pitchFamily="49" charset="0"/>
              </a:rPr>
              <a:t>... Arguments&gt; </a:t>
            </a:r>
            <a:r>
              <a:rPr lang="en-US" sz="1400" b="1" dirty="0" err="1">
                <a:latin typeface="Courier New" pitchFamily="49" charset="0"/>
                <a:cs typeface="Courier New" pitchFamily="49" charset="0"/>
              </a:rPr>
              <a:t>returntype</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functionname</a:t>
            </a:r>
            <a:r>
              <a:rPr lang="en-US" sz="1400" b="1" dirty="0">
                <a:latin typeface="Courier New" pitchFamily="49" charset="0"/>
                <a:cs typeface="Courier New" pitchFamily="49" charset="0"/>
              </a:rPr>
              <a:t>(Arguments... </a:t>
            </a:r>
            <a:r>
              <a:rPr lang="en-US" sz="1400" b="1" dirty="0" err="1">
                <a:latin typeface="Courier New" pitchFamily="49" charset="0"/>
                <a:cs typeface="Courier New" pitchFamily="49" charset="0"/>
              </a:rPr>
              <a:t>args</a:t>
            </a:r>
            <a:r>
              <a:rPr lang="en-US" sz="1400" b="1" dirty="0">
                <a:latin typeface="Courier New" pitchFamily="49" charset="0"/>
                <a:cs typeface="Courier New" pitchFamily="49" charset="0"/>
              </a:rPr>
              <a:t>){…}</a:t>
            </a:r>
          </a:p>
        </p:txBody>
      </p:sp>
      <p:sp>
        <p:nvSpPr>
          <p:cNvPr id="15" name="Rectangle 14"/>
          <p:cNvSpPr/>
          <p:nvPr/>
        </p:nvSpPr>
        <p:spPr>
          <a:xfrm>
            <a:off x="1847528" y="4941168"/>
            <a:ext cx="8568952" cy="646331"/>
          </a:xfrm>
          <a:prstGeom prst="rect">
            <a:avLst/>
          </a:prstGeom>
        </p:spPr>
        <p:txBody>
          <a:bodyPr wrap="square">
            <a:spAutoFit/>
          </a:bodyPr>
          <a:lstStyle/>
          <a:p>
            <a:r>
              <a:rPr lang="en-IN" dirty="0"/>
              <a:t>As with </a:t>
            </a:r>
            <a:r>
              <a:rPr lang="en-IN" dirty="0" err="1"/>
              <a:t>variadic</a:t>
            </a:r>
            <a:r>
              <a:rPr lang="en-IN" dirty="0"/>
              <a:t> template class definitions, you can make functions that require at least one parameter:</a:t>
            </a:r>
          </a:p>
        </p:txBody>
      </p:sp>
      <p:sp>
        <p:nvSpPr>
          <p:cNvPr id="16" name="Rectangle 3"/>
          <p:cNvSpPr>
            <a:spLocks noChangeArrowheads="1"/>
          </p:cNvSpPr>
          <p:nvPr/>
        </p:nvSpPr>
        <p:spPr bwMode="auto">
          <a:xfrm>
            <a:off x="1991544" y="5589240"/>
            <a:ext cx="806489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400" b="1" dirty="0">
                <a:solidFill>
                  <a:srgbClr val="0000FF"/>
                </a:solidFill>
                <a:latin typeface="Courier New" pitchFamily="49" charset="0"/>
                <a:cs typeface="Courier New" pitchFamily="49" charset="0"/>
              </a:rPr>
              <a:t>template</a:t>
            </a:r>
            <a:r>
              <a:rPr lang="en-US" sz="1400" b="1" dirty="0">
                <a:latin typeface="Courier New" pitchFamily="49" charset="0"/>
                <a:cs typeface="Courier New" pitchFamily="49" charset="0"/>
              </a:rPr>
              <a:t> &lt;</a:t>
            </a:r>
            <a:r>
              <a:rPr lang="en-US" sz="1400" b="1" dirty="0" err="1">
                <a:solidFill>
                  <a:srgbClr val="0000FF"/>
                </a:solidFill>
                <a:latin typeface="Courier New" pitchFamily="49" charset="0"/>
                <a:cs typeface="Courier New" pitchFamily="49" charset="0"/>
              </a:rPr>
              <a:t>typename</a:t>
            </a:r>
            <a:r>
              <a:rPr lang="en-US" sz="1400" b="1" dirty="0">
                <a:latin typeface="Courier New" pitchFamily="49" charset="0"/>
                <a:cs typeface="Courier New" pitchFamily="49" charset="0"/>
              </a:rPr>
              <a:t> First, </a:t>
            </a:r>
            <a:r>
              <a:rPr lang="en-US" sz="1400" b="1" dirty="0" err="1">
                <a:solidFill>
                  <a:srgbClr val="0000FF"/>
                </a:solidFill>
                <a:latin typeface="Courier New" pitchFamily="49" charset="0"/>
                <a:cs typeface="Courier New" pitchFamily="49" charset="0"/>
              </a:rPr>
              <a:t>typename</a:t>
            </a:r>
            <a:r>
              <a:rPr lang="en-US" sz="1400" b="1" dirty="0">
                <a:latin typeface="Courier New" pitchFamily="49" charset="0"/>
                <a:cs typeface="Courier New" pitchFamily="49" charset="0"/>
              </a:rPr>
              <a:t>... Rest&gt; </a:t>
            </a:r>
          </a:p>
          <a:p>
            <a:pPr fontAlgn="base">
              <a:spcBef>
                <a:spcPct val="0"/>
              </a:spcBef>
              <a:spcAft>
                <a:spcPct val="0"/>
              </a:spcAft>
            </a:pPr>
            <a:r>
              <a:rPr lang="en-US" sz="1400" b="1" dirty="0" err="1">
                <a:latin typeface="Courier New" pitchFamily="49" charset="0"/>
                <a:cs typeface="Courier New" pitchFamily="49" charset="0"/>
              </a:rPr>
              <a:t>returntype</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functionname</a:t>
            </a:r>
            <a:r>
              <a:rPr lang="en-US" sz="1400" b="1" dirty="0">
                <a:latin typeface="Courier New" pitchFamily="49" charset="0"/>
                <a:cs typeface="Courier New" pitchFamily="49" charset="0"/>
              </a:rPr>
              <a:t>(</a:t>
            </a:r>
            <a:r>
              <a:rPr lang="en-US" sz="1400" b="1" dirty="0">
                <a:solidFill>
                  <a:srgbClr val="0000FF"/>
                </a:solidFill>
                <a:latin typeface="Courier New" pitchFamily="49" charset="0"/>
                <a:cs typeface="Courier New" pitchFamily="49" charset="0"/>
              </a:rPr>
              <a:t>const</a:t>
            </a:r>
            <a:r>
              <a:rPr lang="en-US" sz="1400" b="1" dirty="0">
                <a:latin typeface="Courier New" pitchFamily="49" charset="0"/>
                <a:cs typeface="Courier New" pitchFamily="49" charset="0"/>
              </a:rPr>
              <a:t> First&amp; first, </a:t>
            </a:r>
            <a:r>
              <a:rPr lang="en-US" sz="1400" b="1" dirty="0">
                <a:solidFill>
                  <a:srgbClr val="0000FF"/>
                </a:solidFill>
                <a:latin typeface="Courier New" pitchFamily="49" charset="0"/>
                <a:cs typeface="Courier New" pitchFamily="49" charset="0"/>
              </a:rPr>
              <a:t>const</a:t>
            </a:r>
            <a:r>
              <a:rPr lang="en-US" sz="1400" b="1" dirty="0">
                <a:latin typeface="Courier New" pitchFamily="49" charset="0"/>
                <a:cs typeface="Courier New" pitchFamily="49" charset="0"/>
              </a:rPr>
              <a:t> Rest&amp;... </a:t>
            </a:r>
            <a:r>
              <a:rPr lang="en-US" sz="1400" b="1" dirty="0" err="1">
                <a:latin typeface="Courier New" pitchFamily="49" charset="0"/>
                <a:cs typeface="Courier New" pitchFamily="49" charset="0"/>
              </a:rPr>
              <a:t>args</a:t>
            </a:r>
            <a:r>
              <a:rPr lang="en-US" sz="1400" b="1" dirty="0">
                <a:latin typeface="Courier New" pitchFamily="49" charset="0"/>
                <a:cs typeface="Courier New" pitchFamily="49" charset="0"/>
              </a:rPr>
              <a:t>); </a:t>
            </a: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2</a:t>
            </a:fld>
            <a:endParaRPr lang="en-IN"/>
          </a:p>
        </p:txBody>
      </p:sp>
      <p:sp>
        <p:nvSpPr>
          <p:cNvPr id="17" name="Snip and Round Single Corner Rectangle 4">
            <a:extLst>
              <a:ext uri="{FF2B5EF4-FFF2-40B4-BE49-F238E27FC236}">
                <a16:creationId xmlns:a16="http://schemas.microsoft.com/office/drawing/2014/main" id="{87CE099B-9E1F-CCE9-54F1-DDA917C8A868}"/>
              </a:ext>
            </a:extLst>
          </p:cNvPr>
          <p:cNvSpPr/>
          <p:nvPr/>
        </p:nvSpPr>
        <p:spPr>
          <a:xfrm>
            <a:off x="65988" y="34725"/>
            <a:ext cx="12028602"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17369" y="676988"/>
            <a:ext cx="1148499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TEMPLATE FEATURES OVERVIEW</a:t>
            </a:r>
          </a:p>
        </p:txBody>
      </p:sp>
      <p:sp>
        <p:nvSpPr>
          <p:cNvPr id="7" name="TextBox 6"/>
          <p:cNvSpPr txBox="1"/>
          <p:nvPr/>
        </p:nvSpPr>
        <p:spPr>
          <a:xfrm>
            <a:off x="1594340" y="1052736"/>
            <a:ext cx="8532440" cy="369332"/>
          </a:xfrm>
          <a:prstGeom prst="rect">
            <a:avLst/>
          </a:prstGeom>
          <a:noFill/>
        </p:spPr>
        <p:txBody>
          <a:bodyPr wrap="square" rtlCol="0">
            <a:spAutoFit/>
          </a:bodyPr>
          <a:lstStyle/>
          <a:p>
            <a:r>
              <a:rPr lang="en-US" dirty="0"/>
              <a:t>There are generally 2 operations on an parameter pack…</a:t>
            </a:r>
            <a:endParaRPr lang="en-IN" dirty="0"/>
          </a:p>
        </p:txBody>
      </p:sp>
      <p:grpSp>
        <p:nvGrpSpPr>
          <p:cNvPr id="8" name="Group 13"/>
          <p:cNvGrpSpPr/>
          <p:nvPr/>
        </p:nvGrpSpPr>
        <p:grpSpPr>
          <a:xfrm>
            <a:off x="4071436" y="1484784"/>
            <a:ext cx="3960440" cy="1944216"/>
            <a:chOff x="1043608" y="1556792"/>
            <a:chExt cx="4464496" cy="1800200"/>
          </a:xfrm>
        </p:grpSpPr>
        <p:sp>
          <p:nvSpPr>
            <p:cNvPr id="11" name="Rounded Rectangle 10"/>
            <p:cNvSpPr/>
            <p:nvPr/>
          </p:nvSpPr>
          <p:spPr>
            <a:xfrm>
              <a:off x="2486917" y="1556792"/>
              <a:ext cx="1656184"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PARAMETER PACK</a:t>
              </a:r>
              <a:endParaRPr lang="en-IN" dirty="0"/>
            </a:p>
          </p:txBody>
        </p:sp>
        <p:sp>
          <p:nvSpPr>
            <p:cNvPr id="12" name="Rounded Rectangle 11"/>
            <p:cNvSpPr/>
            <p:nvPr/>
          </p:nvSpPr>
          <p:spPr>
            <a:xfrm>
              <a:off x="3851920" y="2636912"/>
              <a:ext cx="1656184"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COUNT</a:t>
              </a:r>
              <a:endParaRPr lang="en-IN" dirty="0"/>
            </a:p>
          </p:txBody>
        </p:sp>
        <p:sp>
          <p:nvSpPr>
            <p:cNvPr id="13" name="Rounded Rectangle 12"/>
            <p:cNvSpPr/>
            <p:nvPr/>
          </p:nvSpPr>
          <p:spPr>
            <a:xfrm>
              <a:off x="1043608" y="2636912"/>
              <a:ext cx="1656184"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EXPANSION</a:t>
              </a:r>
              <a:endParaRPr lang="en-IN" dirty="0"/>
            </a:p>
          </p:txBody>
        </p:sp>
        <p:sp>
          <p:nvSpPr>
            <p:cNvPr id="14" name="Down Arrow 13"/>
            <p:cNvSpPr/>
            <p:nvPr/>
          </p:nvSpPr>
          <p:spPr>
            <a:xfrm rot="18251541">
              <a:off x="4218382" y="2147890"/>
              <a:ext cx="432048" cy="418433"/>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5" name="Down Arrow 14"/>
            <p:cNvSpPr/>
            <p:nvPr/>
          </p:nvSpPr>
          <p:spPr>
            <a:xfrm rot="2818359">
              <a:off x="1979626" y="2136572"/>
              <a:ext cx="432048" cy="418433"/>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grpSp>
      <p:sp>
        <p:nvSpPr>
          <p:cNvPr id="16" name="TextBox 15"/>
          <p:cNvSpPr txBox="1"/>
          <p:nvPr/>
        </p:nvSpPr>
        <p:spPr>
          <a:xfrm>
            <a:off x="1847528" y="3645025"/>
            <a:ext cx="8496944" cy="2800767"/>
          </a:xfrm>
          <a:prstGeom prst="rect">
            <a:avLst/>
          </a:prstGeom>
          <a:noFill/>
        </p:spPr>
        <p:txBody>
          <a:bodyPr wrap="square" rtlCol="0">
            <a:spAutoFit/>
          </a:bodyPr>
          <a:lstStyle/>
          <a:p>
            <a:r>
              <a:rPr lang="en-US" b="1" dirty="0"/>
              <a:t>A variadic function template expansion:-</a:t>
            </a:r>
          </a:p>
          <a:p>
            <a:endParaRPr lang="en-US" b="1" dirty="0"/>
          </a:p>
          <a:p>
            <a:r>
              <a:rPr lang="en-IN" sz="1400" dirty="0">
                <a:solidFill>
                  <a:srgbClr val="0000FF"/>
                </a:solidFill>
                <a:latin typeface="Courier New" pitchFamily="49" charset="0"/>
                <a:cs typeface="Courier New" pitchFamily="49" charset="0"/>
              </a:rPr>
              <a:t>template</a:t>
            </a:r>
            <a:r>
              <a:rPr lang="en-IN" sz="1400" dirty="0">
                <a:latin typeface="Courier New" pitchFamily="49" charset="0"/>
                <a:cs typeface="Courier New" pitchFamily="49" charset="0"/>
              </a:rPr>
              <a:t>&lt;</a:t>
            </a:r>
            <a:r>
              <a:rPr lang="en-IN" sz="1400" dirty="0" err="1">
                <a:solidFill>
                  <a:srgbClr val="0000FF"/>
                </a:solidFill>
                <a:latin typeface="Courier New" pitchFamily="49" charset="0"/>
                <a:cs typeface="Courier New" pitchFamily="49" charset="0"/>
              </a:rPr>
              <a:t>typename</a:t>
            </a:r>
            <a:r>
              <a:rPr lang="en-IN" sz="1400" dirty="0">
                <a:solidFill>
                  <a:srgbClr val="0000FF"/>
                </a:solidFill>
                <a:latin typeface="Courier New" pitchFamily="49" charset="0"/>
                <a:cs typeface="Courier New" pitchFamily="49" charset="0"/>
              </a:rPr>
              <a:t> </a:t>
            </a:r>
            <a:r>
              <a:rPr lang="en-IN" sz="1400" dirty="0">
                <a:latin typeface="Courier New" pitchFamily="49" charset="0"/>
                <a:cs typeface="Courier New" pitchFamily="49" charset="0"/>
              </a:rPr>
              <a:t>T1, </a:t>
            </a:r>
            <a:r>
              <a:rPr lang="en-IN" sz="1400" dirty="0" err="1">
                <a:solidFill>
                  <a:srgbClr val="0000FF"/>
                </a:solidFill>
                <a:latin typeface="Courier New" pitchFamily="49" charset="0"/>
                <a:cs typeface="Courier New" pitchFamily="49" charset="0"/>
              </a:rPr>
              <a:t>typename</a:t>
            </a:r>
            <a:r>
              <a:rPr lang="en-IN" sz="1400" dirty="0">
                <a:latin typeface="Courier New" pitchFamily="49" charset="0"/>
                <a:cs typeface="Courier New" pitchFamily="49" charset="0"/>
              </a:rPr>
              <a:t>... T2&gt; </a:t>
            </a:r>
            <a:r>
              <a:rPr lang="en-IN" sz="1400" dirty="0">
                <a:solidFill>
                  <a:srgbClr val="0000FF"/>
                </a:solidFill>
                <a:latin typeface="Courier New" pitchFamily="49" charset="0"/>
                <a:cs typeface="Courier New" pitchFamily="49" charset="0"/>
              </a:rPr>
              <a:t>void</a:t>
            </a:r>
            <a:r>
              <a:rPr lang="en-IN" sz="1400" dirty="0">
                <a:latin typeface="Courier New" pitchFamily="49" charset="0"/>
                <a:cs typeface="Courier New" pitchFamily="49" charset="0"/>
              </a:rPr>
              <a:t> fun(T1 value, T2...</a:t>
            </a:r>
            <a:r>
              <a:rPr lang="en-IN" sz="1400" dirty="0" err="1">
                <a:latin typeface="Courier New" pitchFamily="49" charset="0"/>
                <a:cs typeface="Courier New" pitchFamily="49" charset="0"/>
              </a:rPr>
              <a:t>args</a:t>
            </a:r>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cout</a:t>
            </a:r>
            <a:r>
              <a:rPr lang="en-IN" sz="1400" dirty="0">
                <a:latin typeface="Courier New" pitchFamily="49" charset="0"/>
                <a:cs typeface="Courier New" pitchFamily="49" charset="0"/>
              </a:rPr>
              <a:t> &lt;&lt; value &lt;&lt; ",";</a:t>
            </a:r>
          </a:p>
          <a:p>
            <a:r>
              <a:rPr lang="en-IN" sz="1400" dirty="0">
                <a:latin typeface="Courier New" pitchFamily="49" charset="0"/>
                <a:cs typeface="Courier New" pitchFamily="49" charset="0"/>
              </a:rPr>
              <a:t>	fun(</a:t>
            </a:r>
            <a:r>
              <a:rPr lang="en-IN" sz="1400" dirty="0" err="1">
                <a:latin typeface="Courier New" pitchFamily="49" charset="0"/>
                <a:cs typeface="Courier New" pitchFamily="49" charset="0"/>
              </a:rPr>
              <a:t>args</a:t>
            </a:r>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a:t>
            </a:r>
          </a:p>
          <a:p>
            <a:endParaRPr lang="en-IN" sz="14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template</a:t>
            </a:r>
            <a:r>
              <a:rPr lang="en-IN" sz="1400" dirty="0">
                <a:latin typeface="Courier New" pitchFamily="49" charset="0"/>
                <a:cs typeface="Courier New" pitchFamily="49" charset="0"/>
              </a:rPr>
              <a:t>&lt;</a:t>
            </a:r>
            <a:r>
              <a:rPr lang="en-IN" sz="1400" dirty="0" err="1">
                <a:solidFill>
                  <a:srgbClr val="0000FF"/>
                </a:solidFill>
                <a:latin typeface="Courier New" pitchFamily="49" charset="0"/>
                <a:cs typeface="Courier New" pitchFamily="49" charset="0"/>
              </a:rPr>
              <a:t>typename</a:t>
            </a:r>
            <a:r>
              <a:rPr lang="en-IN" sz="1400" dirty="0">
                <a:latin typeface="Courier New" pitchFamily="49" charset="0"/>
                <a:cs typeface="Courier New" pitchFamily="49" charset="0"/>
              </a:rPr>
              <a:t> T1&gt; </a:t>
            </a:r>
            <a:r>
              <a:rPr lang="en-IN" sz="1400" dirty="0">
                <a:solidFill>
                  <a:srgbClr val="0000FF"/>
                </a:solidFill>
                <a:latin typeface="Courier New" pitchFamily="49" charset="0"/>
                <a:cs typeface="Courier New" pitchFamily="49" charset="0"/>
              </a:rPr>
              <a:t>void</a:t>
            </a:r>
            <a:r>
              <a:rPr lang="en-IN" sz="1400" dirty="0">
                <a:latin typeface="Courier New" pitchFamily="49" charset="0"/>
                <a:cs typeface="Courier New" pitchFamily="49" charset="0"/>
              </a:rPr>
              <a:t> fun(T1 x)</a:t>
            </a:r>
          </a:p>
          <a:p>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cout</a:t>
            </a:r>
            <a:r>
              <a:rPr lang="en-IN" sz="1400" dirty="0">
                <a:latin typeface="Courier New" pitchFamily="49" charset="0"/>
                <a:cs typeface="Courier New" pitchFamily="49" charset="0"/>
              </a:rPr>
              <a:t> &lt;&lt; x &lt;&lt; </a:t>
            </a:r>
            <a:r>
              <a:rPr lang="en-IN" sz="1400" dirty="0" err="1">
                <a:latin typeface="Courier New" pitchFamily="49" charset="0"/>
                <a:cs typeface="Courier New" pitchFamily="49" charset="0"/>
              </a:rPr>
              <a:t>endl</a:t>
            </a:r>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3</a:t>
            </a:fld>
            <a:endParaRPr lang="en-IN"/>
          </a:p>
        </p:txBody>
      </p:sp>
      <p:sp>
        <p:nvSpPr>
          <p:cNvPr id="4" name="Snip and Round Single Corner Rectangle 4">
            <a:extLst>
              <a:ext uri="{FF2B5EF4-FFF2-40B4-BE49-F238E27FC236}">
                <a16:creationId xmlns:a16="http://schemas.microsoft.com/office/drawing/2014/main" id="{3609EA75-8193-AF3D-1BBB-232A92C17724}"/>
              </a:ext>
            </a:extLst>
          </p:cNvPr>
          <p:cNvSpPr/>
          <p:nvPr/>
        </p:nvSpPr>
        <p:spPr>
          <a:xfrm>
            <a:off x="65988" y="34725"/>
            <a:ext cx="12028602"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152400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TEMPLATE FEATURES OVERVIEW [</a:t>
            </a:r>
            <a:r>
              <a:rPr lang="en-US" b="1" dirty="0"/>
              <a:t>A </a:t>
            </a:r>
            <a:r>
              <a:rPr lang="en-US" b="1" dirty="0" err="1"/>
              <a:t>variadic</a:t>
            </a:r>
            <a:r>
              <a:rPr lang="en-US" b="1" dirty="0"/>
              <a:t> function template expansion</a:t>
            </a:r>
            <a:r>
              <a:rPr lang="en-IN" b="1" dirty="0"/>
              <a:t>]</a:t>
            </a: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4</a:t>
            </a:fld>
            <a:endParaRPr lang="en-IN"/>
          </a:p>
        </p:txBody>
      </p:sp>
      <p:sp>
        <p:nvSpPr>
          <p:cNvPr id="4" name="Rectangle 3"/>
          <p:cNvSpPr/>
          <p:nvPr/>
        </p:nvSpPr>
        <p:spPr>
          <a:xfrm>
            <a:off x="1731335" y="1187507"/>
            <a:ext cx="4572000" cy="1169551"/>
          </a:xfrm>
          <a:prstGeom prst="rect">
            <a:avLst/>
          </a:prstGeom>
          <a:solidFill>
            <a:schemeClr val="tx1"/>
          </a:solidFill>
        </p:spPr>
        <p:txBody>
          <a:bodyPr>
            <a:spAutoFit/>
          </a:bodyPr>
          <a:lstStyle/>
          <a:p>
            <a:r>
              <a:rPr lang="en-IN" sz="1400" dirty="0" err="1">
                <a:solidFill>
                  <a:srgbClr val="569CD6"/>
                </a:solidFill>
                <a:latin typeface="Consolas" panose="020B0609020204030204" pitchFamily="49" charset="0"/>
              </a:rPr>
              <a:t>int</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main</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fun</a:t>
            </a:r>
            <a:r>
              <a:rPr lang="en-IN" sz="1400" dirty="0">
                <a:solidFill>
                  <a:srgbClr val="D4D4D4"/>
                </a:solidFill>
                <a:latin typeface="Consolas" panose="020B0609020204030204" pitchFamily="49" charset="0"/>
              </a:rPr>
              <a:t>(</a:t>
            </a:r>
            <a:r>
              <a:rPr lang="en-IN" sz="1400" dirty="0">
                <a:solidFill>
                  <a:srgbClr val="B5CEA8"/>
                </a:solidFill>
                <a:latin typeface="Consolas" panose="020B0609020204030204" pitchFamily="49" charset="0"/>
              </a:rPr>
              <a:t>10</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23</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45.12f</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56.78</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200</a:t>
            </a:r>
            <a:r>
              <a:rPr lang="en-IN" sz="1400" dirty="0">
                <a:solidFill>
                  <a:srgbClr val="D4D4D4"/>
                </a:solidFill>
                <a:latin typeface="Consolas" panose="020B0609020204030204" pitchFamily="49" charset="0"/>
              </a:rPr>
              <a:t>, </a:t>
            </a:r>
            <a:r>
              <a:rPr lang="en-IN" sz="1400" dirty="0">
                <a:solidFill>
                  <a:srgbClr val="CE9178"/>
                </a:solidFill>
                <a:latin typeface="Consolas" panose="020B0609020204030204" pitchFamily="49" charset="0"/>
              </a:rPr>
              <a:t>'a'</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a:solidFill>
                  <a:srgbClr val="C586C0"/>
                </a:solidFill>
                <a:latin typeface="Consolas" panose="020B0609020204030204" pitchFamily="49" charset="0"/>
              </a:rPr>
              <a:t>return</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0</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a:t>
            </a:r>
          </a:p>
        </p:txBody>
      </p:sp>
      <p:sp>
        <p:nvSpPr>
          <p:cNvPr id="10" name="TextBox 9"/>
          <p:cNvSpPr txBox="1"/>
          <p:nvPr/>
        </p:nvSpPr>
        <p:spPr>
          <a:xfrm>
            <a:off x="6363591" y="1602346"/>
            <a:ext cx="878046" cy="369332"/>
          </a:xfrm>
          <a:prstGeom prst="rect">
            <a:avLst/>
          </a:prstGeom>
          <a:noFill/>
          <a:ln>
            <a:solidFill>
              <a:schemeClr val="tx1"/>
            </a:solidFill>
          </a:ln>
        </p:spPr>
        <p:txBody>
          <a:bodyPr wrap="square" rtlCol="0">
            <a:spAutoFit/>
          </a:bodyPr>
          <a:lstStyle/>
          <a:p>
            <a:endParaRPr lang="en-IN" dirty="0"/>
          </a:p>
        </p:txBody>
      </p:sp>
      <p:sp>
        <p:nvSpPr>
          <p:cNvPr id="17" name="TextBox 16"/>
          <p:cNvSpPr txBox="1"/>
          <p:nvPr/>
        </p:nvSpPr>
        <p:spPr>
          <a:xfrm>
            <a:off x="7346351" y="1602346"/>
            <a:ext cx="3118958" cy="369332"/>
          </a:xfrm>
          <a:prstGeom prst="rect">
            <a:avLst/>
          </a:prstGeom>
          <a:noFill/>
          <a:ln>
            <a:solidFill>
              <a:schemeClr val="tx1"/>
            </a:solidFill>
          </a:ln>
        </p:spPr>
        <p:txBody>
          <a:bodyPr wrap="square" rtlCol="0">
            <a:spAutoFit/>
          </a:bodyPr>
          <a:lstStyle/>
          <a:p>
            <a:endParaRPr lang="en-IN" dirty="0"/>
          </a:p>
        </p:txBody>
      </p:sp>
      <p:sp>
        <p:nvSpPr>
          <p:cNvPr id="18" name="TextBox 17"/>
          <p:cNvSpPr txBox="1"/>
          <p:nvPr/>
        </p:nvSpPr>
        <p:spPr>
          <a:xfrm>
            <a:off x="6497263" y="1176093"/>
            <a:ext cx="757064" cy="369332"/>
          </a:xfrm>
          <a:prstGeom prst="rect">
            <a:avLst/>
          </a:prstGeom>
          <a:noFill/>
        </p:spPr>
        <p:txBody>
          <a:bodyPr wrap="square" rtlCol="0">
            <a:spAutoFit/>
          </a:bodyPr>
          <a:lstStyle/>
          <a:p>
            <a:r>
              <a:rPr lang="en-US" b="1" dirty="0"/>
              <a:t>value</a:t>
            </a:r>
            <a:endParaRPr lang="en-IN" b="1" dirty="0"/>
          </a:p>
        </p:txBody>
      </p:sp>
      <p:sp>
        <p:nvSpPr>
          <p:cNvPr id="19" name="TextBox 18"/>
          <p:cNvSpPr txBox="1"/>
          <p:nvPr/>
        </p:nvSpPr>
        <p:spPr>
          <a:xfrm>
            <a:off x="8573034" y="1176093"/>
            <a:ext cx="907342" cy="369332"/>
          </a:xfrm>
          <a:prstGeom prst="rect">
            <a:avLst/>
          </a:prstGeom>
          <a:noFill/>
        </p:spPr>
        <p:txBody>
          <a:bodyPr wrap="square" rtlCol="0">
            <a:spAutoFit/>
          </a:bodyPr>
          <a:lstStyle/>
          <a:p>
            <a:r>
              <a:rPr lang="en-US" b="1" dirty="0" err="1"/>
              <a:t>args</a:t>
            </a:r>
            <a:r>
              <a:rPr lang="en-US" b="1" dirty="0"/>
              <a:t>…</a:t>
            </a:r>
            <a:endParaRPr lang="en-IN" b="1" dirty="0"/>
          </a:p>
        </p:txBody>
      </p:sp>
      <p:sp>
        <p:nvSpPr>
          <p:cNvPr id="20" name="Rectangle 19"/>
          <p:cNvSpPr/>
          <p:nvPr/>
        </p:nvSpPr>
        <p:spPr>
          <a:xfrm>
            <a:off x="6629098" y="1658495"/>
            <a:ext cx="383438" cy="307777"/>
          </a:xfrm>
          <a:prstGeom prst="rect">
            <a:avLst/>
          </a:prstGeom>
          <a:solidFill>
            <a:schemeClr val="tx1"/>
          </a:solidFill>
        </p:spPr>
        <p:txBody>
          <a:bodyPr wrap="none">
            <a:spAutoFit/>
          </a:bodyPr>
          <a:lstStyle/>
          <a:p>
            <a:r>
              <a:rPr lang="en-IN" sz="1400" dirty="0">
                <a:solidFill>
                  <a:srgbClr val="B5CEA8"/>
                </a:solidFill>
                <a:latin typeface="Consolas" panose="020B0609020204030204" pitchFamily="49" charset="0"/>
              </a:rPr>
              <a:t>10</a:t>
            </a:r>
            <a:endParaRPr lang="en-IN" sz="1400" dirty="0"/>
          </a:p>
        </p:txBody>
      </p:sp>
      <p:sp>
        <p:nvSpPr>
          <p:cNvPr id="21" name="Rectangle 20"/>
          <p:cNvSpPr/>
          <p:nvPr/>
        </p:nvSpPr>
        <p:spPr>
          <a:xfrm>
            <a:off x="7517521" y="1630975"/>
            <a:ext cx="2868093" cy="307777"/>
          </a:xfrm>
          <a:prstGeom prst="rect">
            <a:avLst/>
          </a:prstGeom>
          <a:solidFill>
            <a:schemeClr val="tx1"/>
          </a:solidFill>
        </p:spPr>
        <p:txBody>
          <a:bodyPr wrap="none">
            <a:spAutoFit/>
          </a:bodyPr>
          <a:lstStyle/>
          <a:p>
            <a:r>
              <a:rPr lang="en-IN" sz="1400" dirty="0">
                <a:solidFill>
                  <a:srgbClr val="B5CEA8"/>
                </a:solidFill>
                <a:latin typeface="Consolas" panose="020B0609020204030204" pitchFamily="49" charset="0"/>
              </a:rPr>
              <a:t>23</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45.12f</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56.78</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200</a:t>
            </a:r>
            <a:r>
              <a:rPr lang="en-IN" sz="1400" dirty="0">
                <a:solidFill>
                  <a:srgbClr val="D4D4D4"/>
                </a:solidFill>
                <a:latin typeface="Consolas" panose="020B0609020204030204" pitchFamily="49" charset="0"/>
              </a:rPr>
              <a:t>, </a:t>
            </a:r>
            <a:r>
              <a:rPr lang="en-IN" sz="1400" dirty="0">
                <a:solidFill>
                  <a:srgbClr val="CE9178"/>
                </a:solidFill>
                <a:latin typeface="Consolas" panose="020B0609020204030204" pitchFamily="49" charset="0"/>
              </a:rPr>
              <a:t>'a'</a:t>
            </a:r>
            <a:endParaRPr lang="en-IN" sz="1400" dirty="0"/>
          </a:p>
        </p:txBody>
      </p:sp>
      <p:sp>
        <p:nvSpPr>
          <p:cNvPr id="22" name="Rectangle 21"/>
          <p:cNvSpPr/>
          <p:nvPr/>
        </p:nvSpPr>
        <p:spPr>
          <a:xfrm>
            <a:off x="7626339" y="2097899"/>
            <a:ext cx="2470548" cy="307777"/>
          </a:xfrm>
          <a:prstGeom prst="rect">
            <a:avLst/>
          </a:prstGeom>
          <a:solidFill>
            <a:schemeClr val="tx1"/>
          </a:solidFill>
        </p:spPr>
        <p:txBody>
          <a:bodyPr wrap="none">
            <a:spAutoFit/>
          </a:bodyPr>
          <a:lstStyle/>
          <a:p>
            <a:r>
              <a:rPr lang="en-IN" sz="1400" dirty="0">
                <a:solidFill>
                  <a:srgbClr val="B5CEA8"/>
                </a:solidFill>
                <a:latin typeface="Consolas" panose="020B0609020204030204" pitchFamily="49" charset="0"/>
              </a:rPr>
              <a:t>45.12f</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56.78</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200</a:t>
            </a:r>
            <a:r>
              <a:rPr lang="en-IN" sz="1400" dirty="0">
                <a:solidFill>
                  <a:srgbClr val="D4D4D4"/>
                </a:solidFill>
                <a:latin typeface="Consolas" panose="020B0609020204030204" pitchFamily="49" charset="0"/>
              </a:rPr>
              <a:t>, </a:t>
            </a:r>
            <a:r>
              <a:rPr lang="en-IN" sz="1400" dirty="0">
                <a:solidFill>
                  <a:srgbClr val="CE9178"/>
                </a:solidFill>
                <a:latin typeface="Consolas" panose="020B0609020204030204" pitchFamily="49" charset="0"/>
              </a:rPr>
              <a:t>'a'</a:t>
            </a:r>
            <a:endParaRPr lang="en-IN" sz="1400" dirty="0"/>
          </a:p>
        </p:txBody>
      </p:sp>
      <p:sp>
        <p:nvSpPr>
          <p:cNvPr id="23" name="Rectangle 22"/>
          <p:cNvSpPr/>
          <p:nvPr/>
        </p:nvSpPr>
        <p:spPr>
          <a:xfrm>
            <a:off x="6629098" y="2191364"/>
            <a:ext cx="383438" cy="307777"/>
          </a:xfrm>
          <a:prstGeom prst="rect">
            <a:avLst/>
          </a:prstGeom>
          <a:solidFill>
            <a:schemeClr val="tx1"/>
          </a:solidFill>
        </p:spPr>
        <p:txBody>
          <a:bodyPr wrap="none">
            <a:spAutoFit/>
          </a:bodyPr>
          <a:lstStyle/>
          <a:p>
            <a:r>
              <a:rPr lang="en-IN" sz="1400" dirty="0">
                <a:solidFill>
                  <a:srgbClr val="B5CEA8"/>
                </a:solidFill>
                <a:latin typeface="Consolas" panose="020B0609020204030204" pitchFamily="49" charset="0"/>
              </a:rPr>
              <a:t>23</a:t>
            </a:r>
            <a:endParaRPr lang="en-IN" sz="1400" dirty="0"/>
          </a:p>
        </p:txBody>
      </p:sp>
      <p:sp>
        <p:nvSpPr>
          <p:cNvPr id="24" name="Rectangle 23"/>
          <p:cNvSpPr/>
          <p:nvPr/>
        </p:nvSpPr>
        <p:spPr>
          <a:xfrm>
            <a:off x="7635922" y="2560819"/>
            <a:ext cx="1675459" cy="307777"/>
          </a:xfrm>
          <a:prstGeom prst="rect">
            <a:avLst/>
          </a:prstGeom>
          <a:solidFill>
            <a:schemeClr val="tx1"/>
          </a:solidFill>
        </p:spPr>
        <p:txBody>
          <a:bodyPr wrap="none">
            <a:spAutoFit/>
          </a:bodyPr>
          <a:lstStyle/>
          <a:p>
            <a:r>
              <a:rPr lang="en-IN" sz="1400" dirty="0">
                <a:solidFill>
                  <a:srgbClr val="B5CEA8"/>
                </a:solidFill>
                <a:latin typeface="Consolas" panose="020B0609020204030204" pitchFamily="49" charset="0"/>
              </a:rPr>
              <a:t>56.78</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200</a:t>
            </a:r>
            <a:r>
              <a:rPr lang="en-IN" sz="1400" dirty="0">
                <a:solidFill>
                  <a:srgbClr val="D4D4D4"/>
                </a:solidFill>
                <a:latin typeface="Consolas" panose="020B0609020204030204" pitchFamily="49" charset="0"/>
              </a:rPr>
              <a:t>, </a:t>
            </a:r>
            <a:r>
              <a:rPr lang="en-IN" sz="1400" dirty="0">
                <a:solidFill>
                  <a:srgbClr val="CE9178"/>
                </a:solidFill>
                <a:latin typeface="Consolas" panose="020B0609020204030204" pitchFamily="49" charset="0"/>
              </a:rPr>
              <a:t>'a'</a:t>
            </a:r>
            <a:endParaRPr lang="en-IN" sz="1400" dirty="0"/>
          </a:p>
        </p:txBody>
      </p:sp>
      <p:sp>
        <p:nvSpPr>
          <p:cNvPr id="25" name="Rectangle 24"/>
          <p:cNvSpPr/>
          <p:nvPr/>
        </p:nvSpPr>
        <p:spPr>
          <a:xfrm>
            <a:off x="6431356" y="2593816"/>
            <a:ext cx="784020" cy="307777"/>
          </a:xfrm>
          <a:prstGeom prst="rect">
            <a:avLst/>
          </a:prstGeom>
          <a:solidFill>
            <a:schemeClr val="tx1"/>
          </a:solidFill>
        </p:spPr>
        <p:txBody>
          <a:bodyPr wrap="square">
            <a:spAutoFit/>
          </a:bodyPr>
          <a:lstStyle/>
          <a:p>
            <a:r>
              <a:rPr lang="en-IN" sz="1400" dirty="0">
                <a:solidFill>
                  <a:srgbClr val="B5CEA8"/>
                </a:solidFill>
                <a:latin typeface="Consolas" panose="020B0609020204030204" pitchFamily="49" charset="0"/>
              </a:rPr>
              <a:t>45.12f</a:t>
            </a:r>
            <a:endParaRPr lang="en-IN" sz="1400" dirty="0"/>
          </a:p>
        </p:txBody>
      </p:sp>
      <p:sp>
        <p:nvSpPr>
          <p:cNvPr id="26" name="Rectangle 25"/>
          <p:cNvSpPr/>
          <p:nvPr/>
        </p:nvSpPr>
        <p:spPr>
          <a:xfrm>
            <a:off x="7635922" y="2976344"/>
            <a:ext cx="979755" cy="307777"/>
          </a:xfrm>
          <a:prstGeom prst="rect">
            <a:avLst/>
          </a:prstGeom>
          <a:solidFill>
            <a:schemeClr val="tx1"/>
          </a:solidFill>
        </p:spPr>
        <p:txBody>
          <a:bodyPr wrap="none">
            <a:spAutoFit/>
          </a:bodyPr>
          <a:lstStyle/>
          <a:p>
            <a:r>
              <a:rPr lang="en-IN" sz="1400" dirty="0">
                <a:solidFill>
                  <a:srgbClr val="B5CEA8"/>
                </a:solidFill>
                <a:latin typeface="Consolas" panose="020B0609020204030204" pitchFamily="49" charset="0"/>
              </a:rPr>
              <a:t>200</a:t>
            </a:r>
            <a:r>
              <a:rPr lang="en-IN" sz="1400" dirty="0">
                <a:solidFill>
                  <a:srgbClr val="D4D4D4"/>
                </a:solidFill>
                <a:latin typeface="Consolas" panose="020B0609020204030204" pitchFamily="49" charset="0"/>
              </a:rPr>
              <a:t>, </a:t>
            </a:r>
            <a:r>
              <a:rPr lang="en-IN" sz="1400" dirty="0">
                <a:solidFill>
                  <a:srgbClr val="CE9178"/>
                </a:solidFill>
                <a:latin typeface="Consolas" panose="020B0609020204030204" pitchFamily="49" charset="0"/>
              </a:rPr>
              <a:t>'a'</a:t>
            </a:r>
            <a:endParaRPr lang="en-IN" sz="1400" dirty="0"/>
          </a:p>
        </p:txBody>
      </p:sp>
      <p:sp>
        <p:nvSpPr>
          <p:cNvPr id="27" name="Rectangle 26"/>
          <p:cNvSpPr/>
          <p:nvPr/>
        </p:nvSpPr>
        <p:spPr>
          <a:xfrm>
            <a:off x="6536071" y="3028600"/>
            <a:ext cx="681597" cy="307777"/>
          </a:xfrm>
          <a:prstGeom prst="rect">
            <a:avLst/>
          </a:prstGeom>
          <a:solidFill>
            <a:schemeClr val="tx1"/>
          </a:solidFill>
        </p:spPr>
        <p:txBody>
          <a:bodyPr wrap="none">
            <a:spAutoFit/>
          </a:bodyPr>
          <a:lstStyle/>
          <a:p>
            <a:r>
              <a:rPr lang="en-IN" sz="1400" dirty="0">
                <a:solidFill>
                  <a:srgbClr val="B5CEA8"/>
                </a:solidFill>
                <a:latin typeface="Consolas" panose="020B0609020204030204" pitchFamily="49" charset="0"/>
              </a:rPr>
              <a:t>56.78</a:t>
            </a:r>
            <a:endParaRPr lang="en-IN" sz="1400" dirty="0"/>
          </a:p>
        </p:txBody>
      </p:sp>
      <p:sp>
        <p:nvSpPr>
          <p:cNvPr id="28" name="Rectangle 27"/>
          <p:cNvSpPr/>
          <p:nvPr/>
        </p:nvSpPr>
        <p:spPr>
          <a:xfrm>
            <a:off x="7635921" y="3395193"/>
            <a:ext cx="482824" cy="307777"/>
          </a:xfrm>
          <a:prstGeom prst="rect">
            <a:avLst/>
          </a:prstGeom>
          <a:solidFill>
            <a:schemeClr val="tx1"/>
          </a:solidFill>
        </p:spPr>
        <p:txBody>
          <a:bodyPr wrap="none">
            <a:spAutoFit/>
          </a:bodyPr>
          <a:lstStyle/>
          <a:p>
            <a:r>
              <a:rPr lang="en-IN" sz="1400" dirty="0">
                <a:solidFill>
                  <a:srgbClr val="CE9178"/>
                </a:solidFill>
                <a:latin typeface="Consolas" panose="020B0609020204030204" pitchFamily="49" charset="0"/>
              </a:rPr>
              <a:t>'a'</a:t>
            </a:r>
            <a:endParaRPr lang="en-IN" sz="1400" dirty="0"/>
          </a:p>
        </p:txBody>
      </p:sp>
      <p:sp>
        <p:nvSpPr>
          <p:cNvPr id="29" name="Rectangle 28"/>
          <p:cNvSpPr/>
          <p:nvPr/>
        </p:nvSpPr>
        <p:spPr>
          <a:xfrm>
            <a:off x="6607320" y="3430030"/>
            <a:ext cx="482824" cy="307777"/>
          </a:xfrm>
          <a:prstGeom prst="rect">
            <a:avLst/>
          </a:prstGeom>
          <a:solidFill>
            <a:schemeClr val="tx1"/>
          </a:solidFill>
          <a:ln>
            <a:solidFill>
              <a:schemeClr val="tx1"/>
            </a:solidFill>
          </a:ln>
        </p:spPr>
        <p:txBody>
          <a:bodyPr wrap="none">
            <a:spAutoFit/>
          </a:bodyPr>
          <a:lstStyle/>
          <a:p>
            <a:r>
              <a:rPr lang="en-IN" sz="1400" dirty="0">
                <a:solidFill>
                  <a:srgbClr val="B5CEA8"/>
                </a:solidFill>
                <a:latin typeface="Consolas" panose="020B0609020204030204" pitchFamily="49" charset="0"/>
              </a:rPr>
              <a:t>200</a:t>
            </a:r>
            <a:endParaRPr lang="en-IN" sz="1400" dirty="0"/>
          </a:p>
        </p:txBody>
      </p:sp>
      <p:sp>
        <p:nvSpPr>
          <p:cNvPr id="30" name="Rectangle 29"/>
          <p:cNvSpPr/>
          <p:nvPr/>
        </p:nvSpPr>
        <p:spPr>
          <a:xfrm>
            <a:off x="6629125" y="3991584"/>
            <a:ext cx="482824" cy="307777"/>
          </a:xfrm>
          <a:prstGeom prst="rect">
            <a:avLst/>
          </a:prstGeom>
          <a:solidFill>
            <a:schemeClr val="tx1"/>
          </a:solidFill>
        </p:spPr>
        <p:txBody>
          <a:bodyPr wrap="none">
            <a:spAutoFit/>
          </a:bodyPr>
          <a:lstStyle/>
          <a:p>
            <a:r>
              <a:rPr lang="en-IN" sz="1400" dirty="0">
                <a:solidFill>
                  <a:srgbClr val="CE9178"/>
                </a:solidFill>
                <a:latin typeface="Consolas" panose="020B0609020204030204" pitchFamily="49" charset="0"/>
              </a:rPr>
              <a:t>'a'</a:t>
            </a:r>
            <a:endParaRPr lang="en-IN" sz="1400" dirty="0"/>
          </a:p>
        </p:txBody>
      </p:sp>
      <p:sp>
        <p:nvSpPr>
          <p:cNvPr id="31" name="Rectangle 30"/>
          <p:cNvSpPr/>
          <p:nvPr/>
        </p:nvSpPr>
        <p:spPr>
          <a:xfrm>
            <a:off x="7626340" y="3985471"/>
            <a:ext cx="184731" cy="307777"/>
          </a:xfrm>
          <a:prstGeom prst="rect">
            <a:avLst/>
          </a:prstGeom>
          <a:solidFill>
            <a:schemeClr val="tx1"/>
          </a:solidFill>
        </p:spPr>
        <p:txBody>
          <a:bodyPr wrap="none">
            <a:spAutoFit/>
          </a:bodyPr>
          <a:lstStyle/>
          <a:p>
            <a:endParaRPr lang="en-IN" sz="1400" dirty="0"/>
          </a:p>
        </p:txBody>
      </p:sp>
      <p:sp>
        <p:nvSpPr>
          <p:cNvPr id="32" name="Rectangle 31"/>
          <p:cNvSpPr/>
          <p:nvPr/>
        </p:nvSpPr>
        <p:spPr>
          <a:xfrm>
            <a:off x="1710757" y="3032906"/>
            <a:ext cx="4572000" cy="2462213"/>
          </a:xfrm>
          <a:prstGeom prst="rect">
            <a:avLst/>
          </a:prstGeom>
          <a:solidFill>
            <a:schemeClr val="tx1"/>
          </a:solidFill>
        </p:spPr>
        <p:txBody>
          <a:bodyPr>
            <a:spAutoFit/>
          </a:bodyPr>
          <a:lstStyle/>
          <a:p>
            <a:r>
              <a:rPr lang="en-IN" sz="1400" dirty="0">
                <a:solidFill>
                  <a:srgbClr val="569CD6"/>
                </a:solidFill>
                <a:latin typeface="Consolas" panose="020B0609020204030204" pitchFamily="49" charset="0"/>
              </a:rPr>
              <a:t>template</a:t>
            </a:r>
            <a:r>
              <a:rPr lang="en-IN" sz="1400" dirty="0">
                <a:solidFill>
                  <a:srgbClr val="D4D4D4"/>
                </a:solidFill>
                <a:latin typeface="Consolas" panose="020B0609020204030204" pitchFamily="49" charset="0"/>
              </a:rPr>
              <a:t>&lt;</a:t>
            </a:r>
            <a:r>
              <a:rPr lang="en-IN" sz="1400" dirty="0" err="1">
                <a:solidFill>
                  <a:srgbClr val="569CD6"/>
                </a:solidFill>
                <a:latin typeface="Consolas" panose="020B0609020204030204" pitchFamily="49" charset="0"/>
              </a:rPr>
              <a:t>typename</a:t>
            </a:r>
            <a:r>
              <a:rPr lang="en-IN" sz="1400" dirty="0">
                <a:solidFill>
                  <a:srgbClr val="D4D4D4"/>
                </a:solidFill>
                <a:latin typeface="Consolas" panose="020B0609020204030204" pitchFamily="49" charset="0"/>
              </a:rPr>
              <a:t> </a:t>
            </a:r>
            <a:r>
              <a:rPr lang="en-IN" sz="1400" dirty="0">
                <a:solidFill>
                  <a:srgbClr val="4EC9B0"/>
                </a:solidFill>
                <a:latin typeface="Consolas" panose="020B0609020204030204" pitchFamily="49" charset="0"/>
              </a:rPr>
              <a:t>T1</a:t>
            </a:r>
            <a:r>
              <a:rPr lang="en-IN" sz="1400" dirty="0">
                <a:solidFill>
                  <a:srgbClr val="D4D4D4"/>
                </a:solidFill>
                <a:latin typeface="Consolas" panose="020B0609020204030204" pitchFamily="49" charset="0"/>
              </a:rPr>
              <a:t>&gt; </a:t>
            </a:r>
            <a:r>
              <a:rPr lang="en-IN" sz="1400" dirty="0">
                <a:solidFill>
                  <a:srgbClr val="569CD6"/>
                </a:solidFill>
                <a:latin typeface="Consolas" panose="020B0609020204030204" pitchFamily="49" charset="0"/>
              </a:rPr>
              <a:t>void</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fun</a:t>
            </a:r>
            <a:r>
              <a:rPr lang="en-IN" sz="1400" dirty="0">
                <a:solidFill>
                  <a:srgbClr val="D4D4D4"/>
                </a:solidFill>
                <a:latin typeface="Consolas" panose="020B0609020204030204" pitchFamily="49" charset="0"/>
              </a:rPr>
              <a:t>(</a:t>
            </a:r>
            <a:r>
              <a:rPr lang="en-IN" sz="1400" dirty="0">
                <a:solidFill>
                  <a:srgbClr val="4EC9B0"/>
                </a:solidFill>
                <a:latin typeface="Consolas" panose="020B0609020204030204" pitchFamily="49" charset="0"/>
              </a:rPr>
              <a:t>T1</a:t>
            </a:r>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x</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err="1">
                <a:solidFill>
                  <a:srgbClr val="D4D4D4"/>
                </a:solidFill>
                <a:latin typeface="Consolas" panose="020B0609020204030204" pitchFamily="49" charset="0"/>
              </a:rPr>
              <a:t>cout</a:t>
            </a:r>
            <a:r>
              <a:rPr lang="en-IN" sz="1400" dirty="0">
                <a:solidFill>
                  <a:srgbClr val="D4D4D4"/>
                </a:solidFill>
                <a:latin typeface="Consolas" panose="020B0609020204030204" pitchFamily="49" charset="0"/>
              </a:rPr>
              <a:t> &lt;&lt; x &lt;&lt; </a:t>
            </a:r>
            <a:r>
              <a:rPr lang="en-IN" sz="1400" dirty="0" err="1">
                <a:solidFill>
                  <a:srgbClr val="D4D4D4"/>
                </a:solidFill>
                <a:latin typeface="Consolas" panose="020B0609020204030204" pitchFamily="49" charset="0"/>
              </a:rPr>
              <a:t>endl</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a:t>
            </a:r>
          </a:p>
          <a:p>
            <a:br>
              <a:rPr lang="en-IN" sz="1400" dirty="0">
                <a:solidFill>
                  <a:srgbClr val="D4D4D4"/>
                </a:solidFill>
                <a:latin typeface="Consolas" panose="020B0609020204030204" pitchFamily="49" charset="0"/>
              </a:rPr>
            </a:br>
            <a:r>
              <a:rPr lang="en-IN" sz="1400" dirty="0">
                <a:solidFill>
                  <a:srgbClr val="569CD6"/>
                </a:solidFill>
                <a:latin typeface="Consolas" panose="020B0609020204030204" pitchFamily="49" charset="0"/>
              </a:rPr>
              <a:t>template</a:t>
            </a:r>
            <a:r>
              <a:rPr lang="en-IN" sz="1400" dirty="0">
                <a:solidFill>
                  <a:srgbClr val="D4D4D4"/>
                </a:solidFill>
                <a:latin typeface="Consolas" panose="020B0609020204030204" pitchFamily="49" charset="0"/>
              </a:rPr>
              <a:t>&lt;</a:t>
            </a:r>
            <a:r>
              <a:rPr lang="en-IN" sz="1400" dirty="0" err="1">
                <a:solidFill>
                  <a:srgbClr val="569CD6"/>
                </a:solidFill>
                <a:latin typeface="Consolas" panose="020B0609020204030204" pitchFamily="49" charset="0"/>
              </a:rPr>
              <a:t>typename</a:t>
            </a:r>
            <a:r>
              <a:rPr lang="en-IN" sz="1400" dirty="0">
                <a:solidFill>
                  <a:srgbClr val="D4D4D4"/>
                </a:solidFill>
                <a:latin typeface="Consolas" panose="020B0609020204030204" pitchFamily="49" charset="0"/>
              </a:rPr>
              <a:t> </a:t>
            </a:r>
            <a:r>
              <a:rPr lang="en-IN" sz="1400" dirty="0">
                <a:solidFill>
                  <a:srgbClr val="4EC9B0"/>
                </a:solidFill>
                <a:latin typeface="Consolas" panose="020B0609020204030204" pitchFamily="49" charset="0"/>
              </a:rPr>
              <a:t>T1</a:t>
            </a:r>
            <a:r>
              <a:rPr lang="en-IN" sz="1400" dirty="0">
                <a:solidFill>
                  <a:srgbClr val="D4D4D4"/>
                </a:solidFill>
                <a:latin typeface="Consolas" panose="020B0609020204030204" pitchFamily="49" charset="0"/>
              </a:rPr>
              <a:t>, </a:t>
            </a:r>
            <a:r>
              <a:rPr lang="en-IN" sz="1400" dirty="0" err="1">
                <a:solidFill>
                  <a:srgbClr val="569CD6"/>
                </a:solidFill>
                <a:latin typeface="Consolas" panose="020B0609020204030204" pitchFamily="49" charset="0"/>
              </a:rPr>
              <a:t>typename</a:t>
            </a:r>
            <a:r>
              <a:rPr lang="en-IN" sz="1400" dirty="0">
                <a:solidFill>
                  <a:srgbClr val="D4D4D4"/>
                </a:solidFill>
                <a:latin typeface="Consolas" panose="020B0609020204030204" pitchFamily="49" charset="0"/>
              </a:rPr>
              <a:t>... </a:t>
            </a:r>
            <a:r>
              <a:rPr lang="en-IN" sz="1400" dirty="0">
                <a:solidFill>
                  <a:srgbClr val="4EC9B0"/>
                </a:solidFill>
                <a:latin typeface="Consolas" panose="020B0609020204030204" pitchFamily="49" charset="0"/>
              </a:rPr>
              <a:t>T2</a:t>
            </a:r>
            <a:r>
              <a:rPr lang="en-IN" sz="1400" dirty="0">
                <a:solidFill>
                  <a:srgbClr val="D4D4D4"/>
                </a:solidFill>
                <a:latin typeface="Consolas" panose="020B0609020204030204" pitchFamily="49" charset="0"/>
              </a:rPr>
              <a:t>&gt; </a:t>
            </a:r>
          </a:p>
          <a:p>
            <a:r>
              <a:rPr lang="en-IN" sz="1400" dirty="0">
                <a:solidFill>
                  <a:srgbClr val="569CD6"/>
                </a:solidFill>
                <a:latin typeface="Consolas" panose="020B0609020204030204" pitchFamily="49" charset="0"/>
              </a:rPr>
              <a:t>void</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fun</a:t>
            </a:r>
            <a:r>
              <a:rPr lang="en-IN" sz="1400" dirty="0">
                <a:solidFill>
                  <a:srgbClr val="D4D4D4"/>
                </a:solidFill>
                <a:latin typeface="Consolas" panose="020B0609020204030204" pitchFamily="49" charset="0"/>
              </a:rPr>
              <a:t>(</a:t>
            </a:r>
            <a:r>
              <a:rPr lang="en-IN" sz="1400" dirty="0">
                <a:solidFill>
                  <a:srgbClr val="4EC9B0"/>
                </a:solidFill>
                <a:latin typeface="Consolas" panose="020B0609020204030204" pitchFamily="49" charset="0"/>
              </a:rPr>
              <a:t>T1</a:t>
            </a:r>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value</a:t>
            </a:r>
            <a:r>
              <a:rPr lang="en-IN" sz="1400" dirty="0">
                <a:solidFill>
                  <a:srgbClr val="D4D4D4"/>
                </a:solidFill>
                <a:latin typeface="Consolas" panose="020B0609020204030204" pitchFamily="49" charset="0"/>
              </a:rPr>
              <a:t>, </a:t>
            </a:r>
            <a:r>
              <a:rPr lang="en-IN" sz="1400" dirty="0">
                <a:solidFill>
                  <a:srgbClr val="4EC9B0"/>
                </a:solidFill>
                <a:latin typeface="Consolas" panose="020B0609020204030204" pitchFamily="49" charset="0"/>
              </a:rPr>
              <a:t>T2</a:t>
            </a:r>
            <a:r>
              <a:rPr lang="en-IN" sz="1400" dirty="0">
                <a:solidFill>
                  <a:srgbClr val="D4D4D4"/>
                </a:solidFill>
                <a:latin typeface="Consolas" panose="020B0609020204030204" pitchFamily="49" charset="0"/>
              </a:rPr>
              <a:t> ...</a:t>
            </a:r>
            <a:r>
              <a:rPr lang="en-IN" sz="1400" dirty="0" err="1">
                <a:solidFill>
                  <a:srgbClr val="9CDCFE"/>
                </a:solidFill>
                <a:latin typeface="Consolas" panose="020B0609020204030204" pitchFamily="49" charset="0"/>
              </a:rPr>
              <a:t>args</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err="1">
                <a:solidFill>
                  <a:srgbClr val="D4D4D4"/>
                </a:solidFill>
                <a:latin typeface="Consolas" panose="020B0609020204030204" pitchFamily="49" charset="0"/>
              </a:rPr>
              <a:t>cout</a:t>
            </a:r>
            <a:r>
              <a:rPr lang="en-IN" sz="1400" dirty="0">
                <a:solidFill>
                  <a:srgbClr val="D4D4D4"/>
                </a:solidFill>
                <a:latin typeface="Consolas" panose="020B0609020204030204" pitchFamily="49" charset="0"/>
              </a:rPr>
              <a:t> &lt;&lt; value &lt;&lt; </a:t>
            </a:r>
            <a:r>
              <a:rPr lang="en-IN" sz="1400" dirty="0">
                <a:solidFill>
                  <a:srgbClr val="CE9178"/>
                </a:solidFill>
                <a:latin typeface="Consolas" panose="020B0609020204030204" pitchFamily="49" charset="0"/>
              </a:rPr>
              <a:t>","</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fun</a:t>
            </a:r>
            <a:r>
              <a:rPr lang="en-IN" sz="1400" dirty="0">
                <a:solidFill>
                  <a:srgbClr val="D4D4D4"/>
                </a:solidFill>
                <a:latin typeface="Consolas" panose="020B0609020204030204" pitchFamily="49" charset="0"/>
              </a:rPr>
              <a:t>(</a:t>
            </a:r>
            <a:r>
              <a:rPr lang="en-IN" sz="1400" dirty="0" err="1">
                <a:solidFill>
                  <a:srgbClr val="D4D4D4"/>
                </a:solidFill>
                <a:latin typeface="Consolas" panose="020B0609020204030204" pitchFamily="49" charset="0"/>
              </a:rPr>
              <a:t>args</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a:t>
            </a:r>
          </a:p>
        </p:txBody>
      </p:sp>
      <p:sp>
        <p:nvSpPr>
          <p:cNvPr id="7" name="Snip and Round Single Corner Rectangle 4">
            <a:extLst>
              <a:ext uri="{FF2B5EF4-FFF2-40B4-BE49-F238E27FC236}">
                <a16:creationId xmlns:a16="http://schemas.microsoft.com/office/drawing/2014/main" id="{623864F5-7FEB-7EEC-CA2B-70AEA7173C3A}"/>
              </a:ext>
            </a:extLst>
          </p:cNvPr>
          <p:cNvSpPr/>
          <p:nvPr/>
        </p:nvSpPr>
        <p:spPr>
          <a:xfrm>
            <a:off x="65988" y="34725"/>
            <a:ext cx="12028602"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Tree>
    <p:extLst>
      <p:ext uri="{BB962C8B-B14F-4D97-AF65-F5344CB8AC3E}">
        <p14:creationId xmlns:p14="http://schemas.microsoft.com/office/powerpoint/2010/main" val="2535886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52400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TEMPLATE FEATURES OVERVIEW</a:t>
            </a:r>
          </a:p>
        </p:txBody>
      </p:sp>
      <p:sp>
        <p:nvSpPr>
          <p:cNvPr id="6" name="TextBox 5"/>
          <p:cNvSpPr txBox="1"/>
          <p:nvPr/>
        </p:nvSpPr>
        <p:spPr>
          <a:xfrm>
            <a:off x="1847528" y="1196752"/>
            <a:ext cx="8424936" cy="646331"/>
          </a:xfrm>
          <a:prstGeom prst="rect">
            <a:avLst/>
          </a:prstGeom>
          <a:noFill/>
        </p:spPr>
        <p:txBody>
          <a:bodyPr wrap="square" rtlCol="0">
            <a:spAutoFit/>
          </a:bodyPr>
          <a:lstStyle/>
          <a:p>
            <a:pPr algn="just"/>
            <a:r>
              <a:rPr lang="en-US" dirty="0"/>
              <a:t>Template instantiation  &amp; un-packing of the function template parameter pack of the variadic template function in the previous slide can be seen like this…</a:t>
            </a:r>
            <a:endParaRPr lang="en-IN" dirty="0"/>
          </a:p>
        </p:txBody>
      </p:sp>
      <p:sp>
        <p:nvSpPr>
          <p:cNvPr id="7" name="Rectangle 6"/>
          <p:cNvSpPr/>
          <p:nvPr/>
        </p:nvSpPr>
        <p:spPr>
          <a:xfrm>
            <a:off x="1919536" y="1844824"/>
            <a:ext cx="8496944" cy="4431983"/>
          </a:xfrm>
          <a:prstGeom prst="rect">
            <a:avLst/>
          </a:prstGeom>
        </p:spPr>
        <p:txBody>
          <a:bodyPr wrap="square">
            <a:spAutoFit/>
          </a:bodyPr>
          <a:lstStyle/>
          <a:p>
            <a:endParaRPr lang="en-IN" dirty="0">
              <a:latin typeface="Courier New" pitchFamily="49" charset="0"/>
              <a:cs typeface="Courier New" pitchFamily="49" charset="0"/>
            </a:endParaRPr>
          </a:p>
          <a:p>
            <a:r>
              <a:rPr lang="en-IN" dirty="0">
                <a:latin typeface="Courier New" pitchFamily="49" charset="0"/>
                <a:cs typeface="Courier New" pitchFamily="49" charset="0"/>
              </a:rPr>
              <a:t>fun(10,20,45.12f,'c');</a:t>
            </a:r>
          </a:p>
          <a:p>
            <a:endParaRPr lang="en-IN" dirty="0"/>
          </a:p>
          <a:p>
            <a:pPr>
              <a:lnSpc>
                <a:spcPct val="150000"/>
              </a:lnSpc>
            </a:pPr>
            <a:r>
              <a:rPr lang="en-IN" b="1" dirty="0"/>
              <a:t>STEP 1</a:t>
            </a:r>
          </a:p>
          <a:p>
            <a:pPr>
              <a:lnSpc>
                <a:spcPct val="150000"/>
              </a:lnSpc>
            </a:pPr>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a:t>
            </a:r>
            <a:r>
              <a:rPr lang="en-IN" sz="1600" b="1" dirty="0">
                <a:solidFill>
                  <a:schemeClr val="accent6">
                    <a:lumMod val="50000"/>
                  </a:schemeClr>
                </a:solidFill>
                <a:latin typeface="Courier New" pitchFamily="49" charset="0"/>
                <a:cs typeface="Courier New" pitchFamily="49" charset="0"/>
              </a:rPr>
              <a:t>&lt;</a:t>
            </a:r>
            <a:r>
              <a:rPr lang="en-IN" sz="1600" b="1" dirty="0">
                <a:solidFill>
                  <a:srgbClr val="FF0000"/>
                </a:solidFill>
                <a:latin typeface="Courier New" pitchFamily="49" charset="0"/>
                <a:cs typeface="Courier New" pitchFamily="49" charset="0"/>
              </a:rPr>
              <a:t>...</a:t>
            </a:r>
            <a:r>
              <a:rPr lang="en-IN" sz="1600" b="1" dirty="0">
                <a:solidFill>
                  <a:schemeClr val="accent6">
                    <a:lumMod val="50000"/>
                  </a:schemeClr>
                </a:solidFill>
                <a:latin typeface="Courier New" pitchFamily="49" charset="0"/>
                <a:cs typeface="Courier New" pitchFamily="49" charset="0"/>
              </a:rPr>
              <a:t>&gt;</a:t>
            </a:r>
            <a:r>
              <a:rPr lang="en-IN" sz="1600" dirty="0">
                <a:latin typeface="Courier New" pitchFamily="49" charset="0"/>
                <a:cs typeface="Courier New" pitchFamily="49" charset="0"/>
              </a:rPr>
              <a:t>&gt; </a:t>
            </a:r>
            <a:r>
              <a:rPr lang="en-IN" sz="1600" dirty="0">
                <a:solidFill>
                  <a:srgbClr val="0000FF"/>
                </a:solidFill>
                <a:latin typeface="Courier New" pitchFamily="49" charset="0"/>
                <a:cs typeface="Courier New" pitchFamily="49" charset="0"/>
              </a:rPr>
              <a:t>void</a:t>
            </a:r>
            <a:r>
              <a:rPr lang="en-IN" sz="1600" dirty="0">
                <a:latin typeface="Courier New" pitchFamily="49" charset="0"/>
                <a:cs typeface="Courier New" pitchFamily="49" charset="0"/>
              </a:rPr>
              <a:t> fun(</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value, </a:t>
            </a:r>
            <a:r>
              <a:rPr lang="en-IN" sz="1600" b="1" dirty="0">
                <a:solidFill>
                  <a:schemeClr val="accent6">
                    <a:lumMod val="50000"/>
                  </a:schemeClr>
                </a:solidFill>
                <a:latin typeface="Courier New" pitchFamily="49" charset="0"/>
                <a:cs typeface="Courier New" pitchFamily="49" charset="0"/>
              </a:rPr>
              <a:t>&lt;</a:t>
            </a:r>
            <a:r>
              <a:rPr lang="en-IN" sz="1600" b="1" dirty="0">
                <a:solidFill>
                  <a:srgbClr val="FF0000"/>
                </a:solidFill>
                <a:latin typeface="Courier New" pitchFamily="49" charset="0"/>
                <a:cs typeface="Courier New" pitchFamily="49" charset="0"/>
              </a:rPr>
              <a:t>...</a:t>
            </a:r>
            <a:r>
              <a:rPr lang="en-IN" sz="1600" b="1" dirty="0">
                <a:solidFill>
                  <a:schemeClr val="accent6">
                    <a:lumMod val="50000"/>
                  </a:schemeClr>
                </a:solidFill>
                <a:latin typeface="Courier New" pitchFamily="49" charset="0"/>
                <a:cs typeface="Courier New" pitchFamily="49" charset="0"/>
              </a:rPr>
              <a:t>&gt;</a:t>
            </a:r>
            <a:r>
              <a:rPr lang="en-IN" sz="1600" dirty="0" err="1">
                <a:latin typeface="Courier New" pitchFamily="49" charset="0"/>
                <a:cs typeface="Courier New" pitchFamily="49" charset="0"/>
              </a:rPr>
              <a:t>args</a:t>
            </a:r>
            <a:r>
              <a:rPr lang="en-IN" sz="1600" dirty="0">
                <a:latin typeface="Courier New" pitchFamily="49" charset="0"/>
                <a:cs typeface="Courier New" pitchFamily="49" charset="0"/>
              </a:rPr>
              <a:t>){ }</a:t>
            </a:r>
          </a:p>
          <a:p>
            <a:pPr>
              <a:lnSpc>
                <a:spcPct val="150000"/>
              </a:lnSpc>
            </a:pPr>
            <a:r>
              <a:rPr lang="en-IN" b="1" dirty="0"/>
              <a:t>STEP 2</a:t>
            </a:r>
          </a:p>
          <a:p>
            <a:pPr>
              <a:lnSpc>
                <a:spcPct val="150000"/>
              </a:lnSpc>
            </a:pPr>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a:t>
            </a:r>
            <a:r>
              <a:rPr lang="en-IN" sz="1600" b="1" dirty="0">
                <a:solidFill>
                  <a:schemeClr val="accent6">
                    <a:lumMod val="50000"/>
                  </a:schemeClr>
                </a:solidFill>
                <a:latin typeface="Courier New" pitchFamily="49" charset="0"/>
                <a:cs typeface="Courier New" pitchFamily="49" charset="0"/>
              </a:rPr>
              <a:t>&lt;</a:t>
            </a:r>
            <a:r>
              <a:rPr lang="en-IN" sz="1600" b="1" dirty="0">
                <a:solidFill>
                  <a:srgbClr val="FF0000"/>
                </a:solidFill>
                <a:latin typeface="Courier New" pitchFamily="49" charset="0"/>
                <a:cs typeface="Courier New" pitchFamily="49" charset="0"/>
              </a:rPr>
              <a:t>...</a:t>
            </a:r>
            <a:r>
              <a:rPr lang="en-IN" sz="1600" b="1" dirty="0">
                <a:solidFill>
                  <a:schemeClr val="accent6">
                    <a:lumMod val="50000"/>
                  </a:schemeClr>
                </a:solidFill>
                <a:latin typeface="Courier New" pitchFamily="49" charset="0"/>
                <a:cs typeface="Courier New" pitchFamily="49" charset="0"/>
              </a:rPr>
              <a:t>&gt;</a:t>
            </a:r>
            <a:r>
              <a:rPr lang="en-IN" sz="1600" dirty="0">
                <a:latin typeface="Courier New" pitchFamily="49" charset="0"/>
                <a:cs typeface="Courier New" pitchFamily="49" charset="0"/>
              </a:rPr>
              <a:t>&gt; </a:t>
            </a:r>
            <a:r>
              <a:rPr lang="en-IN" sz="1600" dirty="0">
                <a:solidFill>
                  <a:srgbClr val="0000FF"/>
                </a:solidFill>
                <a:latin typeface="Courier New" pitchFamily="49" charset="0"/>
                <a:cs typeface="Courier New" pitchFamily="49" charset="0"/>
              </a:rPr>
              <a:t>void</a:t>
            </a:r>
            <a:r>
              <a:rPr lang="en-IN" sz="1600" dirty="0">
                <a:latin typeface="Courier New" pitchFamily="49" charset="0"/>
                <a:cs typeface="Courier New" pitchFamily="49" charset="0"/>
              </a:rPr>
              <a:t> fun(</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value, </a:t>
            </a:r>
            <a:r>
              <a:rPr lang="en-IN" sz="1600" b="1" dirty="0">
                <a:solidFill>
                  <a:schemeClr val="accent6">
                    <a:lumMod val="50000"/>
                  </a:schemeClr>
                </a:solidFill>
                <a:latin typeface="Courier New" pitchFamily="49" charset="0"/>
                <a:cs typeface="Courier New" pitchFamily="49" charset="0"/>
              </a:rPr>
              <a:t>&lt;</a:t>
            </a:r>
            <a:r>
              <a:rPr lang="en-IN" sz="1600" b="1" dirty="0">
                <a:solidFill>
                  <a:srgbClr val="FF0000"/>
                </a:solidFill>
                <a:latin typeface="Courier New" pitchFamily="49" charset="0"/>
                <a:cs typeface="Courier New" pitchFamily="49" charset="0"/>
              </a:rPr>
              <a:t>...</a:t>
            </a:r>
            <a:r>
              <a:rPr lang="en-IN" sz="1600" b="1" dirty="0">
                <a:solidFill>
                  <a:schemeClr val="accent6">
                    <a:lumMod val="50000"/>
                  </a:schemeClr>
                </a:solidFill>
                <a:latin typeface="Courier New" pitchFamily="49" charset="0"/>
                <a:cs typeface="Courier New" pitchFamily="49" charset="0"/>
              </a:rPr>
              <a:t>&gt;</a:t>
            </a:r>
            <a:r>
              <a:rPr lang="en-IN" sz="1600" dirty="0" err="1">
                <a:latin typeface="Courier New" pitchFamily="49" charset="0"/>
                <a:cs typeface="Courier New" pitchFamily="49" charset="0"/>
              </a:rPr>
              <a:t>args</a:t>
            </a:r>
            <a:r>
              <a:rPr lang="en-IN" sz="1600" dirty="0">
                <a:latin typeface="Courier New" pitchFamily="49" charset="0"/>
                <a:cs typeface="Courier New" pitchFamily="49" charset="0"/>
              </a:rPr>
              <a:t>){ }</a:t>
            </a:r>
          </a:p>
          <a:p>
            <a:pPr>
              <a:lnSpc>
                <a:spcPct val="150000"/>
              </a:lnSpc>
            </a:pPr>
            <a:r>
              <a:rPr lang="en-IN" b="1" dirty="0"/>
              <a:t>STEP 3</a:t>
            </a:r>
          </a:p>
          <a:p>
            <a:pPr>
              <a:lnSpc>
                <a:spcPct val="150000"/>
              </a:lnSpc>
            </a:pPr>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a:t>
            </a:r>
            <a:r>
              <a:rPr lang="en-IN" sz="1600" dirty="0">
                <a:solidFill>
                  <a:srgbClr val="0000FF"/>
                </a:solidFill>
                <a:latin typeface="Courier New" pitchFamily="49" charset="0"/>
                <a:cs typeface="Courier New" pitchFamily="49" charset="0"/>
              </a:rPr>
              <a:t>float</a:t>
            </a:r>
            <a:r>
              <a:rPr lang="en-IN" sz="1600" dirty="0">
                <a:latin typeface="Courier New" pitchFamily="49" charset="0"/>
                <a:cs typeface="Courier New" pitchFamily="49" charset="0"/>
              </a:rPr>
              <a:t>, </a:t>
            </a:r>
            <a:r>
              <a:rPr lang="en-IN" sz="1600" b="1" dirty="0">
                <a:solidFill>
                  <a:schemeClr val="accent6">
                    <a:lumMod val="50000"/>
                  </a:schemeClr>
                </a:solidFill>
                <a:latin typeface="Courier New" pitchFamily="49" charset="0"/>
                <a:cs typeface="Courier New" pitchFamily="49" charset="0"/>
              </a:rPr>
              <a:t>&lt;</a:t>
            </a:r>
            <a:r>
              <a:rPr lang="en-IN" sz="1600" b="1" dirty="0">
                <a:solidFill>
                  <a:srgbClr val="FF0000"/>
                </a:solidFill>
                <a:latin typeface="Courier New" pitchFamily="49" charset="0"/>
                <a:cs typeface="Courier New" pitchFamily="49" charset="0"/>
              </a:rPr>
              <a:t>...</a:t>
            </a:r>
            <a:r>
              <a:rPr lang="en-IN" sz="1600" b="1" dirty="0">
                <a:solidFill>
                  <a:schemeClr val="accent6">
                    <a:lumMod val="50000"/>
                  </a:schemeClr>
                </a:solidFill>
                <a:latin typeface="Courier New" pitchFamily="49" charset="0"/>
                <a:cs typeface="Courier New" pitchFamily="49" charset="0"/>
              </a:rPr>
              <a:t>&gt;</a:t>
            </a:r>
            <a:r>
              <a:rPr lang="en-IN" sz="1600" dirty="0">
                <a:latin typeface="Courier New" pitchFamily="49" charset="0"/>
                <a:cs typeface="Courier New" pitchFamily="49" charset="0"/>
              </a:rPr>
              <a:t>&gt; </a:t>
            </a:r>
            <a:r>
              <a:rPr lang="en-IN" sz="1600" dirty="0">
                <a:solidFill>
                  <a:srgbClr val="0000FF"/>
                </a:solidFill>
                <a:latin typeface="Courier New" pitchFamily="49" charset="0"/>
                <a:cs typeface="Courier New" pitchFamily="49" charset="0"/>
              </a:rPr>
              <a:t>void</a:t>
            </a:r>
            <a:r>
              <a:rPr lang="en-IN" sz="1600" dirty="0">
                <a:latin typeface="Courier New" pitchFamily="49" charset="0"/>
                <a:cs typeface="Courier New" pitchFamily="49" charset="0"/>
              </a:rPr>
              <a:t> fun(</a:t>
            </a:r>
            <a:r>
              <a:rPr lang="en-IN" sz="1600" dirty="0">
                <a:solidFill>
                  <a:srgbClr val="0000FF"/>
                </a:solidFill>
                <a:latin typeface="Courier New" pitchFamily="49" charset="0"/>
                <a:cs typeface="Courier New" pitchFamily="49" charset="0"/>
              </a:rPr>
              <a:t>float</a:t>
            </a:r>
            <a:r>
              <a:rPr lang="en-IN" sz="1600" dirty="0">
                <a:latin typeface="Courier New" pitchFamily="49" charset="0"/>
                <a:cs typeface="Courier New" pitchFamily="49" charset="0"/>
              </a:rPr>
              <a:t> value, </a:t>
            </a:r>
            <a:r>
              <a:rPr lang="en-IN" sz="1600" b="1" dirty="0">
                <a:solidFill>
                  <a:schemeClr val="accent6">
                    <a:lumMod val="50000"/>
                  </a:schemeClr>
                </a:solidFill>
                <a:latin typeface="Courier New" pitchFamily="49" charset="0"/>
                <a:cs typeface="Courier New" pitchFamily="49" charset="0"/>
              </a:rPr>
              <a:t>&lt;</a:t>
            </a:r>
            <a:r>
              <a:rPr lang="en-IN" sz="1600" b="1" dirty="0">
                <a:solidFill>
                  <a:srgbClr val="FF0000"/>
                </a:solidFill>
                <a:latin typeface="Courier New" pitchFamily="49" charset="0"/>
                <a:cs typeface="Courier New" pitchFamily="49" charset="0"/>
              </a:rPr>
              <a:t>...</a:t>
            </a:r>
            <a:r>
              <a:rPr lang="en-IN" sz="1600" b="1" dirty="0">
                <a:solidFill>
                  <a:schemeClr val="accent6">
                    <a:lumMod val="50000"/>
                  </a:schemeClr>
                </a:solidFill>
                <a:latin typeface="Courier New" pitchFamily="49" charset="0"/>
                <a:cs typeface="Courier New" pitchFamily="49" charset="0"/>
              </a:rPr>
              <a:t>&gt;</a:t>
            </a:r>
            <a:r>
              <a:rPr lang="en-IN" sz="1600" dirty="0" err="1">
                <a:latin typeface="Courier New" pitchFamily="49" charset="0"/>
                <a:cs typeface="Courier New" pitchFamily="49" charset="0"/>
              </a:rPr>
              <a:t>args</a:t>
            </a:r>
            <a:r>
              <a:rPr lang="en-IN" sz="1600" dirty="0">
                <a:latin typeface="Courier New" pitchFamily="49" charset="0"/>
                <a:cs typeface="Courier New" pitchFamily="49" charset="0"/>
              </a:rPr>
              <a:t>){ }</a:t>
            </a:r>
          </a:p>
          <a:p>
            <a:pPr>
              <a:lnSpc>
                <a:spcPct val="150000"/>
              </a:lnSpc>
            </a:pPr>
            <a:r>
              <a:rPr lang="en-IN" b="1" dirty="0"/>
              <a:t>STEP 4 - finally</a:t>
            </a:r>
          </a:p>
          <a:p>
            <a:pPr>
              <a:lnSpc>
                <a:spcPct val="150000"/>
              </a:lnSpc>
            </a:pPr>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a:t>
            </a:r>
            <a:r>
              <a:rPr lang="en-IN" sz="1600" dirty="0">
                <a:solidFill>
                  <a:srgbClr val="0000FF"/>
                </a:solidFill>
                <a:latin typeface="Courier New" pitchFamily="49" charset="0"/>
                <a:cs typeface="Courier New" pitchFamily="49" charset="0"/>
              </a:rPr>
              <a:t>char</a:t>
            </a:r>
            <a:r>
              <a:rPr lang="en-IN" sz="1600" dirty="0">
                <a:latin typeface="Courier New" pitchFamily="49" charset="0"/>
                <a:cs typeface="Courier New" pitchFamily="49" charset="0"/>
              </a:rPr>
              <a:t>,</a:t>
            </a:r>
            <a:r>
              <a:rPr lang="en-IN" sz="1600" b="1" dirty="0">
                <a:solidFill>
                  <a:srgbClr val="C00000"/>
                </a:solidFill>
                <a:latin typeface="Courier New" pitchFamily="49" charset="0"/>
                <a:cs typeface="Courier New" pitchFamily="49" charset="0"/>
              </a:rPr>
              <a:t>&lt;&gt;</a:t>
            </a:r>
            <a:r>
              <a:rPr lang="en-IN" sz="1600" dirty="0">
                <a:latin typeface="Courier New" pitchFamily="49" charset="0"/>
                <a:cs typeface="Courier New" pitchFamily="49" charset="0"/>
              </a:rPr>
              <a:t>&gt; </a:t>
            </a:r>
            <a:r>
              <a:rPr lang="en-IN" sz="1600" dirty="0">
                <a:solidFill>
                  <a:srgbClr val="0000FF"/>
                </a:solidFill>
                <a:latin typeface="Courier New" pitchFamily="49" charset="0"/>
                <a:cs typeface="Courier New" pitchFamily="49" charset="0"/>
              </a:rPr>
              <a:t>void</a:t>
            </a:r>
            <a:r>
              <a:rPr lang="en-IN" sz="1600" dirty="0">
                <a:latin typeface="Courier New" pitchFamily="49" charset="0"/>
                <a:cs typeface="Courier New" pitchFamily="49" charset="0"/>
              </a:rPr>
              <a:t> fun(</a:t>
            </a:r>
            <a:r>
              <a:rPr lang="en-IN" sz="1600" dirty="0">
                <a:solidFill>
                  <a:srgbClr val="0000FF"/>
                </a:solidFill>
                <a:latin typeface="Courier New" pitchFamily="49" charset="0"/>
                <a:cs typeface="Courier New" pitchFamily="49" charset="0"/>
              </a:rPr>
              <a:t>char</a:t>
            </a:r>
            <a:r>
              <a:rPr lang="en-IN" sz="1600" dirty="0">
                <a:latin typeface="Courier New" pitchFamily="49" charset="0"/>
                <a:cs typeface="Courier New" pitchFamily="49" charset="0"/>
              </a:rPr>
              <a:t> value, </a:t>
            </a:r>
            <a:r>
              <a:rPr lang="en-IN" sz="1600" b="1" dirty="0">
                <a:solidFill>
                  <a:srgbClr val="C00000"/>
                </a:solidFill>
                <a:latin typeface="Courier New" pitchFamily="49" charset="0"/>
                <a:cs typeface="Courier New" pitchFamily="49" charset="0"/>
              </a:rPr>
              <a:t>&lt;&gt;</a:t>
            </a:r>
            <a:r>
              <a:rPr lang="en-IN" sz="1600" dirty="0">
                <a:latin typeface="Courier New" pitchFamily="49" charset="0"/>
                <a:cs typeface="Courier New" pitchFamily="49" charset="0"/>
              </a:rPr>
              <a:t> </a:t>
            </a:r>
            <a:r>
              <a:rPr lang="en-IN" sz="1600" dirty="0" err="1">
                <a:latin typeface="Courier New" pitchFamily="49" charset="0"/>
                <a:cs typeface="Courier New" pitchFamily="49" charset="0"/>
              </a:rPr>
              <a:t>args</a:t>
            </a:r>
            <a:r>
              <a:rPr lang="en-IN" sz="1600" dirty="0">
                <a:latin typeface="Courier New" pitchFamily="49" charset="0"/>
                <a:cs typeface="Courier New" pitchFamily="49" charset="0"/>
              </a:rPr>
              <a:t>){ }</a:t>
            </a:r>
          </a:p>
          <a:p>
            <a:pPr>
              <a:lnSpc>
                <a:spcPct val="150000"/>
              </a:lnSpc>
            </a:pPr>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a:t>
            </a:r>
            <a:r>
              <a:rPr lang="en-IN" sz="1600" dirty="0">
                <a:solidFill>
                  <a:srgbClr val="0000FF"/>
                </a:solidFill>
                <a:latin typeface="Courier New" pitchFamily="49" charset="0"/>
                <a:cs typeface="Courier New" pitchFamily="49" charset="0"/>
              </a:rPr>
              <a:t>char</a:t>
            </a:r>
            <a:r>
              <a:rPr lang="en-IN" sz="1600" dirty="0">
                <a:latin typeface="Courier New" pitchFamily="49" charset="0"/>
                <a:cs typeface="Courier New" pitchFamily="49" charset="0"/>
              </a:rPr>
              <a:t>&gt; </a:t>
            </a:r>
            <a:r>
              <a:rPr lang="en-IN" sz="1600" dirty="0">
                <a:solidFill>
                  <a:srgbClr val="0000FF"/>
                </a:solidFill>
                <a:latin typeface="Courier New" pitchFamily="49" charset="0"/>
                <a:cs typeface="Courier New" pitchFamily="49" charset="0"/>
              </a:rPr>
              <a:t>void</a:t>
            </a:r>
            <a:r>
              <a:rPr lang="en-IN" sz="1600" dirty="0">
                <a:latin typeface="Courier New" pitchFamily="49" charset="0"/>
                <a:cs typeface="Courier New" pitchFamily="49" charset="0"/>
              </a:rPr>
              <a:t> fun(</a:t>
            </a:r>
            <a:r>
              <a:rPr lang="en-IN" sz="1600" dirty="0">
                <a:solidFill>
                  <a:srgbClr val="0000FF"/>
                </a:solidFill>
                <a:latin typeface="Courier New" pitchFamily="49" charset="0"/>
                <a:cs typeface="Courier New" pitchFamily="49" charset="0"/>
              </a:rPr>
              <a:t>char</a:t>
            </a:r>
            <a:r>
              <a:rPr lang="en-IN" sz="1600" dirty="0">
                <a:latin typeface="Courier New" pitchFamily="49" charset="0"/>
                <a:cs typeface="Courier New" pitchFamily="49" charset="0"/>
              </a:rPr>
              <a:t> value){ }</a:t>
            </a:r>
          </a:p>
        </p:txBody>
      </p:sp>
      <p:sp>
        <p:nvSpPr>
          <p:cNvPr id="8" name="Bent Arrow 7"/>
          <p:cNvSpPr/>
          <p:nvPr/>
        </p:nvSpPr>
        <p:spPr>
          <a:xfrm>
            <a:off x="7248128" y="2717984"/>
            <a:ext cx="504056" cy="504056"/>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ounded Rectangle 9"/>
          <p:cNvSpPr/>
          <p:nvPr/>
        </p:nvSpPr>
        <p:spPr>
          <a:xfrm>
            <a:off x="7824192" y="2645976"/>
            <a:ext cx="1368152" cy="43204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Pack has values to process</a:t>
            </a:r>
            <a:endParaRPr lang="en-IN" sz="1400" dirty="0">
              <a:solidFill>
                <a:schemeClr val="tx1"/>
              </a:solidFill>
            </a:endParaRPr>
          </a:p>
        </p:txBody>
      </p:sp>
      <p:sp>
        <p:nvSpPr>
          <p:cNvPr id="11" name="Bent Arrow 10"/>
          <p:cNvSpPr/>
          <p:nvPr/>
        </p:nvSpPr>
        <p:spPr>
          <a:xfrm>
            <a:off x="6816080" y="5148852"/>
            <a:ext cx="504056" cy="432048"/>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ounded Rectangle 11"/>
          <p:cNvSpPr/>
          <p:nvPr/>
        </p:nvSpPr>
        <p:spPr>
          <a:xfrm>
            <a:off x="7349940" y="5048708"/>
            <a:ext cx="1368152" cy="43204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Pack is now emptied</a:t>
            </a:r>
            <a:endParaRPr lang="en-IN" sz="1400" dirty="0">
              <a:solidFill>
                <a:schemeClr val="tx1"/>
              </a:solidFill>
            </a:endParaRPr>
          </a:p>
        </p:txBody>
      </p:sp>
      <p:sp>
        <p:nvSpPr>
          <p:cNvPr id="2" name="Footer Placeholder 1"/>
          <p:cNvSpPr>
            <a:spLocks noGrp="1"/>
          </p:cNvSpPr>
          <p:nvPr>
            <p:ph type="ftr" sz="quarter" idx="11"/>
          </p:nvPr>
        </p:nvSpPr>
        <p:spPr/>
        <p:txBody>
          <a:bodyPr/>
          <a:lstStyle/>
          <a:p>
            <a:r>
              <a:rPr lang="en-IN" dirty="0"/>
              <a:t>Trainer: </a:t>
            </a:r>
            <a:r>
              <a:rPr lang="en-IN" dirty="0" err="1"/>
              <a:t>A.M.P.Ganesh</a:t>
            </a:r>
            <a:r>
              <a:rPr lang="en-IN" dirty="0"/>
              <a:t> </a:t>
            </a:r>
            <a:r>
              <a:rPr lang="en-IN" dirty="0" err="1"/>
              <a:t>Prabhu</a:t>
            </a:r>
            <a:r>
              <a:rPr lang="en-IN" dirty="0"/>
              <a:t>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5</a:t>
            </a:fld>
            <a:endParaRPr lang="en-IN"/>
          </a:p>
        </p:txBody>
      </p:sp>
      <p:sp>
        <p:nvSpPr>
          <p:cNvPr id="9" name="Snip and Round Single Corner Rectangle 4">
            <a:extLst>
              <a:ext uri="{FF2B5EF4-FFF2-40B4-BE49-F238E27FC236}">
                <a16:creationId xmlns:a16="http://schemas.microsoft.com/office/drawing/2014/main" id="{CA72EC5B-BBBB-AE0A-EF60-9EB92921C164}"/>
              </a:ext>
            </a:extLst>
          </p:cNvPr>
          <p:cNvSpPr/>
          <p:nvPr/>
        </p:nvSpPr>
        <p:spPr>
          <a:xfrm>
            <a:off x="65988" y="34725"/>
            <a:ext cx="12028602"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6243" y="188641"/>
            <a:ext cx="9326141" cy="369332"/>
          </a:xfrm>
          <a:prstGeom prst="rect">
            <a:avLst/>
          </a:prstGeom>
          <a:gradFill flip="none" rotWithShape="1">
            <a:gsLst>
              <a:gs pos="0">
                <a:schemeClr val="accent5">
                  <a:shade val="51000"/>
                  <a:satMod val="130000"/>
                  <a:alpha val="23000"/>
                </a:schemeClr>
              </a:gs>
              <a:gs pos="80000">
                <a:schemeClr val="accent5">
                  <a:shade val="93000"/>
                  <a:satMod val="130000"/>
                </a:schemeClr>
              </a:gs>
              <a:gs pos="100000">
                <a:schemeClr val="accent5">
                  <a:shade val="94000"/>
                  <a:satMod val="135000"/>
                </a:schemeClr>
              </a:gs>
            </a:gsLst>
            <a:lin ang="10800000" scaled="1"/>
            <a:tileRect/>
          </a:gradFill>
          <a:effectLst>
            <a:outerShdw blurRad="50800" dist="38100" dir="13500000" algn="b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a:spAutoFit/>
          </a:bodyPr>
          <a:lstStyle/>
          <a:p>
            <a:r>
              <a:rPr lang="en-US" b="1" dirty="0"/>
              <a:t>Fold Expression :</a:t>
            </a:r>
            <a:endParaRPr lang="en-IN" b="1" dirty="0"/>
          </a:p>
        </p:txBody>
      </p:sp>
      <p:grpSp>
        <p:nvGrpSpPr>
          <p:cNvPr id="2" name="Group 19"/>
          <p:cNvGrpSpPr/>
          <p:nvPr/>
        </p:nvGrpSpPr>
        <p:grpSpPr>
          <a:xfrm>
            <a:off x="9699571" y="259143"/>
            <a:ext cx="1584176" cy="1019544"/>
            <a:chOff x="7308304" y="188640"/>
            <a:chExt cx="1584176" cy="1019544"/>
          </a:xfrm>
        </p:grpSpPr>
        <p:sp>
          <p:nvSpPr>
            <p:cNvPr id="9" name="TextBox 8"/>
            <p:cNvSpPr txBox="1"/>
            <p:nvPr/>
          </p:nvSpPr>
          <p:spPr>
            <a:xfrm>
              <a:off x="8172400" y="188640"/>
              <a:ext cx="720080" cy="307777"/>
            </a:xfrm>
            <a:prstGeom prst="rect">
              <a:avLst/>
            </a:prstGeom>
            <a:solidFill>
              <a:schemeClr val="tx1">
                <a:lumMod val="65000"/>
                <a:lumOff val="35000"/>
              </a:schemeClr>
            </a:solidFill>
            <a:ln>
              <a:noFill/>
            </a:ln>
            <a:effectLst>
              <a:glow rad="228600">
                <a:schemeClr val="tx1">
                  <a:lumMod val="65000"/>
                  <a:lumOff val="35000"/>
                  <a:alpha val="40000"/>
                </a:schemeClr>
              </a:glow>
            </a:effectLst>
            <a:scene3d>
              <a:camera prst="perspectiveContrastingRightFacing"/>
              <a:lightRig rig="threePt" dir="t"/>
            </a:scene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a:solidFill>
                    <a:schemeClr val="bg1"/>
                  </a:solidFill>
                  <a:latin typeface="Wide Latin" pitchFamily="18" charset="0"/>
                </a:rPr>
                <a:t>17</a:t>
              </a:r>
              <a:endParaRPr lang="en-IN" sz="1400" b="1" dirty="0">
                <a:solidFill>
                  <a:schemeClr val="bg1"/>
                </a:solidFill>
                <a:latin typeface="Wide Latin" pitchFamily="18" charset="0"/>
              </a:endParaRPr>
            </a:p>
          </p:txBody>
        </p:sp>
        <p:pic>
          <p:nvPicPr>
            <p:cNvPr id="10" name="Picture 16" descr="C++ PNG Clipart"/>
            <p:cNvPicPr>
              <a:picLocks noChangeAspect="1" noChangeArrowheads="1"/>
            </p:cNvPicPr>
            <p:nvPr/>
          </p:nvPicPr>
          <p:blipFill>
            <a:blip r:embed="rId3" cstate="print"/>
            <a:srcRect/>
            <a:stretch>
              <a:fillRect/>
            </a:stretch>
          </p:blipFill>
          <p:spPr bwMode="auto">
            <a:xfrm>
              <a:off x="7308304" y="188640"/>
              <a:ext cx="1475656" cy="1019544"/>
            </a:xfrm>
            <a:prstGeom prst="rect">
              <a:avLst/>
            </a:prstGeom>
            <a:noFill/>
          </p:spPr>
        </p:pic>
      </p:grpSp>
      <p:sp>
        <p:nvSpPr>
          <p:cNvPr id="11" name="Rectangle 10"/>
          <p:cNvSpPr/>
          <p:nvPr/>
        </p:nvSpPr>
        <p:spPr>
          <a:xfrm>
            <a:off x="1074656" y="1333292"/>
            <a:ext cx="9233305" cy="523220"/>
          </a:xfrm>
          <a:prstGeom prst="rect">
            <a:avLst/>
          </a:prstGeom>
        </p:spPr>
        <p:txBody>
          <a:bodyPr wrap="square">
            <a:spAutoFit/>
          </a:bodyPr>
          <a:lstStyle/>
          <a:p>
            <a:pPr algn="just"/>
            <a:r>
              <a:rPr lang="en-IN" sz="1400" b="1" dirty="0"/>
              <a:t>A very convenient feature in C++17 now,  where-in we can do away with explicit unpacking of the parameter pack and an overloaded function to terminate recursion.</a:t>
            </a:r>
          </a:p>
        </p:txBody>
      </p:sp>
      <p:pic>
        <p:nvPicPr>
          <p:cNvPr id="1026" name="Picture 2"/>
          <p:cNvPicPr>
            <a:picLocks noChangeAspect="1" noChangeArrowheads="1"/>
          </p:cNvPicPr>
          <p:nvPr/>
        </p:nvPicPr>
        <p:blipFill>
          <a:blip r:embed="rId4" cstate="print"/>
          <a:srcRect/>
          <a:stretch>
            <a:fillRect/>
          </a:stretch>
        </p:blipFill>
        <p:spPr bwMode="auto">
          <a:xfrm>
            <a:off x="1919537" y="2420889"/>
            <a:ext cx="7248525" cy="1952625"/>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1991545" y="4437113"/>
            <a:ext cx="4581525" cy="1323975"/>
          </a:xfrm>
          <a:prstGeom prst="rect">
            <a:avLst/>
          </a:prstGeom>
          <a:noFill/>
          <a:ln w="9525">
            <a:noFill/>
            <a:miter lim="800000"/>
            <a:headEnd/>
            <a:tailEnd/>
          </a:ln>
        </p:spPr>
      </p:pic>
      <p:cxnSp>
        <p:nvCxnSpPr>
          <p:cNvPr id="15" name="Straight Connector 14"/>
          <p:cNvCxnSpPr/>
          <p:nvPr/>
        </p:nvCxnSpPr>
        <p:spPr>
          <a:xfrm>
            <a:off x="2033963" y="3025419"/>
            <a:ext cx="5112568"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8" name="Oval Callout 17"/>
          <p:cNvSpPr/>
          <p:nvPr/>
        </p:nvSpPr>
        <p:spPr>
          <a:xfrm>
            <a:off x="6456041" y="1945299"/>
            <a:ext cx="1296144" cy="792088"/>
          </a:xfrm>
          <a:prstGeom prst="wedgeEllipseCallout">
            <a:avLst>
              <a:gd name="adj1" fmla="val -160619"/>
              <a:gd name="adj2" fmla="val 44961"/>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Needed to break recursion</a:t>
            </a:r>
            <a:endParaRPr lang="en-IN" sz="1100" b="1" dirty="0">
              <a:solidFill>
                <a:schemeClr val="tx1"/>
              </a:solidFill>
            </a:endParaRPr>
          </a:p>
        </p:txBody>
      </p:sp>
      <p:sp>
        <p:nvSpPr>
          <p:cNvPr id="19" name="Oval Callout 18"/>
          <p:cNvSpPr/>
          <p:nvPr/>
        </p:nvSpPr>
        <p:spPr>
          <a:xfrm>
            <a:off x="8256241" y="3645025"/>
            <a:ext cx="1296144" cy="1152128"/>
          </a:xfrm>
          <a:prstGeom prst="wedgeEllipseCallout">
            <a:avLst>
              <a:gd name="adj1" fmla="val -124785"/>
              <a:gd name="adj2" fmla="val -66587"/>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Needed to for manual unwinding of parameter pack</a:t>
            </a:r>
            <a:endParaRPr lang="en-IN" sz="1100" b="1" dirty="0">
              <a:solidFill>
                <a:schemeClr val="tx1"/>
              </a:solidFill>
            </a:endParaRPr>
          </a:p>
        </p:txBody>
      </p:sp>
      <p:sp>
        <p:nvSpPr>
          <p:cNvPr id="5" name="Footer Placeholder 4"/>
          <p:cNvSpPr>
            <a:spLocks noGrp="1"/>
          </p:cNvSpPr>
          <p:nvPr>
            <p:ph type="ftr" sz="quarter" idx="11"/>
          </p:nvPr>
        </p:nvSpPr>
        <p:spPr/>
        <p:txBody>
          <a:bodyPr/>
          <a:lstStyle/>
          <a:p>
            <a:r>
              <a:rPr lang="en-IN"/>
              <a:t>Trainer: A.M.P.Ganesh Prabhu [ampganeshprabhu@gmail.com]</a:t>
            </a:r>
          </a:p>
        </p:txBody>
      </p:sp>
      <p:sp>
        <p:nvSpPr>
          <p:cNvPr id="6" name="Slide Number Placeholder 5"/>
          <p:cNvSpPr>
            <a:spLocks noGrp="1"/>
          </p:cNvSpPr>
          <p:nvPr>
            <p:ph type="sldNum" sz="quarter" idx="12"/>
          </p:nvPr>
        </p:nvSpPr>
        <p:spPr/>
        <p:txBody>
          <a:bodyPr/>
          <a:lstStyle/>
          <a:p>
            <a:fld id="{7509ABCF-EDCD-42B9-93A2-561EE76D5884}" type="slidenum">
              <a:rPr lang="en-IN" smtClean="0"/>
              <a:pPr/>
              <a:t>6</a:t>
            </a:fld>
            <a:endParaRPr lang="en-IN"/>
          </a:p>
        </p:txBody>
      </p:sp>
    </p:spTree>
    <p:extLst>
      <p:ext uri="{BB962C8B-B14F-4D97-AF65-F5344CB8AC3E}">
        <p14:creationId xmlns:p14="http://schemas.microsoft.com/office/powerpoint/2010/main" val="498282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55068" y="1209890"/>
            <a:ext cx="8568952" cy="1169551"/>
          </a:xfrm>
          <a:prstGeom prst="rect">
            <a:avLst/>
          </a:prstGeom>
        </p:spPr>
        <p:txBody>
          <a:bodyPr wrap="square">
            <a:spAutoFit/>
          </a:bodyPr>
          <a:lstStyle/>
          <a:p>
            <a:pPr algn="just"/>
            <a:r>
              <a:rPr lang="en-IN" sz="1400" b="1" dirty="0"/>
              <a:t>Also we can make use of this new feature to concatenate an expanded pattern not by a comma separated list but by using an operator for a parameter pack. </a:t>
            </a:r>
          </a:p>
          <a:p>
            <a:pPr algn="just"/>
            <a:endParaRPr lang="en-IN" sz="1400" b="1" dirty="0"/>
          </a:p>
          <a:p>
            <a:pPr algn="just"/>
            <a:r>
              <a:rPr lang="en-IN" sz="1400" b="1" dirty="0"/>
              <a:t>For </a:t>
            </a:r>
            <a:r>
              <a:rPr lang="en-IN" sz="1400" b="1" dirty="0" err="1"/>
              <a:t>eg</a:t>
            </a:r>
            <a:r>
              <a:rPr lang="en-IN" sz="1400" b="1" dirty="0"/>
              <a:t>: fold expressions allow you to apply the same unary or binary operator to all elements of a parameter pack without going to the trouble of manually expanding the pack.</a:t>
            </a:r>
          </a:p>
        </p:txBody>
      </p:sp>
      <p:pic>
        <p:nvPicPr>
          <p:cNvPr id="2051" name="Picture 3"/>
          <p:cNvPicPr>
            <a:picLocks noChangeAspect="1" noChangeArrowheads="1"/>
          </p:cNvPicPr>
          <p:nvPr/>
        </p:nvPicPr>
        <p:blipFill>
          <a:blip r:embed="rId3" cstate="print"/>
          <a:srcRect/>
          <a:stretch>
            <a:fillRect/>
          </a:stretch>
        </p:blipFill>
        <p:spPr bwMode="auto">
          <a:xfrm>
            <a:off x="2130927" y="2656076"/>
            <a:ext cx="7439205" cy="3168352"/>
          </a:xfrm>
          <a:prstGeom prst="rect">
            <a:avLst/>
          </a:prstGeom>
          <a:noFill/>
          <a:ln w="9525">
            <a:noFill/>
            <a:miter lim="800000"/>
            <a:headEnd/>
            <a:tailEnd/>
          </a:ln>
        </p:spPr>
      </p:pic>
      <p:sp>
        <p:nvSpPr>
          <p:cNvPr id="21" name="Rectangle 20"/>
          <p:cNvSpPr/>
          <p:nvPr/>
        </p:nvSpPr>
        <p:spPr>
          <a:xfrm>
            <a:off x="5807968" y="3717032"/>
            <a:ext cx="3627981" cy="523220"/>
          </a:xfrm>
          <a:prstGeom prst="rect">
            <a:avLst/>
          </a:prstGeom>
        </p:spPr>
        <p:txBody>
          <a:bodyPr wrap="none">
            <a:spAutoFit/>
          </a:bodyPr>
          <a:lstStyle/>
          <a:p>
            <a:r>
              <a:rPr lang="en-IN" sz="1400" b="1" dirty="0">
                <a:solidFill>
                  <a:schemeClr val="accent2">
                    <a:lumMod val="50000"/>
                  </a:schemeClr>
                </a:solidFill>
              </a:rPr>
              <a:t> Where it would be expanded as</a:t>
            </a:r>
          </a:p>
          <a:p>
            <a:r>
              <a:rPr lang="en-IN" sz="1400" b="1" dirty="0">
                <a:solidFill>
                  <a:schemeClr val="accent2">
                    <a:lumMod val="50000"/>
                  </a:schemeClr>
                </a:solidFill>
              </a:rPr>
              <a:t>((arg1 == 0) || (arg2 == 0) || ... || (argN == 0)) </a:t>
            </a:r>
          </a:p>
        </p:txBody>
      </p:sp>
      <p:sp>
        <p:nvSpPr>
          <p:cNvPr id="5" name="Footer Placeholder 4"/>
          <p:cNvSpPr>
            <a:spLocks noGrp="1"/>
          </p:cNvSpPr>
          <p:nvPr>
            <p:ph type="ftr" sz="quarter" idx="11"/>
          </p:nvPr>
        </p:nvSpPr>
        <p:spPr/>
        <p:txBody>
          <a:bodyPr/>
          <a:lstStyle/>
          <a:p>
            <a:r>
              <a:rPr lang="en-IN"/>
              <a:t>Trainer: A.M.P.Ganesh Prabhu [ampganeshprabhu@gmail.com]</a:t>
            </a:r>
          </a:p>
        </p:txBody>
      </p:sp>
      <p:sp>
        <p:nvSpPr>
          <p:cNvPr id="6" name="Slide Number Placeholder 5"/>
          <p:cNvSpPr>
            <a:spLocks noGrp="1"/>
          </p:cNvSpPr>
          <p:nvPr>
            <p:ph type="sldNum" sz="quarter" idx="12"/>
          </p:nvPr>
        </p:nvSpPr>
        <p:spPr/>
        <p:txBody>
          <a:bodyPr/>
          <a:lstStyle/>
          <a:p>
            <a:fld id="{7509ABCF-EDCD-42B9-93A2-561EE76D5884}" type="slidenum">
              <a:rPr lang="en-IN" smtClean="0"/>
              <a:pPr/>
              <a:t>7</a:t>
            </a:fld>
            <a:endParaRPr lang="en-IN"/>
          </a:p>
        </p:txBody>
      </p:sp>
      <p:sp>
        <p:nvSpPr>
          <p:cNvPr id="3" name="Rectangle 2">
            <a:extLst>
              <a:ext uri="{FF2B5EF4-FFF2-40B4-BE49-F238E27FC236}">
                <a16:creationId xmlns:a16="http://schemas.microsoft.com/office/drawing/2014/main" id="{7E6E9705-5D16-CF50-0554-EB5800F23058}"/>
              </a:ext>
            </a:extLst>
          </p:cNvPr>
          <p:cNvSpPr/>
          <p:nvPr/>
        </p:nvSpPr>
        <p:spPr>
          <a:xfrm>
            <a:off x="226243" y="188641"/>
            <a:ext cx="9326141" cy="369332"/>
          </a:xfrm>
          <a:prstGeom prst="rect">
            <a:avLst/>
          </a:prstGeom>
          <a:gradFill flip="none" rotWithShape="1">
            <a:gsLst>
              <a:gs pos="0">
                <a:schemeClr val="accent5">
                  <a:shade val="51000"/>
                  <a:satMod val="130000"/>
                  <a:alpha val="23000"/>
                </a:schemeClr>
              </a:gs>
              <a:gs pos="80000">
                <a:schemeClr val="accent5">
                  <a:shade val="93000"/>
                  <a:satMod val="130000"/>
                </a:schemeClr>
              </a:gs>
              <a:gs pos="100000">
                <a:schemeClr val="accent5">
                  <a:shade val="94000"/>
                  <a:satMod val="135000"/>
                </a:schemeClr>
              </a:gs>
            </a:gsLst>
            <a:lin ang="10800000" scaled="1"/>
            <a:tileRect/>
          </a:gradFill>
          <a:effectLst>
            <a:outerShdw blurRad="50800" dist="38100" dir="13500000" algn="b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a:spAutoFit/>
          </a:bodyPr>
          <a:lstStyle/>
          <a:p>
            <a:r>
              <a:rPr lang="en-US" b="1" dirty="0"/>
              <a:t>Fold Expression :</a:t>
            </a:r>
            <a:endParaRPr lang="en-IN" b="1" dirty="0"/>
          </a:p>
        </p:txBody>
      </p:sp>
      <p:grpSp>
        <p:nvGrpSpPr>
          <p:cNvPr id="7" name="Group 19">
            <a:extLst>
              <a:ext uri="{FF2B5EF4-FFF2-40B4-BE49-F238E27FC236}">
                <a16:creationId xmlns:a16="http://schemas.microsoft.com/office/drawing/2014/main" id="{3225A919-42F2-FC16-1B2B-A289D66FA4CA}"/>
              </a:ext>
            </a:extLst>
          </p:cNvPr>
          <p:cNvGrpSpPr/>
          <p:nvPr/>
        </p:nvGrpSpPr>
        <p:grpSpPr>
          <a:xfrm>
            <a:off x="9699571" y="259143"/>
            <a:ext cx="1584176" cy="1019544"/>
            <a:chOff x="7308304" y="188640"/>
            <a:chExt cx="1584176" cy="1019544"/>
          </a:xfrm>
        </p:grpSpPr>
        <p:sp>
          <p:nvSpPr>
            <p:cNvPr id="8" name="TextBox 7">
              <a:extLst>
                <a:ext uri="{FF2B5EF4-FFF2-40B4-BE49-F238E27FC236}">
                  <a16:creationId xmlns:a16="http://schemas.microsoft.com/office/drawing/2014/main" id="{57326268-BAF7-B34A-2F91-BBF39BA6D7BD}"/>
                </a:ext>
              </a:extLst>
            </p:cNvPr>
            <p:cNvSpPr txBox="1"/>
            <p:nvPr/>
          </p:nvSpPr>
          <p:spPr>
            <a:xfrm>
              <a:off x="8172400" y="188640"/>
              <a:ext cx="720080" cy="307777"/>
            </a:xfrm>
            <a:prstGeom prst="rect">
              <a:avLst/>
            </a:prstGeom>
            <a:solidFill>
              <a:schemeClr val="tx1">
                <a:lumMod val="65000"/>
                <a:lumOff val="35000"/>
              </a:schemeClr>
            </a:solidFill>
            <a:ln>
              <a:noFill/>
            </a:ln>
            <a:effectLst>
              <a:glow rad="228600">
                <a:schemeClr val="tx1">
                  <a:lumMod val="65000"/>
                  <a:lumOff val="35000"/>
                  <a:alpha val="40000"/>
                </a:schemeClr>
              </a:glow>
            </a:effectLst>
            <a:scene3d>
              <a:camera prst="perspectiveContrastingRightFacing"/>
              <a:lightRig rig="threePt" dir="t"/>
            </a:scene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a:solidFill>
                    <a:schemeClr val="bg1"/>
                  </a:solidFill>
                  <a:latin typeface="Wide Latin" pitchFamily="18" charset="0"/>
                </a:rPr>
                <a:t>17</a:t>
              </a:r>
              <a:endParaRPr lang="en-IN" sz="1400" b="1" dirty="0">
                <a:solidFill>
                  <a:schemeClr val="bg1"/>
                </a:solidFill>
                <a:latin typeface="Wide Latin" pitchFamily="18" charset="0"/>
              </a:endParaRPr>
            </a:p>
          </p:txBody>
        </p:sp>
        <p:pic>
          <p:nvPicPr>
            <p:cNvPr id="12" name="Picture 16" descr="C++ PNG Clipart">
              <a:extLst>
                <a:ext uri="{FF2B5EF4-FFF2-40B4-BE49-F238E27FC236}">
                  <a16:creationId xmlns:a16="http://schemas.microsoft.com/office/drawing/2014/main" id="{155DEC22-5AA8-2B5A-3EA3-C89D3427B24A}"/>
                </a:ext>
              </a:extLst>
            </p:cNvPr>
            <p:cNvPicPr>
              <a:picLocks noChangeAspect="1" noChangeArrowheads="1"/>
            </p:cNvPicPr>
            <p:nvPr/>
          </p:nvPicPr>
          <p:blipFill>
            <a:blip r:embed="rId4" cstate="print"/>
            <a:srcRect/>
            <a:stretch>
              <a:fillRect/>
            </a:stretch>
          </p:blipFill>
          <p:spPr bwMode="auto">
            <a:xfrm>
              <a:off x="7308304" y="188640"/>
              <a:ext cx="1475656" cy="1019544"/>
            </a:xfrm>
            <a:prstGeom prst="rect">
              <a:avLst/>
            </a:prstGeom>
            <a:noFill/>
          </p:spPr>
        </p:pic>
      </p:grpSp>
    </p:spTree>
    <p:extLst>
      <p:ext uri="{BB962C8B-B14F-4D97-AF65-F5344CB8AC3E}">
        <p14:creationId xmlns:p14="http://schemas.microsoft.com/office/powerpoint/2010/main" val="1545679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2025806" y="1267634"/>
            <a:ext cx="7632848" cy="936104"/>
            <a:chOff x="323528" y="1700808"/>
            <a:chExt cx="7632848" cy="936104"/>
          </a:xfrm>
        </p:grpSpPr>
        <p:sp>
          <p:nvSpPr>
            <p:cNvPr id="21" name="Rectangle 20"/>
            <p:cNvSpPr/>
            <p:nvPr/>
          </p:nvSpPr>
          <p:spPr>
            <a:xfrm>
              <a:off x="323528" y="1700808"/>
              <a:ext cx="7632848"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a:ln w="18000">
                  <a:solidFill>
                    <a:schemeClr val="accent2">
                      <a:satMod val="140000"/>
                    </a:schemeClr>
                  </a:solidFill>
                  <a:prstDash val="solid"/>
                  <a:miter lim="800000"/>
                </a:ln>
                <a:noFill/>
                <a:effectLst>
                  <a:glow rad="228600">
                    <a:schemeClr val="accent6">
                      <a:satMod val="175000"/>
                      <a:alpha val="40000"/>
                    </a:schemeClr>
                  </a:glow>
                  <a:outerShdw blurRad="25500" dist="23000" dir="7020000" algn="tl">
                    <a:srgbClr val="000000">
                      <a:alpha val="50000"/>
                    </a:srgbClr>
                  </a:outerShdw>
                </a:effectLst>
              </a:endParaRPr>
            </a:p>
          </p:txBody>
        </p:sp>
        <p:sp>
          <p:nvSpPr>
            <p:cNvPr id="20" name="Rectangle 19"/>
            <p:cNvSpPr/>
            <p:nvPr/>
          </p:nvSpPr>
          <p:spPr>
            <a:xfrm>
              <a:off x="3837406" y="2247282"/>
              <a:ext cx="3456384" cy="369332"/>
            </a:xfrm>
            <a:prstGeom prst="rect">
              <a:avLst/>
            </a:prstGeom>
          </p:spPr>
          <p:txBody>
            <a:bodyPr wrap="square">
              <a:spAutoFit/>
            </a:bodyPr>
            <a:lstStyle/>
            <a:p>
              <a:r>
                <a:rPr lang="en-IN" dirty="0"/>
                <a:t>(arg1 + (arg2 + ( ... + argN)))</a:t>
              </a:r>
            </a:p>
          </p:txBody>
        </p:sp>
        <p:sp>
          <p:nvSpPr>
            <p:cNvPr id="15" name="Rectangle 14"/>
            <p:cNvSpPr/>
            <p:nvPr/>
          </p:nvSpPr>
          <p:spPr>
            <a:xfrm>
              <a:off x="467544" y="1772816"/>
              <a:ext cx="7416824" cy="584775"/>
            </a:xfrm>
            <a:prstGeom prst="rect">
              <a:avLst/>
            </a:prstGeom>
          </p:spPr>
          <p:txBody>
            <a:bodyPr wrap="square">
              <a:spAutoFit/>
            </a:bodyPr>
            <a:lstStyle/>
            <a:p>
              <a:pPr algn="just"/>
              <a:r>
                <a:rPr lang="en-IN" b="1" dirty="0">
                  <a:solidFill>
                    <a:schemeClr val="bg2">
                      <a:lumMod val="25000"/>
                    </a:schemeClr>
                  </a:solidFill>
                </a:rPr>
                <a:t>Unary right fold</a:t>
              </a:r>
              <a:r>
                <a:rPr lang="en-IN" sz="1400" b="1" dirty="0"/>
                <a:t>: If args is an empty pack, this is ill-formed for any operators but ||, &amp;&amp; and , which will yield false, true and void(), respectively.</a:t>
              </a:r>
            </a:p>
          </p:txBody>
        </p:sp>
        <p:pic>
          <p:nvPicPr>
            <p:cNvPr id="19" name="Picture 4"/>
            <p:cNvPicPr>
              <a:picLocks noChangeAspect="1" noChangeArrowheads="1"/>
            </p:cNvPicPr>
            <p:nvPr/>
          </p:nvPicPr>
          <p:blipFill>
            <a:blip r:embed="rId3" cstate="print"/>
            <a:srcRect/>
            <a:stretch>
              <a:fillRect/>
            </a:stretch>
          </p:blipFill>
          <p:spPr bwMode="auto">
            <a:xfrm>
              <a:off x="827584" y="2362270"/>
              <a:ext cx="1933575" cy="247650"/>
            </a:xfrm>
            <a:prstGeom prst="rect">
              <a:avLst/>
            </a:prstGeom>
            <a:noFill/>
            <a:ln w="9525">
              <a:noFill/>
              <a:miter lim="800000"/>
              <a:headEnd/>
              <a:tailEnd/>
            </a:ln>
          </p:spPr>
        </p:pic>
      </p:grpSp>
      <p:grpSp>
        <p:nvGrpSpPr>
          <p:cNvPr id="39" name="Group 38"/>
          <p:cNvGrpSpPr/>
          <p:nvPr/>
        </p:nvGrpSpPr>
        <p:grpSpPr>
          <a:xfrm>
            <a:off x="2025806" y="2426750"/>
            <a:ext cx="7632848" cy="936104"/>
            <a:chOff x="323528" y="2779242"/>
            <a:chExt cx="7632848" cy="936104"/>
          </a:xfrm>
        </p:grpSpPr>
        <p:sp>
          <p:nvSpPr>
            <p:cNvPr id="24" name="Rectangle 23"/>
            <p:cNvSpPr/>
            <p:nvPr/>
          </p:nvSpPr>
          <p:spPr>
            <a:xfrm>
              <a:off x="323528" y="2779242"/>
              <a:ext cx="7632848"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a:ln w="18000">
                  <a:solidFill>
                    <a:schemeClr val="accent2">
                      <a:satMod val="140000"/>
                    </a:schemeClr>
                  </a:solidFill>
                  <a:prstDash val="solid"/>
                  <a:miter lim="800000"/>
                </a:ln>
                <a:noFill/>
                <a:effectLst>
                  <a:glow rad="228600">
                    <a:schemeClr val="accent6">
                      <a:satMod val="175000"/>
                      <a:alpha val="40000"/>
                    </a:schemeClr>
                  </a:glow>
                  <a:outerShdw blurRad="25500" dist="23000" dir="7020000" algn="tl">
                    <a:srgbClr val="000000">
                      <a:alpha val="50000"/>
                    </a:srgbClr>
                  </a:outerShdw>
                </a:effectLst>
              </a:endParaRPr>
            </a:p>
          </p:txBody>
        </p:sp>
        <p:sp>
          <p:nvSpPr>
            <p:cNvPr id="25" name="Rectangle 24"/>
            <p:cNvSpPr/>
            <p:nvPr/>
          </p:nvSpPr>
          <p:spPr>
            <a:xfrm>
              <a:off x="3851920" y="3296688"/>
              <a:ext cx="3456384" cy="369332"/>
            </a:xfrm>
            <a:prstGeom prst="rect">
              <a:avLst/>
            </a:prstGeom>
          </p:spPr>
          <p:txBody>
            <a:bodyPr wrap="square">
              <a:spAutoFit/>
            </a:bodyPr>
            <a:lstStyle/>
            <a:p>
              <a:r>
                <a:rPr lang="en-IN" dirty="0"/>
                <a:t>(arg1 * ( ... * (argN * X))</a:t>
              </a:r>
            </a:p>
          </p:txBody>
        </p:sp>
        <p:sp>
          <p:nvSpPr>
            <p:cNvPr id="26" name="Rectangle 25"/>
            <p:cNvSpPr/>
            <p:nvPr/>
          </p:nvSpPr>
          <p:spPr>
            <a:xfrm>
              <a:off x="467544" y="2851250"/>
              <a:ext cx="7416824" cy="584775"/>
            </a:xfrm>
            <a:prstGeom prst="rect">
              <a:avLst/>
            </a:prstGeom>
          </p:spPr>
          <p:txBody>
            <a:bodyPr wrap="square">
              <a:spAutoFit/>
            </a:bodyPr>
            <a:lstStyle/>
            <a:p>
              <a:pPr algn="just"/>
              <a:r>
                <a:rPr lang="en-IN" b="1" dirty="0">
                  <a:solidFill>
                    <a:schemeClr val="bg2">
                      <a:lumMod val="25000"/>
                    </a:schemeClr>
                  </a:solidFill>
                </a:rPr>
                <a:t>Binary right fold</a:t>
              </a:r>
              <a:r>
                <a:rPr lang="en-IN" sz="1400" b="1" dirty="0"/>
                <a:t>: Where X is some expression that is not a parameter pack. If arg is empty, this evaluates to X</a:t>
              </a:r>
            </a:p>
          </p:txBody>
        </p:sp>
        <p:pic>
          <p:nvPicPr>
            <p:cNvPr id="3077" name="Picture 5"/>
            <p:cNvPicPr>
              <a:picLocks noChangeAspect="1" noChangeArrowheads="1"/>
            </p:cNvPicPr>
            <p:nvPr/>
          </p:nvPicPr>
          <p:blipFill>
            <a:blip r:embed="rId4" cstate="print"/>
            <a:srcRect/>
            <a:stretch>
              <a:fillRect/>
            </a:stretch>
          </p:blipFill>
          <p:spPr bwMode="auto">
            <a:xfrm>
              <a:off x="539552" y="3368696"/>
              <a:ext cx="2333625" cy="314325"/>
            </a:xfrm>
            <a:prstGeom prst="rect">
              <a:avLst/>
            </a:prstGeom>
            <a:noFill/>
            <a:ln w="9525">
              <a:noFill/>
              <a:miter lim="800000"/>
              <a:headEnd/>
              <a:tailEnd/>
            </a:ln>
          </p:spPr>
        </p:pic>
      </p:grpSp>
      <p:grpSp>
        <p:nvGrpSpPr>
          <p:cNvPr id="38" name="Group 37"/>
          <p:cNvGrpSpPr/>
          <p:nvPr/>
        </p:nvGrpSpPr>
        <p:grpSpPr>
          <a:xfrm>
            <a:off x="2025806" y="3571409"/>
            <a:ext cx="7632848" cy="996970"/>
            <a:chOff x="322966" y="3872190"/>
            <a:chExt cx="7632848" cy="996970"/>
          </a:xfrm>
        </p:grpSpPr>
        <p:sp>
          <p:nvSpPr>
            <p:cNvPr id="30" name="Rectangle 29"/>
            <p:cNvSpPr/>
            <p:nvPr/>
          </p:nvSpPr>
          <p:spPr>
            <a:xfrm>
              <a:off x="322966" y="3872190"/>
              <a:ext cx="7632848" cy="9969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a:ln w="18000">
                  <a:solidFill>
                    <a:schemeClr val="accent2">
                      <a:satMod val="140000"/>
                    </a:schemeClr>
                  </a:solidFill>
                  <a:prstDash val="solid"/>
                  <a:miter lim="800000"/>
                </a:ln>
                <a:noFill/>
                <a:effectLst>
                  <a:glow rad="228600">
                    <a:schemeClr val="accent6">
                      <a:satMod val="175000"/>
                      <a:alpha val="40000"/>
                    </a:schemeClr>
                  </a:glow>
                  <a:outerShdw blurRad="25500" dist="23000" dir="7020000" algn="tl">
                    <a:srgbClr val="000000">
                      <a:alpha val="50000"/>
                    </a:srgbClr>
                  </a:outerShdw>
                </a:effectLst>
              </a:endParaRPr>
            </a:p>
          </p:txBody>
        </p:sp>
        <p:sp>
          <p:nvSpPr>
            <p:cNvPr id="31" name="Rectangle 30"/>
            <p:cNvSpPr/>
            <p:nvPr/>
          </p:nvSpPr>
          <p:spPr>
            <a:xfrm>
              <a:off x="3851920" y="4360608"/>
              <a:ext cx="3456384" cy="369332"/>
            </a:xfrm>
            <a:prstGeom prst="rect">
              <a:avLst/>
            </a:prstGeom>
          </p:spPr>
          <p:txBody>
            <a:bodyPr wrap="square">
              <a:spAutoFit/>
            </a:bodyPr>
            <a:lstStyle/>
            <a:p>
              <a:r>
                <a:rPr lang="en-IN" dirty="0"/>
                <a:t>(((arg1 | arg 2) | ... ) | argN)</a:t>
              </a:r>
            </a:p>
          </p:txBody>
        </p:sp>
        <p:sp>
          <p:nvSpPr>
            <p:cNvPr id="32" name="Rectangle 31"/>
            <p:cNvSpPr/>
            <p:nvPr/>
          </p:nvSpPr>
          <p:spPr>
            <a:xfrm>
              <a:off x="466982" y="3944198"/>
              <a:ext cx="7416824" cy="584775"/>
            </a:xfrm>
            <a:prstGeom prst="rect">
              <a:avLst/>
            </a:prstGeom>
          </p:spPr>
          <p:txBody>
            <a:bodyPr wrap="square">
              <a:spAutoFit/>
            </a:bodyPr>
            <a:lstStyle/>
            <a:p>
              <a:pPr algn="just"/>
              <a:r>
                <a:rPr lang="en-IN" b="1" dirty="0">
                  <a:solidFill>
                    <a:schemeClr val="bg2">
                      <a:lumMod val="25000"/>
                    </a:schemeClr>
                  </a:solidFill>
                </a:rPr>
                <a:t>Unary left fold</a:t>
              </a:r>
              <a:r>
                <a:rPr lang="en-IN" sz="1400" b="1" dirty="0"/>
                <a:t>: Like unary right fold, but with left association. The restrictions of unary right fold apply.</a:t>
              </a:r>
            </a:p>
          </p:txBody>
        </p:sp>
        <p:pic>
          <p:nvPicPr>
            <p:cNvPr id="3078" name="Picture 6"/>
            <p:cNvPicPr>
              <a:picLocks noChangeAspect="1" noChangeArrowheads="1"/>
            </p:cNvPicPr>
            <p:nvPr/>
          </p:nvPicPr>
          <p:blipFill>
            <a:blip r:embed="rId5" cstate="print"/>
            <a:srcRect/>
            <a:stretch>
              <a:fillRect/>
            </a:stretch>
          </p:blipFill>
          <p:spPr bwMode="auto">
            <a:xfrm>
              <a:off x="539552" y="4490672"/>
              <a:ext cx="2000250" cy="314325"/>
            </a:xfrm>
            <a:prstGeom prst="rect">
              <a:avLst/>
            </a:prstGeom>
            <a:noFill/>
            <a:ln w="9525">
              <a:noFill/>
              <a:miter lim="800000"/>
              <a:headEnd/>
              <a:tailEnd/>
            </a:ln>
          </p:spPr>
        </p:pic>
      </p:grpSp>
      <p:grpSp>
        <p:nvGrpSpPr>
          <p:cNvPr id="46" name="Group 45"/>
          <p:cNvGrpSpPr/>
          <p:nvPr/>
        </p:nvGrpSpPr>
        <p:grpSpPr>
          <a:xfrm>
            <a:off x="2025806" y="4776934"/>
            <a:ext cx="7632848" cy="996970"/>
            <a:chOff x="323528" y="4941168"/>
            <a:chExt cx="7632848" cy="996970"/>
          </a:xfrm>
        </p:grpSpPr>
        <p:sp>
          <p:nvSpPr>
            <p:cNvPr id="41" name="Rectangle 40"/>
            <p:cNvSpPr/>
            <p:nvPr/>
          </p:nvSpPr>
          <p:spPr>
            <a:xfrm>
              <a:off x="323528" y="4941168"/>
              <a:ext cx="7632848" cy="9969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a:ln w="18000">
                  <a:solidFill>
                    <a:schemeClr val="accent2">
                      <a:satMod val="140000"/>
                    </a:schemeClr>
                  </a:solidFill>
                  <a:prstDash val="solid"/>
                  <a:miter lim="800000"/>
                </a:ln>
                <a:noFill/>
                <a:effectLst>
                  <a:glow rad="228600">
                    <a:schemeClr val="accent6">
                      <a:satMod val="175000"/>
                      <a:alpha val="40000"/>
                    </a:schemeClr>
                  </a:glow>
                  <a:outerShdw blurRad="25500" dist="23000" dir="7020000" algn="tl">
                    <a:srgbClr val="000000">
                      <a:alpha val="50000"/>
                    </a:srgbClr>
                  </a:outerShdw>
                </a:effectLst>
              </a:endParaRPr>
            </a:p>
          </p:txBody>
        </p:sp>
        <p:sp>
          <p:nvSpPr>
            <p:cNvPr id="42" name="Rectangle 41"/>
            <p:cNvSpPr/>
            <p:nvPr/>
          </p:nvSpPr>
          <p:spPr>
            <a:xfrm>
              <a:off x="3852482" y="5429586"/>
              <a:ext cx="3456384" cy="369332"/>
            </a:xfrm>
            <a:prstGeom prst="rect">
              <a:avLst/>
            </a:prstGeom>
          </p:spPr>
          <p:txBody>
            <a:bodyPr wrap="square">
              <a:spAutoFit/>
            </a:bodyPr>
            <a:lstStyle/>
            <a:p>
              <a:r>
                <a:rPr lang="en-IN" dirty="0"/>
                <a:t>(((X &gt; arg1) &gt; ... ) &gt; argN))</a:t>
              </a:r>
            </a:p>
          </p:txBody>
        </p:sp>
        <p:sp>
          <p:nvSpPr>
            <p:cNvPr id="43" name="Rectangle 42"/>
            <p:cNvSpPr/>
            <p:nvPr/>
          </p:nvSpPr>
          <p:spPr>
            <a:xfrm>
              <a:off x="467544" y="5013176"/>
              <a:ext cx="7416824" cy="369332"/>
            </a:xfrm>
            <a:prstGeom prst="rect">
              <a:avLst/>
            </a:prstGeom>
          </p:spPr>
          <p:txBody>
            <a:bodyPr wrap="square">
              <a:spAutoFit/>
            </a:bodyPr>
            <a:lstStyle/>
            <a:p>
              <a:pPr algn="just"/>
              <a:r>
                <a:rPr lang="en-IN" b="1" dirty="0">
                  <a:solidFill>
                    <a:schemeClr val="bg2">
                      <a:lumMod val="25000"/>
                    </a:schemeClr>
                  </a:solidFill>
                </a:rPr>
                <a:t>Binary left fold</a:t>
              </a:r>
              <a:r>
                <a:rPr lang="en-IN" sz="1400" b="1" dirty="0"/>
                <a:t>:</a:t>
              </a:r>
            </a:p>
          </p:txBody>
        </p:sp>
        <p:pic>
          <p:nvPicPr>
            <p:cNvPr id="3079" name="Picture 7"/>
            <p:cNvPicPr>
              <a:picLocks noChangeAspect="1" noChangeArrowheads="1"/>
            </p:cNvPicPr>
            <p:nvPr/>
          </p:nvPicPr>
          <p:blipFill>
            <a:blip r:embed="rId6" cstate="print"/>
            <a:srcRect/>
            <a:stretch>
              <a:fillRect/>
            </a:stretch>
          </p:blipFill>
          <p:spPr bwMode="auto">
            <a:xfrm>
              <a:off x="539552" y="5517232"/>
              <a:ext cx="2381250" cy="285750"/>
            </a:xfrm>
            <a:prstGeom prst="rect">
              <a:avLst/>
            </a:prstGeom>
            <a:noFill/>
            <a:ln w="9525">
              <a:noFill/>
              <a:miter lim="800000"/>
              <a:headEnd/>
              <a:tailEnd/>
            </a:ln>
          </p:spPr>
        </p:pic>
      </p:grpSp>
      <p:sp>
        <p:nvSpPr>
          <p:cNvPr id="5" name="Footer Placeholder 4"/>
          <p:cNvSpPr>
            <a:spLocks noGrp="1"/>
          </p:cNvSpPr>
          <p:nvPr>
            <p:ph type="ftr" sz="quarter" idx="11"/>
          </p:nvPr>
        </p:nvSpPr>
        <p:spPr/>
        <p:txBody>
          <a:bodyPr/>
          <a:lstStyle/>
          <a:p>
            <a:r>
              <a:rPr lang="en-IN"/>
              <a:t>Trainer: A.M.P.Ganesh Prabhu [ampganeshprabhu@gmail.com]</a:t>
            </a:r>
          </a:p>
        </p:txBody>
      </p:sp>
      <p:sp>
        <p:nvSpPr>
          <p:cNvPr id="6" name="Slide Number Placeholder 5"/>
          <p:cNvSpPr>
            <a:spLocks noGrp="1"/>
          </p:cNvSpPr>
          <p:nvPr>
            <p:ph type="sldNum" sz="quarter" idx="12"/>
          </p:nvPr>
        </p:nvSpPr>
        <p:spPr/>
        <p:txBody>
          <a:bodyPr/>
          <a:lstStyle/>
          <a:p>
            <a:fld id="{7509ABCF-EDCD-42B9-93A2-561EE76D5884}" type="slidenum">
              <a:rPr lang="en-IN" smtClean="0"/>
              <a:pPr/>
              <a:t>8</a:t>
            </a:fld>
            <a:endParaRPr lang="en-IN"/>
          </a:p>
        </p:txBody>
      </p:sp>
      <p:sp>
        <p:nvSpPr>
          <p:cNvPr id="3" name="Rectangle 2">
            <a:extLst>
              <a:ext uri="{FF2B5EF4-FFF2-40B4-BE49-F238E27FC236}">
                <a16:creationId xmlns:a16="http://schemas.microsoft.com/office/drawing/2014/main" id="{EDFC6935-A6A3-BD21-9EC3-E41C63E13BB3}"/>
              </a:ext>
            </a:extLst>
          </p:cNvPr>
          <p:cNvSpPr/>
          <p:nvPr/>
        </p:nvSpPr>
        <p:spPr>
          <a:xfrm>
            <a:off x="226243" y="188641"/>
            <a:ext cx="9326141" cy="369332"/>
          </a:xfrm>
          <a:prstGeom prst="rect">
            <a:avLst/>
          </a:prstGeom>
          <a:gradFill flip="none" rotWithShape="1">
            <a:gsLst>
              <a:gs pos="0">
                <a:schemeClr val="accent5">
                  <a:shade val="51000"/>
                  <a:satMod val="130000"/>
                  <a:alpha val="23000"/>
                </a:schemeClr>
              </a:gs>
              <a:gs pos="80000">
                <a:schemeClr val="accent5">
                  <a:shade val="93000"/>
                  <a:satMod val="130000"/>
                </a:schemeClr>
              </a:gs>
              <a:gs pos="100000">
                <a:schemeClr val="accent5">
                  <a:shade val="94000"/>
                  <a:satMod val="135000"/>
                </a:schemeClr>
              </a:gs>
            </a:gsLst>
            <a:lin ang="10800000" scaled="1"/>
            <a:tileRect/>
          </a:gradFill>
          <a:effectLst>
            <a:outerShdw blurRad="50800" dist="38100" dir="13500000" algn="b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a:spAutoFit/>
          </a:bodyPr>
          <a:lstStyle/>
          <a:p>
            <a:r>
              <a:rPr lang="en-US" b="1" dirty="0"/>
              <a:t>Fold Expression :</a:t>
            </a:r>
            <a:endParaRPr lang="en-IN" b="1" dirty="0"/>
          </a:p>
        </p:txBody>
      </p:sp>
      <p:grpSp>
        <p:nvGrpSpPr>
          <p:cNvPr id="8" name="Group 19">
            <a:extLst>
              <a:ext uri="{FF2B5EF4-FFF2-40B4-BE49-F238E27FC236}">
                <a16:creationId xmlns:a16="http://schemas.microsoft.com/office/drawing/2014/main" id="{2BD5FDBB-3559-98C6-30D4-E6D80925C877}"/>
              </a:ext>
            </a:extLst>
          </p:cNvPr>
          <p:cNvGrpSpPr/>
          <p:nvPr/>
        </p:nvGrpSpPr>
        <p:grpSpPr>
          <a:xfrm>
            <a:off x="9699571" y="259143"/>
            <a:ext cx="1584176" cy="1019544"/>
            <a:chOff x="7308304" y="188640"/>
            <a:chExt cx="1584176" cy="1019544"/>
          </a:xfrm>
        </p:grpSpPr>
        <p:sp>
          <p:nvSpPr>
            <p:cNvPr id="11" name="TextBox 10">
              <a:extLst>
                <a:ext uri="{FF2B5EF4-FFF2-40B4-BE49-F238E27FC236}">
                  <a16:creationId xmlns:a16="http://schemas.microsoft.com/office/drawing/2014/main" id="{6289C64F-6594-5719-69A8-F6D6924CF078}"/>
                </a:ext>
              </a:extLst>
            </p:cNvPr>
            <p:cNvSpPr txBox="1"/>
            <p:nvPr/>
          </p:nvSpPr>
          <p:spPr>
            <a:xfrm>
              <a:off x="8172400" y="188640"/>
              <a:ext cx="720080" cy="307777"/>
            </a:xfrm>
            <a:prstGeom prst="rect">
              <a:avLst/>
            </a:prstGeom>
            <a:solidFill>
              <a:schemeClr val="tx1">
                <a:lumMod val="65000"/>
                <a:lumOff val="35000"/>
              </a:schemeClr>
            </a:solidFill>
            <a:ln>
              <a:noFill/>
            </a:ln>
            <a:effectLst>
              <a:glow rad="228600">
                <a:schemeClr val="tx1">
                  <a:lumMod val="65000"/>
                  <a:lumOff val="35000"/>
                  <a:alpha val="40000"/>
                </a:schemeClr>
              </a:glow>
            </a:effectLst>
            <a:scene3d>
              <a:camera prst="perspectiveContrastingRightFacing"/>
              <a:lightRig rig="threePt" dir="t"/>
            </a:scene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a:solidFill>
                    <a:schemeClr val="bg1"/>
                  </a:solidFill>
                  <a:latin typeface="Wide Latin" pitchFamily="18" charset="0"/>
                </a:rPr>
                <a:t>17</a:t>
              </a:r>
              <a:endParaRPr lang="en-IN" sz="1400" b="1" dirty="0">
                <a:solidFill>
                  <a:schemeClr val="bg1"/>
                </a:solidFill>
                <a:latin typeface="Wide Latin" pitchFamily="18" charset="0"/>
              </a:endParaRPr>
            </a:p>
          </p:txBody>
        </p:sp>
        <p:pic>
          <p:nvPicPr>
            <p:cNvPr id="12" name="Picture 16" descr="C++ PNG Clipart">
              <a:extLst>
                <a:ext uri="{FF2B5EF4-FFF2-40B4-BE49-F238E27FC236}">
                  <a16:creationId xmlns:a16="http://schemas.microsoft.com/office/drawing/2014/main" id="{8E40B878-2885-BCB1-F639-8B4F1BD0134A}"/>
                </a:ext>
              </a:extLst>
            </p:cNvPr>
            <p:cNvPicPr>
              <a:picLocks noChangeAspect="1" noChangeArrowheads="1"/>
            </p:cNvPicPr>
            <p:nvPr/>
          </p:nvPicPr>
          <p:blipFill>
            <a:blip r:embed="rId7" cstate="print"/>
            <a:srcRect/>
            <a:stretch>
              <a:fillRect/>
            </a:stretch>
          </p:blipFill>
          <p:spPr bwMode="auto">
            <a:xfrm>
              <a:off x="7308304" y="188640"/>
              <a:ext cx="1475656" cy="1019544"/>
            </a:xfrm>
            <a:prstGeom prst="rect">
              <a:avLst/>
            </a:prstGeom>
            <a:noFill/>
          </p:spPr>
        </p:pic>
      </p:grpSp>
    </p:spTree>
    <p:extLst>
      <p:ext uri="{BB962C8B-B14F-4D97-AF65-F5344CB8AC3E}">
        <p14:creationId xmlns:p14="http://schemas.microsoft.com/office/powerpoint/2010/main" val="119421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noChangeArrowheads="1"/>
          </p:cNvSpPr>
          <p:nvPr/>
        </p:nvSpPr>
        <p:spPr bwMode="auto">
          <a:xfrm>
            <a:off x="251381" y="654122"/>
            <a:ext cx="11484989"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TEMPLATE FEATURES OVERVIEW</a:t>
            </a:r>
          </a:p>
        </p:txBody>
      </p:sp>
      <p:sp>
        <p:nvSpPr>
          <p:cNvPr id="9" name="Rectangle 8"/>
          <p:cNvSpPr/>
          <p:nvPr/>
        </p:nvSpPr>
        <p:spPr>
          <a:xfrm>
            <a:off x="452487" y="1196753"/>
            <a:ext cx="11019934" cy="4524315"/>
          </a:xfrm>
          <a:prstGeom prst="rect">
            <a:avLst/>
          </a:prstGeom>
        </p:spPr>
        <p:txBody>
          <a:bodyPr wrap="square">
            <a:spAutoFit/>
          </a:bodyPr>
          <a:lstStyle/>
          <a:p>
            <a:pPr algn="just"/>
            <a:r>
              <a:rPr lang="en-IN" sz="1600" b="1" dirty="0"/>
              <a:t>VARIADIC CLASS </a:t>
            </a:r>
            <a:r>
              <a:rPr lang="en-IN" sz="1600" dirty="0"/>
              <a:t>: A type that is capable of holding zero or more values, the types of which are specified as template arguments.</a:t>
            </a:r>
          </a:p>
          <a:p>
            <a:pPr algn="just"/>
            <a:endParaRPr lang="en-IN" sz="1600" dirty="0"/>
          </a:p>
          <a:p>
            <a:pPr algn="just"/>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a:t>
            </a:r>
            <a:r>
              <a:rPr lang="en-IN" sz="1600" dirty="0" err="1">
                <a:solidFill>
                  <a:srgbClr val="0000FF"/>
                </a:solidFill>
                <a:latin typeface="Courier New" pitchFamily="49" charset="0"/>
                <a:cs typeface="Courier New" pitchFamily="49" charset="0"/>
              </a:rPr>
              <a:t>typename</a:t>
            </a:r>
            <a:r>
              <a:rPr lang="en-IN" sz="1600" dirty="0">
                <a:latin typeface="Courier New" pitchFamily="49" charset="0"/>
                <a:cs typeface="Courier New" pitchFamily="49" charset="0"/>
              </a:rPr>
              <a:t>... Values&gt; </a:t>
            </a:r>
            <a:r>
              <a:rPr lang="en-IN" sz="1600" dirty="0">
                <a:solidFill>
                  <a:srgbClr val="0000FF"/>
                </a:solidFill>
                <a:latin typeface="Courier New" pitchFamily="49" charset="0"/>
                <a:cs typeface="Courier New" pitchFamily="49" charset="0"/>
              </a:rPr>
              <a:t>class</a:t>
            </a:r>
            <a:r>
              <a:rPr lang="en-IN" sz="1600" dirty="0">
                <a:latin typeface="Courier New" pitchFamily="49" charset="0"/>
                <a:cs typeface="Courier New" pitchFamily="49" charset="0"/>
              </a:rPr>
              <a:t> Variadic;</a:t>
            </a:r>
          </a:p>
          <a:p>
            <a:pPr algn="just"/>
            <a:endParaRPr lang="en-IN" sz="1600" dirty="0"/>
          </a:p>
          <a:p>
            <a:pPr algn="just"/>
            <a:r>
              <a:rPr lang="en-IN" sz="1600" dirty="0"/>
              <a:t>A Variadic with zero arguments are easy to handle, because an empty specialization suffices:</a:t>
            </a:r>
          </a:p>
          <a:p>
            <a:pPr algn="just"/>
            <a:endParaRPr lang="en-IN" sz="1600" dirty="0"/>
          </a:p>
          <a:p>
            <a:pPr algn="just"/>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&lt;&gt; </a:t>
            </a:r>
            <a:r>
              <a:rPr lang="en-IN" sz="1600" dirty="0">
                <a:solidFill>
                  <a:srgbClr val="0000FF"/>
                </a:solidFill>
                <a:latin typeface="Courier New" pitchFamily="49" charset="0"/>
                <a:cs typeface="Courier New" pitchFamily="49" charset="0"/>
              </a:rPr>
              <a:t>class</a:t>
            </a:r>
            <a:r>
              <a:rPr lang="en-IN" sz="1600" dirty="0">
                <a:latin typeface="Courier New" pitchFamily="49" charset="0"/>
                <a:cs typeface="Courier New" pitchFamily="49" charset="0"/>
              </a:rPr>
              <a:t> Variadic &lt;&gt;{ };</a:t>
            </a:r>
          </a:p>
          <a:p>
            <a:pPr algn="just"/>
            <a:endParaRPr lang="en-IN" sz="1600" dirty="0"/>
          </a:p>
          <a:p>
            <a:pPr algn="just"/>
            <a:r>
              <a:rPr lang="en-IN" sz="1600" dirty="0"/>
              <a:t>The most important part of the Variadic class implementation is the recursive case, where we peel off the first argument (the Head) to be stored in the head data member, then derive from a Variadic class containing the remaining arguments (the Tail).</a:t>
            </a:r>
          </a:p>
          <a:p>
            <a:pPr algn="just"/>
            <a:endParaRPr lang="en-IN" sz="1600" dirty="0"/>
          </a:p>
          <a:p>
            <a:pPr algn="just"/>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a:t>
            </a:r>
            <a:r>
              <a:rPr lang="en-IN" sz="1600" dirty="0" err="1">
                <a:solidFill>
                  <a:srgbClr val="0000FF"/>
                </a:solidFill>
                <a:latin typeface="Courier New" pitchFamily="49" charset="0"/>
                <a:cs typeface="Courier New" pitchFamily="49" charset="0"/>
              </a:rPr>
              <a:t>typename</a:t>
            </a:r>
            <a:r>
              <a:rPr lang="en-IN" sz="1600" dirty="0">
                <a:solidFill>
                  <a:srgbClr val="0000FF"/>
                </a:solidFill>
                <a:latin typeface="Courier New" pitchFamily="49" charset="0"/>
                <a:cs typeface="Courier New" pitchFamily="49" charset="0"/>
              </a:rPr>
              <a:t> </a:t>
            </a:r>
            <a:r>
              <a:rPr lang="en-IN" sz="1600" dirty="0">
                <a:latin typeface="Courier New" pitchFamily="49" charset="0"/>
                <a:cs typeface="Courier New" pitchFamily="49" charset="0"/>
              </a:rPr>
              <a:t>Head, </a:t>
            </a:r>
            <a:r>
              <a:rPr lang="en-IN" sz="1600" dirty="0" err="1">
                <a:solidFill>
                  <a:srgbClr val="0000FF"/>
                </a:solidFill>
                <a:latin typeface="Courier New" pitchFamily="49" charset="0"/>
                <a:cs typeface="Courier New" pitchFamily="49" charset="0"/>
              </a:rPr>
              <a:t>typename</a:t>
            </a:r>
            <a:r>
              <a:rPr lang="en-IN" sz="1600" dirty="0">
                <a:latin typeface="Courier New" pitchFamily="49" charset="0"/>
                <a:cs typeface="Courier New" pitchFamily="49" charset="0"/>
              </a:rPr>
              <a:t>... Tail</a:t>
            </a:r>
            <a:r>
              <a:rPr lang="en-IN" sz="1600" dirty="0">
                <a:solidFill>
                  <a:srgbClr val="0000FF"/>
                </a:solidFill>
                <a:latin typeface="Courier New" pitchFamily="49" charset="0"/>
                <a:cs typeface="Courier New" pitchFamily="49" charset="0"/>
              </a:rPr>
              <a:t>&gt;</a:t>
            </a:r>
          </a:p>
          <a:p>
            <a:pPr algn="just"/>
            <a:r>
              <a:rPr lang="en-IN" sz="1600" dirty="0">
                <a:solidFill>
                  <a:srgbClr val="0000FF"/>
                </a:solidFill>
                <a:latin typeface="Courier New" pitchFamily="49" charset="0"/>
                <a:cs typeface="Courier New" pitchFamily="49" charset="0"/>
              </a:rPr>
              <a:t>class </a:t>
            </a:r>
            <a:r>
              <a:rPr lang="en-IN" sz="1600" dirty="0">
                <a:latin typeface="Courier New" pitchFamily="49" charset="0"/>
                <a:cs typeface="Courier New" pitchFamily="49" charset="0"/>
              </a:rPr>
              <a:t>Variadic&lt;Head, Tail...&gt; : </a:t>
            </a:r>
            <a:r>
              <a:rPr lang="en-IN" sz="1600" dirty="0">
                <a:solidFill>
                  <a:srgbClr val="0000FF"/>
                </a:solidFill>
                <a:latin typeface="Courier New" pitchFamily="49" charset="0"/>
                <a:cs typeface="Courier New" pitchFamily="49" charset="0"/>
              </a:rPr>
              <a:t>private</a:t>
            </a:r>
            <a:r>
              <a:rPr lang="en-IN" sz="1600" dirty="0">
                <a:latin typeface="Courier New" pitchFamily="49" charset="0"/>
                <a:cs typeface="Courier New" pitchFamily="49" charset="0"/>
              </a:rPr>
              <a:t> Variadic&lt;Tail...&gt;</a:t>
            </a:r>
          </a:p>
          <a:p>
            <a:pPr algn="just"/>
            <a:r>
              <a:rPr lang="en-IN" sz="1600" dirty="0">
                <a:latin typeface="Courier New" pitchFamily="49" charset="0"/>
                <a:cs typeface="Courier New" pitchFamily="49" charset="0"/>
              </a:rPr>
              <a:t>{</a:t>
            </a:r>
          </a:p>
          <a:p>
            <a:pPr algn="just"/>
            <a:r>
              <a:rPr lang="en-IN" sz="1600" dirty="0">
                <a:solidFill>
                  <a:srgbClr val="0000FF"/>
                </a:solidFill>
                <a:latin typeface="Courier New" pitchFamily="49" charset="0"/>
                <a:cs typeface="Courier New" pitchFamily="49" charset="0"/>
              </a:rPr>
              <a:t>private:</a:t>
            </a:r>
          </a:p>
          <a:p>
            <a:pPr algn="just"/>
            <a:r>
              <a:rPr lang="en-IN" sz="1600" dirty="0">
                <a:latin typeface="Courier New" pitchFamily="49" charset="0"/>
                <a:cs typeface="Courier New" pitchFamily="49" charset="0"/>
              </a:rPr>
              <a:t>    Head </a:t>
            </a:r>
            <a:r>
              <a:rPr lang="en-IN" sz="1600" dirty="0" err="1">
                <a:latin typeface="Courier New" pitchFamily="49" charset="0"/>
                <a:cs typeface="Courier New" pitchFamily="49" charset="0"/>
              </a:rPr>
              <a:t>head</a:t>
            </a:r>
            <a:r>
              <a:rPr lang="en-IN" sz="1600" dirty="0">
                <a:latin typeface="Courier New" pitchFamily="49" charset="0"/>
                <a:cs typeface="Courier New" pitchFamily="49" charset="0"/>
              </a:rPr>
              <a:t>;</a:t>
            </a:r>
          </a:p>
          <a:p>
            <a:pPr algn="just"/>
            <a:r>
              <a:rPr lang="en-IN" sz="1600" dirty="0">
                <a:latin typeface="Courier New" pitchFamily="49" charset="0"/>
                <a:cs typeface="Courier New" pitchFamily="49" charset="0"/>
              </a:rPr>
              <a:t>  //...</a:t>
            </a:r>
          </a:p>
          <a:p>
            <a:pPr algn="just"/>
            <a:r>
              <a:rPr lang="en-IN" sz="1600" dirty="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9</a:t>
            </a:fld>
            <a:endParaRPr lang="en-IN"/>
          </a:p>
        </p:txBody>
      </p:sp>
      <p:sp>
        <p:nvSpPr>
          <p:cNvPr id="4" name="Snip and Round Single Corner Rectangle 4">
            <a:extLst>
              <a:ext uri="{FF2B5EF4-FFF2-40B4-BE49-F238E27FC236}">
                <a16:creationId xmlns:a16="http://schemas.microsoft.com/office/drawing/2014/main" id="{451F61A4-1442-8E88-C67E-F0CD5C40CB07}"/>
              </a:ext>
            </a:extLst>
          </p:cNvPr>
          <p:cNvSpPr/>
          <p:nvPr/>
        </p:nvSpPr>
        <p:spPr>
          <a:xfrm>
            <a:off x="65988" y="34725"/>
            <a:ext cx="12028602"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1357</Words>
  <Application>Microsoft Office PowerPoint</Application>
  <PresentationFormat>Widescreen</PresentationFormat>
  <Paragraphs>192</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Consolas</vt:lpstr>
      <vt:lpstr>Courier New</vt:lpstr>
      <vt:lpstr>Wide Latin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Prabhu</dc:creator>
  <cp:lastModifiedBy>Ganesh Prabhu</cp:lastModifiedBy>
  <cp:revision>2</cp:revision>
  <dcterms:created xsi:type="dcterms:W3CDTF">2024-06-22T10:53:38Z</dcterms:created>
  <dcterms:modified xsi:type="dcterms:W3CDTF">2024-11-13T09:14:22Z</dcterms:modified>
</cp:coreProperties>
</file>