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6A9C2-9AD6-4123-B37E-9CDE02D8DC12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6E61-CD1F-4D64-88BF-B18580C56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00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B6CD-620B-F43D-E97D-D31DE86EE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80A8C-B406-4528-A965-932BB44E5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23CA-D2F0-E995-8A5C-FB0EDD1A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6C0D-0586-4CD2-876F-5EB34CD91117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5CCA-009F-7441-2D49-4B5DA396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7506-A48A-F7FA-4162-3E00040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1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3D24-77D7-FE34-E135-D4595BBE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C61D-71C4-B560-E5C6-E4DDD70A6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9D42-61B7-C837-C686-A5AA695F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4B3C-7F08-4F94-A5E4-E2DB720A06DF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542C-544A-A662-2090-35748F18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C5AE-56AB-11E8-3DBA-0FD2176D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8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B81B1-59B3-FC74-A15C-3F6677C82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5F44B-7CE1-E912-959A-E745278E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62F7-0641-84C9-8624-FDB807B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1EEE2-65E1-476B-8580-343C1AE0E5B1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C7DF-4742-776D-D693-484215CA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3A61-939C-F04D-F07C-8A5A25C7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4BA5-E050-D93C-CB2C-3378B805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7E4D-FC7B-9CA1-942E-0E83A3F6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CB5A-8E20-B76B-18ED-C9E1CCB3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F3C3-B5D6-451F-95E0-54F856780DDE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349D-05C4-941C-DFA2-62DB8B75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4B88-E83C-0E56-4241-CD087351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9AED-C7BF-92EB-8147-FABAF2E2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B229-3F7C-8B2F-D11E-A4E0691A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B426-4813-2F6D-2677-E4B5DD82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7190-6684-438F-84A4-B2E9EC2E3218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3E33-9F0F-A23D-C912-8AB30A4F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D4F6-6484-7098-E332-58FF298A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B157-8BCA-54A1-0ADF-06E98C2B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5ACB-CA50-6FF9-A909-6999E2FF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6652D-5838-8FB8-627B-FFEBF5B6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9C07C-4401-9DDB-66A3-C67EE7A1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6BEB-D0F3-4DBD-8DEE-3AB7C8BD5600}" type="datetime1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65C4-2B16-E0EE-7F60-46393E3C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169D-B692-427F-E28B-292F2E80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C6D-8FBF-A2F5-8EC5-3AA28913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9CDA-735D-EC41-18EA-91EC8CA7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19A34-2DAC-2E9F-2B04-C801ECE48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28595-D615-A628-C290-DAA19EF3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70801-AF1D-531B-566E-EE8CF5DFA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ADCA1-84E3-0838-8776-7A8CBEE0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1AAF-8D42-4BC7-94A2-FF4929AEE12B}" type="datetime1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BB30A-9793-62B3-2BE2-30E9DAA0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54A8B-293A-C304-5C15-451EE1C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A27-D991-5202-A1D0-BB486B0A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380B-3B95-1959-B345-DB757675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2FE1-B0C9-4FD5-8786-55232374ED7A}" type="datetime1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66EDF-C12B-05E9-DEAE-CCD5F37D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D359-63B7-534C-251B-E7F5A33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6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8333F-384C-B9A3-716B-F26277DA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632D-B04D-42D7-8C42-DC9B1740F81F}" type="datetime1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32AC1-B12E-B77A-F3DE-134F004C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89B4-1AB9-D749-C8CA-54A3BE5B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7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D5BA-0693-99A1-E932-34B4F365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E70E-40D2-0ED7-0D70-04B7AC65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936D3-5E3A-36F8-3E76-0BB50387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5954E-6860-6333-3BE2-4C380041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6F92-3C3C-44EB-A1F7-B9EBDAAF03B3}" type="datetime1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3B3C-292C-F7D0-598A-DA99EC6E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B7CD-6B16-8178-0DA2-ECEF9BA0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5D8D-3A31-C4EF-7F5E-EA1A073A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9003B-13A7-7CD1-CDEB-E7FA7A884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BA32-75E8-F689-38A5-54FD1F94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1987-E36F-3C43-282B-8E8A114B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660D-391C-4EDD-BE29-1501A1750B6E}" type="datetime1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8EA6-FDF5-B793-0D00-D2D0E1F6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52AD-3D90-4CA2-045F-E532514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ED4D4-C288-1DF5-EA29-6E65FFBF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842F-FE49-8F73-2114-201F1103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0B10-ADA4-1019-E403-EA8AF7760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8A69-29F6-4421-894C-DCE7C855B5F2}" type="datetime1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211D-64B2-37ED-049E-D9154E3E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ampganeshprabhu@gmail.com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3AD4-179C-71C0-0CFC-D86891593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C2F5-01AF-462C-9478-F0F28B984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concept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F2C5A3-D408-B8F2-8BB2-CBE0AC3B4F14}"/>
              </a:ext>
            </a:extLst>
          </p:cNvPr>
          <p:cNvSpPr/>
          <p:nvPr/>
        </p:nvSpPr>
        <p:spPr>
          <a:xfrm>
            <a:off x="206188" y="134470"/>
            <a:ext cx="11788587" cy="69028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std::concept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47AC6-53B2-485C-7B09-9A5DEAE33419}"/>
              </a:ext>
            </a:extLst>
          </p:cNvPr>
          <p:cNvSpPr txBox="1"/>
          <p:nvPr/>
        </p:nvSpPr>
        <p:spPr>
          <a:xfrm>
            <a:off x="10237694" y="186023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EAFF4-F2C0-8A72-A138-3A79793985DE}"/>
              </a:ext>
            </a:extLst>
          </p:cNvPr>
          <p:cNvSpPr txBox="1"/>
          <p:nvPr/>
        </p:nvSpPr>
        <p:spPr>
          <a:xfrm>
            <a:off x="322729" y="29374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#include&lt;concepts&gt;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6331-5D92-3C09-3E05-0BFFE3E2552E}"/>
              </a:ext>
            </a:extLst>
          </p:cNvPr>
          <p:cNvSpPr txBox="1"/>
          <p:nvPr/>
        </p:nvSpPr>
        <p:spPr>
          <a:xfrm>
            <a:off x="201706" y="1515036"/>
            <a:ext cx="117885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 'concept' keyword in C++20 helps us formulate a 'name' or 'identity' for a constraint that we plan to define.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 constraint is nothing but a boiler-plate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expression.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By using this 'concept' or formulated name, the code looks more elegant and easy to understand.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Once the 'concept' gets defined, we use the keyword 'requires' on portions of the code where this concept or constraint has to be fulfilled.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Any errors by the compiler like SFINAE implementation, will also be short and concise thrown on the implementor or code consumer end while compiling/instantiating any template code.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 use the built-in concepts, we need to include the header 'concepts'.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2CBDC-3FD6-2E26-A1BD-A7A7A45A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F74F-CC76-8CE4-192E-5AE6D813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F2C5A3-D408-B8F2-8BB2-CBE0AC3B4F14}"/>
              </a:ext>
            </a:extLst>
          </p:cNvPr>
          <p:cNvSpPr/>
          <p:nvPr/>
        </p:nvSpPr>
        <p:spPr>
          <a:xfrm>
            <a:off x="206188" y="134470"/>
            <a:ext cx="11788587" cy="69028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std::concept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47AC6-53B2-485C-7B09-9A5DEAE33419}"/>
              </a:ext>
            </a:extLst>
          </p:cNvPr>
          <p:cNvSpPr txBox="1"/>
          <p:nvPr/>
        </p:nvSpPr>
        <p:spPr>
          <a:xfrm>
            <a:off x="10237694" y="186023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EAFF4-F2C0-8A72-A138-3A79793985DE}"/>
              </a:ext>
            </a:extLst>
          </p:cNvPr>
          <p:cNvSpPr txBox="1"/>
          <p:nvPr/>
        </p:nvSpPr>
        <p:spPr>
          <a:xfrm>
            <a:off x="322729" y="29374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#include&lt;concepts&gt;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6331-5D92-3C09-3E05-0BFFE3E2552E}"/>
              </a:ext>
            </a:extLst>
          </p:cNvPr>
          <p:cNvSpPr txBox="1"/>
          <p:nvPr/>
        </p:nvSpPr>
        <p:spPr>
          <a:xfrm>
            <a:off x="201706" y="1389530"/>
            <a:ext cx="11788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 define our own 'concepts', we use the </a:t>
            </a:r>
            <a:r>
              <a:rPr lang="en-US" dirty="0" err="1">
                <a:latin typeface="Consolas" panose="020B0609020204030204" pitchFamily="49" charset="0"/>
              </a:rPr>
              <a:t>foll</a:t>
            </a:r>
            <a:r>
              <a:rPr lang="en-US" dirty="0">
                <a:latin typeface="Consolas" panose="020B0609020204030204" pitchFamily="49" charset="0"/>
              </a:rPr>
              <a:t>: syntax.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Constraint expression can contain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expressions, conjunction/disjunction of other concepts and requires blocks.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IN" i="1" dirty="0">
                <a:latin typeface="Consolas" panose="020B0609020204030204" pitchFamily="49" charset="0"/>
              </a:rPr>
              <a:t>Example usage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E3B6-DED3-C4BD-8A7D-E7E4FC7693EF}"/>
              </a:ext>
            </a:extLst>
          </p:cNvPr>
          <p:cNvSpPr txBox="1"/>
          <p:nvPr/>
        </p:nvSpPr>
        <p:spPr>
          <a:xfrm>
            <a:off x="1479176" y="1891570"/>
            <a:ext cx="82027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//Approach-1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template 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constraint_expression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10377-AC23-F975-D9CF-A7DE6342623D}"/>
              </a:ext>
            </a:extLst>
          </p:cNvPr>
          <p:cNvSpPr txBox="1"/>
          <p:nvPr/>
        </p:nvSpPr>
        <p:spPr>
          <a:xfrm>
            <a:off x="322729" y="4249594"/>
            <a:ext cx="1143896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template 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Integral =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is_integral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&gt;::value;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template 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SignedIntegral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Integral&lt;T&gt; &amp;&amp;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is_signed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&gt;::value;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template 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UnsignedIntegral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Integral&lt;T&gt; &amp;&amp; !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SignedIntegral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&lt;T&gt;;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43A5F7-8351-6EE1-F19A-5086309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69287D-7711-62B2-986D-4E3F4A4F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8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F2C5A3-D408-B8F2-8BB2-CBE0AC3B4F14}"/>
              </a:ext>
            </a:extLst>
          </p:cNvPr>
          <p:cNvSpPr/>
          <p:nvPr/>
        </p:nvSpPr>
        <p:spPr>
          <a:xfrm>
            <a:off x="206188" y="134470"/>
            <a:ext cx="11788587" cy="69028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std::concept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47AC6-53B2-485C-7B09-9A5DEAE33419}"/>
              </a:ext>
            </a:extLst>
          </p:cNvPr>
          <p:cNvSpPr txBox="1"/>
          <p:nvPr/>
        </p:nvSpPr>
        <p:spPr>
          <a:xfrm>
            <a:off x="10237694" y="186023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EAFF4-F2C0-8A72-A138-3A79793985DE}"/>
              </a:ext>
            </a:extLst>
          </p:cNvPr>
          <p:cNvSpPr txBox="1"/>
          <p:nvPr/>
        </p:nvSpPr>
        <p:spPr>
          <a:xfrm>
            <a:off x="322729" y="29374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#include&lt;concepts&gt;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6331-5D92-3C09-3E05-0BFFE3E2552E}"/>
              </a:ext>
            </a:extLst>
          </p:cNvPr>
          <p:cNvSpPr txBox="1"/>
          <p:nvPr/>
        </p:nvSpPr>
        <p:spPr>
          <a:xfrm>
            <a:off x="510987" y="2254640"/>
            <a:ext cx="1178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Consolas" panose="020B0609020204030204" pitchFamily="49" charset="0"/>
              </a:rPr>
              <a:t>Example usage</a:t>
            </a:r>
            <a:r>
              <a:rPr lang="en-IN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262C6-5B4D-2BCB-8759-ECD064A3CE48}"/>
              </a:ext>
            </a:extLst>
          </p:cNvPr>
          <p:cNvSpPr txBox="1"/>
          <p:nvPr/>
        </p:nvSpPr>
        <p:spPr>
          <a:xfrm>
            <a:off x="1030941" y="1308864"/>
            <a:ext cx="94936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//Approach-2    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template 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constraint_expression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47165-49BC-C85B-89D3-F8F79E6D8D53}"/>
              </a:ext>
            </a:extLst>
          </p:cNvPr>
          <p:cNvSpPr txBox="1"/>
          <p:nvPr/>
        </p:nvSpPr>
        <p:spPr>
          <a:xfrm>
            <a:off x="1030940" y="2790814"/>
            <a:ext cx="1013011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Addable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 a, T b) {  a + b; };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template&lt;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 x)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{x +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-&gt;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AF899-2FE1-534E-2899-00D37D8FFCD3}"/>
              </a:ext>
            </a:extLst>
          </p:cNvPr>
          <p:cNvSpPr txBox="1"/>
          <p:nvPr/>
        </p:nvSpPr>
        <p:spPr>
          <a:xfrm>
            <a:off x="448233" y="4434984"/>
            <a:ext cx="96101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 constraint in this case is — </a:t>
            </a:r>
            <a:r>
              <a:rPr lang="en-US" dirty="0" err="1">
                <a:latin typeface="Consolas" panose="020B0609020204030204" pitchFamily="49" charset="0"/>
              </a:rPr>
              <a:t>same_as</a:t>
            </a:r>
            <a:r>
              <a:rPr lang="en-US" dirty="0">
                <a:latin typeface="Consolas" panose="020B0609020204030204" pitchFamily="49" charset="0"/>
              </a:rPr>
              <a:t>&lt;int&gt;</a:t>
            </a:r>
          </a:p>
          <a:p>
            <a:r>
              <a:rPr lang="en-US" dirty="0">
                <a:latin typeface="Consolas" panose="020B0609020204030204" pitchFamily="49" charset="0"/>
              </a:rPr>
              <a:t>That is, the type of the expression x + 1 must be exactly int.</a:t>
            </a:r>
            <a:endParaRPr lang="en-IN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For more details on built-in concepts, check the </a:t>
            </a:r>
            <a:r>
              <a:rPr lang="en-IN" dirty="0" err="1">
                <a:latin typeface="Consolas" panose="020B0609020204030204" pitchFamily="49" charset="0"/>
              </a:rPr>
              <a:t>foll</a:t>
            </a:r>
            <a:r>
              <a:rPr lang="en-IN" dirty="0">
                <a:latin typeface="Consolas" panose="020B0609020204030204" pitchFamily="49" charset="0"/>
              </a:rPr>
              <a:t>: link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  <a:hlinkClick r:id="rId2"/>
              </a:rPr>
              <a:t>Built-in CONCEPTS - CPP REFERENCE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0CD03-C844-F880-D2AE-A6B1B30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B84CC-E0AC-DAEB-763A-32C917EE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F2C5A3-D408-B8F2-8BB2-CBE0AC3B4F14}"/>
              </a:ext>
            </a:extLst>
          </p:cNvPr>
          <p:cNvSpPr/>
          <p:nvPr/>
        </p:nvSpPr>
        <p:spPr>
          <a:xfrm>
            <a:off x="206188" y="134470"/>
            <a:ext cx="11788587" cy="69028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std::concept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47AC6-53B2-485C-7B09-9A5DEAE33419}"/>
              </a:ext>
            </a:extLst>
          </p:cNvPr>
          <p:cNvSpPr txBox="1"/>
          <p:nvPr/>
        </p:nvSpPr>
        <p:spPr>
          <a:xfrm>
            <a:off x="10237694" y="186023"/>
            <a:ext cx="152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EAFF4-F2C0-8A72-A138-3A79793985DE}"/>
              </a:ext>
            </a:extLst>
          </p:cNvPr>
          <p:cNvSpPr txBox="1"/>
          <p:nvPr/>
        </p:nvSpPr>
        <p:spPr>
          <a:xfrm>
            <a:off x="322729" y="293744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#include&lt;concepts&gt;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6331-5D92-3C09-3E05-0BFFE3E2552E}"/>
              </a:ext>
            </a:extLst>
          </p:cNvPr>
          <p:cNvSpPr txBox="1"/>
          <p:nvPr/>
        </p:nvSpPr>
        <p:spPr>
          <a:xfrm>
            <a:off x="179293" y="1091551"/>
            <a:ext cx="10981765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i="1" dirty="0">
                <a:latin typeface="Consolas" panose="020B0609020204030204" pitchFamily="49" charset="0"/>
              </a:rPr>
              <a:t>Different ways or variants of defining function that adheres to a given constraint or concept:</a:t>
            </a:r>
          </a:p>
          <a:p>
            <a:pPr>
              <a:lnSpc>
                <a:spcPct val="150000"/>
              </a:lnSpc>
            </a:pPr>
            <a:r>
              <a:rPr lang="en-IN" sz="1400" i="1" dirty="0">
                <a:latin typeface="Consolas" panose="020B0609020204030204" pitchFamily="49" charset="0"/>
              </a:rPr>
              <a:t>The example uses the built-in constraint ‘std::integral’ from the concepts header for illustration.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0CE21-5258-CA77-02B9-DCAC30EB197B}"/>
              </a:ext>
            </a:extLst>
          </p:cNvPr>
          <p:cNvSpPr txBox="1"/>
          <p:nvPr/>
        </p:nvSpPr>
        <p:spPr>
          <a:xfrm>
            <a:off x="206188" y="1974935"/>
            <a:ext cx="408790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inline version */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integral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"Integral: 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05CEB-7789-3DE8-90A2-28949D4502F3}"/>
              </a:ext>
            </a:extLst>
          </p:cNvPr>
          <p:cNvSpPr txBox="1"/>
          <p:nvPr/>
        </p:nvSpPr>
        <p:spPr>
          <a:xfrm>
            <a:off x="179293" y="3468278"/>
            <a:ext cx="557604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prefix version */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::integral&lt;T&gt;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"Integral: 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78095-ABDE-6EDB-667C-4C1D6F04CF2C}"/>
              </a:ext>
            </a:extLst>
          </p:cNvPr>
          <p:cNvSpPr txBox="1"/>
          <p:nvPr/>
        </p:nvSpPr>
        <p:spPr>
          <a:xfrm>
            <a:off x="206188" y="4961621"/>
            <a:ext cx="565673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postfix version */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requires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::integral&lt;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"Integral: 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04AA7-8571-20B9-D506-F73963956F1E}"/>
              </a:ext>
            </a:extLst>
          </p:cNvPr>
          <p:cNvSpPr txBox="1"/>
          <p:nvPr/>
        </p:nvSpPr>
        <p:spPr>
          <a:xfrm>
            <a:off x="6526304" y="1974935"/>
            <a:ext cx="463475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 template inline version */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integral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"Integral: 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2E2A645-A036-B86A-3CBA-955B6E2F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ampganeshprabhu@gmail.com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B94D9BC-5859-4C4F-A0E6-B663B166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8C2F5-01AF-462C-9478-F0F28B984F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4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605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Prabhu</dc:creator>
  <cp:lastModifiedBy>Ganesh Prabhu</cp:lastModifiedBy>
  <cp:revision>3</cp:revision>
  <dcterms:created xsi:type="dcterms:W3CDTF">2023-08-18T09:34:47Z</dcterms:created>
  <dcterms:modified xsi:type="dcterms:W3CDTF">2023-08-18T10:01:13Z</dcterms:modified>
</cp:coreProperties>
</file>