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9"/>
  </p:notesMasterIdLst>
  <p:sldIdLst>
    <p:sldId id="257" r:id="rId3"/>
    <p:sldId id="258" r:id="rId4"/>
    <p:sldId id="259" r:id="rId5"/>
    <p:sldId id="267" r:id="rId6"/>
    <p:sldId id="261"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DB46BA-8C79-308D-B92E-F22626C19724}" v="265" dt="2024-05-30T06:32:59.890"/>
    <p1510:client id="{1704556F-AB33-861A-5D51-FDBF6668CC83}" v="269" dt="2024-05-30T05:24:15.657"/>
    <p1510:client id="{2C94C15B-3A61-5A3A-16D3-BAD18A3903F5}" v="29" dt="2024-05-30T06:35:21.179"/>
    <p1510:client id="{681D724E-E404-8FE4-D0CD-7DAFA278D7F6}" v="5" dt="2024-05-30T05:18:23.412"/>
    <p1510:client id="{868B6540-5525-6DC7-050D-DCD0B270F191}" v="1567" dt="2024-05-30T06:11:08.082"/>
    <p1510:client id="{9B3EC5B6-A304-0F45-32B9-626B75587C33}" v="46" dt="2024-05-30T06:47:12.015"/>
    <p1510:client id="{DDEEBAB9-5A30-83AC-E3C1-8CE35F10E3E2}" v="13" dt="2024-05-30T06:50:04.770"/>
    <p1510:client id="{ECE3E3A4-7D22-A3D4-96E7-1E10128C4E7A}" v="119" dt="2024-05-30T04:48:23.893"/>
    <p1510:client id="{F509DD6E-D653-C3DE-9AB6-0588847ABBF5}" v="8" dt="2024-05-30T06:31:44.824"/>
    <p1510:client id="{F618038C-8E8B-FB0B-E9AC-F1918B3044E1}" v="11" dt="2024-05-30T02:11:01.9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211" autoAdjust="0"/>
  </p:normalViewPr>
  <p:slideViewPr>
    <p:cSldViewPr snapToGrid="0">
      <p:cViewPr varScale="1">
        <p:scale>
          <a:sx n="35" d="100"/>
          <a:sy n="35" d="100"/>
        </p:scale>
        <p:origin x="99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2A556B-6309-47EE-8B79-3186BCE3A879}" type="datetimeFigureOut">
              <a:t>17/07/2024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9E0526-65A4-45FC-AC32-3624D6A6300E}" type="slidenum">
              <a:t>‹#›</a:t>
            </a:fld>
            <a:endParaRPr lang="en-US"/>
          </a:p>
        </p:txBody>
      </p:sp>
    </p:spTree>
    <p:extLst>
      <p:ext uri="{BB962C8B-B14F-4D97-AF65-F5344CB8AC3E}">
        <p14:creationId xmlns:p14="http://schemas.microsoft.com/office/powerpoint/2010/main" val="466970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Significance of the app is to Simp</a:t>
            </a:r>
          </a:p>
          <a:p>
            <a:endParaRPr lang="en-001" dirty="0"/>
          </a:p>
        </p:txBody>
      </p:sp>
      <p:sp>
        <p:nvSpPr>
          <p:cNvPr id="4" name="Slide Number Placeholder 3"/>
          <p:cNvSpPr>
            <a:spLocks noGrp="1"/>
          </p:cNvSpPr>
          <p:nvPr>
            <p:ph type="sldNum" sz="quarter" idx="5"/>
          </p:nvPr>
        </p:nvSpPr>
        <p:spPr/>
        <p:txBody>
          <a:bodyPr/>
          <a:lstStyle/>
          <a:p>
            <a:fld id="{569E0526-65A4-45FC-AC32-3624D6A6300E}" type="slidenum">
              <a:rPr lang="en-001" smtClean="0"/>
              <a:t>4</a:t>
            </a:fld>
            <a:endParaRPr lang="en-001"/>
          </a:p>
        </p:txBody>
      </p:sp>
    </p:spTree>
    <p:extLst>
      <p:ext uri="{BB962C8B-B14F-4D97-AF65-F5344CB8AC3E}">
        <p14:creationId xmlns:p14="http://schemas.microsoft.com/office/powerpoint/2010/main" val="723607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Improvements</a:t>
            </a:r>
            <a:endParaRPr lang="en-US"/>
          </a:p>
          <a:p>
            <a:r>
              <a:rPr lang="en-US"/>
              <a:t>Feature of  AI for personalized recommendations.</a:t>
            </a:r>
            <a:endParaRPr lang="en-US">
              <a:ea typeface="Calibri" panose="020F0502020204030204"/>
              <a:cs typeface="Calibri" panose="020F0502020204030204"/>
            </a:endParaRPr>
          </a:p>
          <a:p>
            <a:r>
              <a:rPr lang="en-US"/>
              <a:t>A mobile version for wider accessibility.</a:t>
            </a:r>
            <a:endParaRPr lang="en-US">
              <a:ea typeface="Calibri"/>
              <a:cs typeface="Calibri"/>
            </a:endParaRPr>
          </a:p>
          <a:p>
            <a:r>
              <a:rPr lang="en-US"/>
              <a:t>Multiple language options to reach more audience</a:t>
            </a:r>
            <a:endParaRPr lang="en-US">
              <a:ea typeface="Calibri"/>
              <a:cs typeface="Calibri"/>
            </a:endParaRPr>
          </a:p>
        </p:txBody>
      </p:sp>
      <p:sp>
        <p:nvSpPr>
          <p:cNvPr id="4" name="Slide Number Placeholder 3"/>
          <p:cNvSpPr>
            <a:spLocks noGrp="1"/>
          </p:cNvSpPr>
          <p:nvPr>
            <p:ph type="sldNum" sz="quarter" idx="5"/>
          </p:nvPr>
        </p:nvSpPr>
        <p:spPr/>
        <p:txBody>
          <a:bodyPr/>
          <a:lstStyle/>
          <a:p>
            <a:fld id="{569E0526-65A4-45FC-AC32-3624D6A6300E}" type="slidenum">
              <a:t>6</a:t>
            </a:fld>
            <a:endParaRPr lang="en-US"/>
          </a:p>
        </p:txBody>
      </p:sp>
    </p:spTree>
    <p:extLst>
      <p:ext uri="{BB962C8B-B14F-4D97-AF65-F5344CB8AC3E}">
        <p14:creationId xmlns:p14="http://schemas.microsoft.com/office/powerpoint/2010/main" val="217383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33962279"/>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43976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46CE7D5-CF57-46EF-B807-FDD0502418D4}" type="datetimeFigureOut">
              <a:rPr lang="en-US" smtClean="0"/>
              <a:t>7/17/2024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56674901"/>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46CE7D5-CF57-46EF-B807-FDD0502418D4}" type="datetimeFigureOut">
              <a:rPr lang="en-US" smtClean="0"/>
              <a:t>7/17/2024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4839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46CE7D5-CF57-46EF-B807-FDD0502418D4}" type="datetimeFigureOut">
              <a:rPr lang="en-US" smtClean="0"/>
              <a:t>7/17/2024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95330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67842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508707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46CE7D5-CF57-46EF-B807-FDD0502418D4}" type="datetimeFigureOut">
              <a:rPr lang="en-US" smtClean="0"/>
              <a:t>7/17/2024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16538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46CE7D5-CF57-46EF-B807-FDD0502418D4}" type="datetimeFigureOut">
              <a:rPr lang="en-US" smtClean="0"/>
              <a:t>7/17/2024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308883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197600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1526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7/17/2024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46CE7D5-CF57-46EF-B807-FDD0502418D4}" type="datetimeFigureOut">
              <a:rPr lang="en-US" smtClean="0"/>
              <a:t>7/17/2024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53819213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oup of people sitting on grass outside a building&#10;&#10;Description automatically generated">
            <a:extLst>
              <a:ext uri="{FF2B5EF4-FFF2-40B4-BE49-F238E27FC236}">
                <a16:creationId xmlns:a16="http://schemas.microsoft.com/office/drawing/2014/main" id="{07FE3240-AC73-606F-C276-E5ADA9E20135}"/>
              </a:ext>
            </a:extLst>
          </p:cNvPr>
          <p:cNvPicPr>
            <a:picLocks noChangeAspect="1"/>
          </p:cNvPicPr>
          <p:nvPr/>
        </p:nvPicPr>
        <p:blipFill rotWithShape="1">
          <a:blip r:embed="rId2"/>
          <a:srcRect l="6775" r="1224" b="1"/>
          <a:stretch/>
        </p:blipFill>
        <p:spPr>
          <a:xfrm>
            <a:off x="2522356" y="10"/>
            <a:ext cx="9669642" cy="6857990"/>
          </a:xfrm>
          <a:prstGeom prst="rect">
            <a:avLst/>
          </a:prstGeom>
        </p:spPr>
      </p:pic>
      <p:sp>
        <p:nvSpPr>
          <p:cNvPr id="32" name="Rectangle 3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514D9050-C57E-B168-5ABF-B33D90314DFE}"/>
              </a:ext>
            </a:extLst>
          </p:cNvPr>
          <p:cNvSpPr>
            <a:spLocks noGrp="1"/>
          </p:cNvSpPr>
          <p:nvPr>
            <p:ph type="title"/>
          </p:nvPr>
        </p:nvSpPr>
        <p:spPr>
          <a:xfrm>
            <a:off x="838200" y="365125"/>
            <a:ext cx="4862379" cy="1899912"/>
          </a:xfrm>
        </p:spPr>
        <p:txBody>
          <a:bodyPr>
            <a:normAutofit/>
          </a:bodyPr>
          <a:lstStyle/>
          <a:p>
            <a:r>
              <a:rPr lang="en-US" sz="2800" b="1">
                <a:ea typeface="+mj-lt"/>
                <a:cs typeface="+mj-lt"/>
              </a:rPr>
              <a:t>Cloud and Distributed Computing COMP-9033 </a:t>
            </a:r>
            <a:br>
              <a:rPr lang="en-US" sz="2800" b="1">
                <a:ea typeface="+mj-lt"/>
                <a:cs typeface="+mj-lt"/>
              </a:rPr>
            </a:br>
            <a:br>
              <a:rPr lang="en-US" sz="2800" b="1">
                <a:ea typeface="+mj-lt"/>
                <a:cs typeface="+mj-lt"/>
              </a:rPr>
            </a:br>
            <a:r>
              <a:rPr lang="en-US" sz="2800" b="1"/>
              <a:t>BookMyDoc Application</a:t>
            </a:r>
          </a:p>
        </p:txBody>
      </p:sp>
      <p:sp>
        <p:nvSpPr>
          <p:cNvPr id="25" name="Content Placeholder 8">
            <a:extLst>
              <a:ext uri="{FF2B5EF4-FFF2-40B4-BE49-F238E27FC236}">
                <a16:creationId xmlns:a16="http://schemas.microsoft.com/office/drawing/2014/main" id="{511D2C7C-09D5-95F2-ABC2-A0D11F9B144F}"/>
              </a:ext>
            </a:extLst>
          </p:cNvPr>
          <p:cNvSpPr>
            <a:spLocks noGrp="1"/>
          </p:cNvSpPr>
          <p:nvPr>
            <p:ph idx="1"/>
          </p:nvPr>
        </p:nvSpPr>
        <p:spPr>
          <a:xfrm>
            <a:off x="838200" y="2434201"/>
            <a:ext cx="3822189" cy="3742762"/>
          </a:xfrm>
        </p:spPr>
        <p:txBody>
          <a:bodyPr vert="horz" lIns="91440" tIns="45720" rIns="91440" bIns="45720" rtlCol="0" anchor="t">
            <a:normAutofit/>
          </a:bodyPr>
          <a:lstStyle/>
          <a:p>
            <a:pPr marL="0" indent="0">
              <a:buNone/>
            </a:pPr>
            <a:r>
              <a:rPr lang="en-US" sz="2000">
                <a:latin typeface="Arial"/>
                <a:cs typeface="Arial"/>
              </a:rPr>
              <a:t>Group Members: </a:t>
            </a:r>
          </a:p>
          <a:p>
            <a:r>
              <a:rPr lang="en-US" sz="2000">
                <a:latin typeface="Arial"/>
                <a:cs typeface="Arial"/>
              </a:rPr>
              <a:t>Priyanka ()</a:t>
            </a:r>
            <a:endParaRPr lang="en-US" sz="2000">
              <a:latin typeface="Aptos" panose="020B0004020202020204"/>
              <a:cs typeface="Arial"/>
            </a:endParaRPr>
          </a:p>
          <a:p>
            <a:r>
              <a:rPr lang="en-US" sz="2000">
                <a:latin typeface="Arial"/>
                <a:cs typeface="Arial"/>
              </a:rPr>
              <a:t>Vedantibahen Champaneri (cham0266)</a:t>
            </a:r>
          </a:p>
          <a:p>
            <a:r>
              <a:rPr lang="en-US" sz="2000">
                <a:latin typeface="Arial"/>
                <a:cs typeface="Arial"/>
              </a:rPr>
              <a:t>Harsha Jumrani (Jumr0001)</a:t>
            </a:r>
          </a:p>
          <a:p>
            <a:r>
              <a:rPr lang="en-US" sz="2000">
                <a:latin typeface="Arial"/>
                <a:cs typeface="Arial"/>
              </a:rPr>
              <a:t>Naveen Pentela (pent0020)</a:t>
            </a:r>
          </a:p>
          <a:p>
            <a:r>
              <a:rPr lang="en-US" sz="2000">
                <a:latin typeface="Arial"/>
                <a:cs typeface="Arial"/>
              </a:rPr>
              <a:t>Abhishek Anilkumar(a0010)</a:t>
            </a:r>
          </a:p>
        </p:txBody>
      </p:sp>
    </p:spTree>
    <p:extLst>
      <p:ext uri="{BB962C8B-B14F-4D97-AF65-F5344CB8AC3E}">
        <p14:creationId xmlns:p14="http://schemas.microsoft.com/office/powerpoint/2010/main" val="3844881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59BC2E-4369-31BE-D623-21004B005FE6}"/>
              </a:ext>
            </a:extLst>
          </p:cNvPr>
          <p:cNvSpPr>
            <a:spLocks noGrp="1"/>
          </p:cNvSpPr>
          <p:nvPr>
            <p:ph type="title"/>
          </p:nvPr>
        </p:nvSpPr>
        <p:spPr>
          <a:xfrm>
            <a:off x="686834" y="1153572"/>
            <a:ext cx="3200400" cy="4461163"/>
          </a:xfrm>
        </p:spPr>
        <p:txBody>
          <a:bodyPr>
            <a:normAutofit/>
          </a:bodyPr>
          <a:lstStyle/>
          <a:p>
            <a:r>
              <a:rPr lang="en-US" b="1">
                <a:solidFill>
                  <a:srgbClr val="FFFFFF"/>
                </a:solidFill>
              </a:rPr>
              <a:t>Introduction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DCA6229-57E4-5D71-793E-ADEBAEA142D0}"/>
              </a:ext>
            </a:extLst>
          </p:cNvPr>
          <p:cNvSpPr>
            <a:spLocks noGrp="1"/>
          </p:cNvSpPr>
          <p:nvPr>
            <p:ph idx="1"/>
          </p:nvPr>
        </p:nvSpPr>
        <p:spPr>
          <a:xfrm>
            <a:off x="4447308" y="591344"/>
            <a:ext cx="6906491" cy="5585619"/>
          </a:xfrm>
        </p:spPr>
        <p:txBody>
          <a:bodyPr vert="horz" lIns="91440" tIns="45720" rIns="91440" bIns="45720" rtlCol="0" anchor="ctr">
            <a:normAutofit/>
          </a:bodyPr>
          <a:lstStyle/>
          <a:p>
            <a:pPr>
              <a:buNone/>
            </a:pPr>
            <a:endParaRPr lang="en-US" sz="2000" b="1"/>
          </a:p>
          <a:p>
            <a:pPr indent="0">
              <a:buNone/>
            </a:pPr>
            <a:r>
              <a:rPr lang="en-US" sz="2000" b="1">
                <a:ea typeface="+mn-lt"/>
                <a:cs typeface="+mn-lt"/>
              </a:rPr>
              <a:t>Brief Project Overview</a:t>
            </a:r>
            <a:r>
              <a:rPr lang="en-US" sz="2000">
                <a:ea typeface="+mn-lt"/>
                <a:cs typeface="+mn-lt"/>
              </a:rPr>
              <a:t>:</a:t>
            </a:r>
            <a:endParaRPr lang="en-US" sz="2000"/>
          </a:p>
          <a:p>
            <a:pPr>
              <a:buFont typeface="Arial"/>
              <a:buChar char="•"/>
            </a:pPr>
            <a:r>
              <a:rPr lang="en-US" sz="2000" b="1" err="1">
                <a:ea typeface="+mn-lt"/>
                <a:cs typeface="+mn-lt"/>
              </a:rPr>
              <a:t>BookMyDoc</a:t>
            </a:r>
            <a:r>
              <a:rPr lang="en-US" sz="2000">
                <a:ea typeface="+mn-lt"/>
                <a:cs typeface="+mn-lt"/>
              </a:rPr>
              <a:t>: A web application designed to streamline the process of booking patient appointments with doctors. It aims to reduce human errors and healthcare costs by automating the scheduling process.</a:t>
            </a:r>
            <a:endParaRPr lang="en-US" sz="2000"/>
          </a:p>
          <a:p>
            <a:pPr indent="0">
              <a:buNone/>
            </a:pPr>
            <a:r>
              <a:rPr lang="en-US" sz="2000" b="1">
                <a:ea typeface="+mn-lt"/>
                <a:cs typeface="+mn-lt"/>
              </a:rPr>
              <a:t>Significance</a:t>
            </a:r>
            <a:r>
              <a:rPr lang="en-US" sz="2000">
                <a:ea typeface="+mn-lt"/>
                <a:cs typeface="+mn-lt"/>
              </a:rPr>
              <a:t>:</a:t>
            </a:r>
            <a:endParaRPr lang="en-US" sz="2000"/>
          </a:p>
          <a:p>
            <a:pPr>
              <a:buFont typeface="Arial"/>
              <a:buChar char="•"/>
            </a:pPr>
            <a:r>
              <a:rPr lang="en-US" sz="2000" b="1">
                <a:ea typeface="+mn-lt"/>
                <a:cs typeface="+mn-lt"/>
              </a:rPr>
              <a:t>Importance in Healthcare</a:t>
            </a:r>
            <a:r>
              <a:rPr lang="en-US" sz="2000">
                <a:ea typeface="+mn-lt"/>
                <a:cs typeface="+mn-lt"/>
              </a:rPr>
              <a:t>: The </a:t>
            </a:r>
            <a:r>
              <a:rPr lang="en-US" sz="2000" err="1">
                <a:ea typeface="+mn-lt"/>
                <a:cs typeface="+mn-lt"/>
              </a:rPr>
              <a:t>BookMyDoc</a:t>
            </a:r>
            <a:r>
              <a:rPr lang="en-US" sz="2000">
                <a:ea typeface="+mn-lt"/>
                <a:cs typeface="+mn-lt"/>
              </a:rPr>
              <a:t> app addresses common issues in appointment management, such as manual booking processes and administrative burdens. By enhancing accessibility and efficiency, it allows patients to book appointments, view their medical records, and access detailed information about doctors. This contributes to better patient care and optimized resource utilization in healthcare facilities.</a:t>
            </a:r>
          </a:p>
          <a:p>
            <a:pPr indent="0">
              <a:buNone/>
            </a:pPr>
            <a:endParaRPr lang="en-US" sz="2000"/>
          </a:p>
          <a:p>
            <a:pPr marL="0" indent="0">
              <a:buNone/>
            </a:pPr>
            <a:endParaRPr lang="en-US" sz="2000"/>
          </a:p>
        </p:txBody>
      </p:sp>
    </p:spTree>
    <p:extLst>
      <p:ext uri="{BB962C8B-B14F-4D97-AF65-F5344CB8AC3E}">
        <p14:creationId xmlns:p14="http://schemas.microsoft.com/office/powerpoint/2010/main" val="2969788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04EB81-5877-0C78-A762-68C81EA64DA1}"/>
              </a:ext>
            </a:extLst>
          </p:cNvPr>
          <p:cNvSpPr>
            <a:spLocks noGrp="1"/>
          </p:cNvSpPr>
          <p:nvPr>
            <p:ph type="title"/>
          </p:nvPr>
        </p:nvSpPr>
        <p:spPr>
          <a:xfrm>
            <a:off x="572493" y="238539"/>
            <a:ext cx="11018520" cy="1434415"/>
          </a:xfrm>
        </p:spPr>
        <p:txBody>
          <a:bodyPr anchor="b">
            <a:normAutofit/>
          </a:bodyPr>
          <a:lstStyle/>
          <a:p>
            <a:r>
              <a:rPr lang="en-US" sz="5400"/>
              <a:t>Problem Statement</a:t>
            </a:r>
          </a:p>
        </p:txBody>
      </p:sp>
      <p:sp>
        <p:nvSpPr>
          <p:cNvPr id="5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ontent Placeholder 2">
            <a:extLst>
              <a:ext uri="{FF2B5EF4-FFF2-40B4-BE49-F238E27FC236}">
                <a16:creationId xmlns:a16="http://schemas.microsoft.com/office/drawing/2014/main" id="{371EB224-7B9F-5967-04AE-9E979245F74F}"/>
              </a:ext>
            </a:extLst>
          </p:cNvPr>
          <p:cNvSpPr>
            <a:spLocks noGrp="1"/>
          </p:cNvSpPr>
          <p:nvPr>
            <p:ph idx="1"/>
          </p:nvPr>
        </p:nvSpPr>
        <p:spPr>
          <a:xfrm>
            <a:off x="572493" y="2071316"/>
            <a:ext cx="6713552" cy="4119172"/>
          </a:xfrm>
        </p:spPr>
        <p:txBody>
          <a:bodyPr vert="horz" lIns="91440" tIns="45720" rIns="91440" bIns="45720" rtlCol="0" anchor="t">
            <a:normAutofit/>
          </a:bodyPr>
          <a:lstStyle/>
          <a:p>
            <a:pPr marL="0" indent="0">
              <a:buNone/>
            </a:pPr>
            <a:endParaRPr lang="en-US" sz="1700" b="1"/>
          </a:p>
          <a:p>
            <a:r>
              <a:rPr lang="en-US" sz="1700" b="1">
                <a:ea typeface="+mn-lt"/>
                <a:cs typeface="+mn-lt"/>
              </a:rPr>
              <a:t>Challenges</a:t>
            </a:r>
            <a:endParaRPr lang="en-US" sz="1700"/>
          </a:p>
          <a:p>
            <a:pPr lvl="1"/>
            <a:r>
              <a:rPr lang="en-US" sz="1700">
                <a:ea typeface="+mn-lt"/>
                <a:cs typeface="+mn-lt"/>
              </a:rPr>
              <a:t>Manual appointment booking processes prone to human error.</a:t>
            </a:r>
          </a:p>
          <a:p>
            <a:pPr lvl="1"/>
            <a:r>
              <a:rPr lang="en-US" sz="1700">
                <a:ea typeface="+mn-lt"/>
                <a:cs typeface="+mn-lt"/>
              </a:rPr>
              <a:t>Patients lack access to medical records and doctor details.</a:t>
            </a:r>
          </a:p>
          <a:p>
            <a:pPr lvl="1"/>
            <a:r>
              <a:rPr lang="en-US" sz="1700">
                <a:ea typeface="+mn-lt"/>
                <a:cs typeface="+mn-lt"/>
              </a:rPr>
              <a:t>High administrative costs and labor-intensive scheduling.</a:t>
            </a:r>
          </a:p>
          <a:p>
            <a:pPr marL="457200" lvl="1" indent="0">
              <a:buNone/>
            </a:pPr>
            <a:endParaRPr lang="en-US" sz="1700">
              <a:ea typeface="+mn-lt"/>
              <a:cs typeface="+mn-lt"/>
            </a:endParaRPr>
          </a:p>
          <a:p>
            <a:r>
              <a:rPr lang="en-US" sz="1700" b="1">
                <a:ea typeface="+mn-lt"/>
                <a:cs typeface="+mn-lt"/>
              </a:rPr>
              <a:t>BookMyDoc</a:t>
            </a:r>
            <a:endParaRPr lang="en-US" sz="1700"/>
          </a:p>
          <a:p>
            <a:pPr lvl="1"/>
            <a:r>
              <a:rPr lang="en-US" sz="1700">
                <a:ea typeface="+mn-lt"/>
                <a:cs typeface="+mn-lt"/>
              </a:rPr>
              <a:t>automates scheduling appointments, cutting down on human error. </a:t>
            </a:r>
          </a:p>
          <a:p>
            <a:pPr lvl="1"/>
            <a:r>
              <a:rPr lang="en-US" sz="1700">
                <a:ea typeface="+mn-lt"/>
                <a:cs typeface="+mn-lt"/>
              </a:rPr>
              <a:t>Gives people access to their health information. </a:t>
            </a:r>
            <a:endParaRPr lang="en-US" sz="1700"/>
          </a:p>
          <a:p>
            <a:pPr lvl="1"/>
            <a:r>
              <a:rPr lang="en-US" sz="1700">
                <a:ea typeface="+mn-lt"/>
                <a:cs typeface="+mn-lt"/>
              </a:rPr>
              <a:t>provide comprehensive data on physicians. </a:t>
            </a:r>
            <a:endParaRPr lang="en-US" sz="1700"/>
          </a:p>
          <a:p>
            <a:pPr lvl="1"/>
            <a:r>
              <a:rPr lang="en-US" sz="1700">
                <a:ea typeface="+mn-lt"/>
                <a:cs typeface="+mn-lt"/>
              </a:rPr>
              <a:t>reduces administrative burden, which lowers operating expenses.</a:t>
            </a:r>
          </a:p>
          <a:p>
            <a:endParaRPr lang="en-US" sz="1700"/>
          </a:p>
        </p:txBody>
      </p:sp>
      <p:pic>
        <p:nvPicPr>
          <p:cNvPr id="42" name="Picture 41" descr="A screenshot of a computer&#10;&#10;Description automatically generated">
            <a:extLst>
              <a:ext uri="{FF2B5EF4-FFF2-40B4-BE49-F238E27FC236}">
                <a16:creationId xmlns:a16="http://schemas.microsoft.com/office/drawing/2014/main" id="{72A313D0-4666-32FB-A362-EFB664B66714}"/>
              </a:ext>
            </a:extLst>
          </p:cNvPr>
          <p:cNvPicPr>
            <a:picLocks noChangeAspect="1"/>
          </p:cNvPicPr>
          <p:nvPr/>
        </p:nvPicPr>
        <p:blipFill rotWithShape="1">
          <a:blip r:embed="rId2"/>
          <a:srcRect l="17458" r="28427" b="2"/>
          <a:stretch/>
        </p:blipFill>
        <p:spPr>
          <a:xfrm>
            <a:off x="7675658" y="2093976"/>
            <a:ext cx="3941064" cy="4096512"/>
          </a:xfrm>
          <a:prstGeom prst="rect">
            <a:avLst/>
          </a:prstGeom>
        </p:spPr>
      </p:pic>
    </p:spTree>
    <p:extLst>
      <p:ext uri="{BB962C8B-B14F-4D97-AF65-F5344CB8AC3E}">
        <p14:creationId xmlns:p14="http://schemas.microsoft.com/office/powerpoint/2010/main" val="4090862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3BB5C-D001-0AF1-1354-E947B09AD693}"/>
              </a:ext>
            </a:extLst>
          </p:cNvPr>
          <p:cNvSpPr>
            <a:spLocks noGrp="1"/>
          </p:cNvSpPr>
          <p:nvPr>
            <p:ph type="title"/>
          </p:nvPr>
        </p:nvSpPr>
        <p:spPr>
          <a:xfrm>
            <a:off x="0" y="-1"/>
            <a:ext cx="12272790" cy="1619481"/>
          </a:xfrm>
        </p:spPr>
        <p:txBody>
          <a:bodyPr/>
          <a:lstStyle/>
          <a:p>
            <a:r>
              <a:rPr lang="en-US" dirty="0">
                <a:ea typeface="+mj-lt"/>
                <a:cs typeface="+mj-lt"/>
              </a:rPr>
              <a:t>Application Development- what's the significance of the project</a:t>
            </a:r>
            <a:endParaRPr lang="en-US" dirty="0"/>
          </a:p>
        </p:txBody>
      </p:sp>
      <p:sp>
        <p:nvSpPr>
          <p:cNvPr id="6" name="Content Placeholder 2">
            <a:extLst>
              <a:ext uri="{FF2B5EF4-FFF2-40B4-BE49-F238E27FC236}">
                <a16:creationId xmlns:a16="http://schemas.microsoft.com/office/drawing/2014/main" id="{A6770427-547E-045A-7D30-8F1E6A47EDC4}"/>
              </a:ext>
            </a:extLst>
          </p:cNvPr>
          <p:cNvSpPr txBox="1">
            <a:spLocks/>
          </p:cNvSpPr>
          <p:nvPr/>
        </p:nvSpPr>
        <p:spPr>
          <a:xfrm>
            <a:off x="503104" y="2451247"/>
            <a:ext cx="8706997" cy="1283471"/>
          </a:xfrm>
          <a:prstGeom prst="rect">
            <a:avLst/>
          </a:prstGeom>
          <a:pattFill prst="pct5">
            <a:fgClr>
              <a:schemeClr val="bg1">
                <a:lumMod val="95000"/>
              </a:schemeClr>
            </a:fgClr>
            <a:bgClr>
              <a:schemeClr val="bg1"/>
            </a:bgClr>
          </a:pattFill>
          <a:ln>
            <a:solidFill>
              <a:srgbClr val="404040"/>
            </a:solidFill>
          </a:ln>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l">
              <a:buNone/>
            </a:pPr>
            <a:r>
              <a:rPr lang="en-US" b="1" dirty="0"/>
              <a:t>Significance of App</a:t>
            </a:r>
          </a:p>
          <a:p>
            <a:pPr algn="l">
              <a:buFontTx/>
              <a:buChar char="-"/>
            </a:pPr>
            <a:r>
              <a:rPr lang="en-US" dirty="0"/>
              <a:t>Simplify Booking Process, Scalable and flexible backend process using cloud</a:t>
            </a:r>
          </a:p>
          <a:p>
            <a:pPr marL="0" indent="0" algn="l">
              <a:buNone/>
            </a:pPr>
            <a:r>
              <a:rPr lang="en-US" dirty="0"/>
              <a:t>- Reduce Administrative workload, Secure and Reliable</a:t>
            </a:r>
          </a:p>
        </p:txBody>
      </p:sp>
      <p:sp>
        <p:nvSpPr>
          <p:cNvPr id="7" name="Content Placeholder 2">
            <a:extLst>
              <a:ext uri="{FF2B5EF4-FFF2-40B4-BE49-F238E27FC236}">
                <a16:creationId xmlns:a16="http://schemas.microsoft.com/office/drawing/2014/main" id="{006B0991-6DF3-F45A-48D7-8328C11F5F0C}"/>
              </a:ext>
            </a:extLst>
          </p:cNvPr>
          <p:cNvSpPr txBox="1">
            <a:spLocks/>
          </p:cNvSpPr>
          <p:nvPr/>
        </p:nvSpPr>
        <p:spPr>
          <a:xfrm>
            <a:off x="492085" y="3844886"/>
            <a:ext cx="8706999" cy="1283471"/>
          </a:xfrm>
          <a:prstGeom prst="rect">
            <a:avLst/>
          </a:prstGeom>
          <a:pattFill prst="pct5">
            <a:fgClr>
              <a:schemeClr val="bg1">
                <a:lumMod val="95000"/>
              </a:schemeClr>
            </a:fgClr>
            <a:bgClr>
              <a:schemeClr val="bg1"/>
            </a:bgClr>
          </a:pattFill>
          <a:ln>
            <a:solidFill>
              <a:srgbClr val="404040"/>
            </a:solidFill>
          </a:ln>
        </p:spPr>
        <p:txBody>
          <a:bodyPr vert="horz" lIns="91440" tIns="45720" rIns="91440" bIns="45720" rtlCol="0" anchor="t">
            <a:normAutofit fontScale="775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l">
              <a:buNone/>
            </a:pPr>
            <a:r>
              <a:rPr lang="en-US" sz="1900" b="1" dirty="0"/>
              <a:t>Twilio API:</a:t>
            </a:r>
          </a:p>
          <a:p>
            <a:r>
              <a:rPr lang="en-US" sz="2000" dirty="0"/>
              <a:t>Able to SMS notifications to confirm and remind patients about their appointments.</a:t>
            </a:r>
            <a:endParaRPr lang="en-US" sz="1900" b="1" dirty="0"/>
          </a:p>
          <a:p>
            <a:pPr marL="0" indent="0" algn="l">
              <a:buNone/>
            </a:pPr>
            <a:r>
              <a:rPr lang="en-US" sz="1900" b="1" dirty="0"/>
              <a:t>Google Sheets API</a:t>
            </a:r>
          </a:p>
          <a:p>
            <a:r>
              <a:rPr lang="en-US" dirty="0"/>
              <a:t>Manages patient records and appointment data, providing an easy-to-access, flexible, and scalable backend solution.</a:t>
            </a:r>
          </a:p>
        </p:txBody>
      </p:sp>
      <p:sp>
        <p:nvSpPr>
          <p:cNvPr id="8" name="Content Placeholder 2">
            <a:extLst>
              <a:ext uri="{FF2B5EF4-FFF2-40B4-BE49-F238E27FC236}">
                <a16:creationId xmlns:a16="http://schemas.microsoft.com/office/drawing/2014/main" id="{2BAE1A66-1528-920D-6F14-508476C60E7A}"/>
              </a:ext>
            </a:extLst>
          </p:cNvPr>
          <p:cNvSpPr txBox="1">
            <a:spLocks/>
          </p:cNvSpPr>
          <p:nvPr/>
        </p:nvSpPr>
        <p:spPr>
          <a:xfrm>
            <a:off x="492085" y="5207310"/>
            <a:ext cx="5398265" cy="1428943"/>
          </a:xfrm>
          <a:prstGeom prst="rect">
            <a:avLst/>
          </a:prstGeom>
          <a:pattFill prst="pct5">
            <a:fgClr>
              <a:schemeClr val="bg1">
                <a:lumMod val="95000"/>
              </a:schemeClr>
            </a:fgClr>
            <a:bgClr>
              <a:schemeClr val="bg1"/>
            </a:bgClr>
          </a:pattFill>
          <a:ln>
            <a:solidFill>
              <a:srgbClr val="404040"/>
            </a:solidFill>
          </a:ln>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ea typeface="+mn-lt"/>
                <a:cs typeface="+mn-lt"/>
              </a:rPr>
              <a:t>Telegram Virtual Bot</a:t>
            </a:r>
            <a:r>
              <a:rPr lang="en-US" dirty="0">
                <a:ea typeface="+mn-lt"/>
                <a:cs typeface="+mn-lt"/>
              </a:rPr>
              <a:t>:</a:t>
            </a:r>
          </a:p>
          <a:p>
            <a:pPr marL="0" indent="0">
              <a:buNone/>
            </a:pPr>
            <a:r>
              <a:rPr lang="en-US" dirty="0">
                <a:ea typeface="+mn-lt"/>
                <a:cs typeface="+mn-lt"/>
              </a:rPr>
              <a:t>This unique API allows users to book appointments through normal chat conversation, and retrieve booked appointments.</a:t>
            </a:r>
            <a:endParaRPr lang="en-US" dirty="0"/>
          </a:p>
          <a:p>
            <a:pPr>
              <a:buFont typeface="Arial"/>
              <a:buChar char="•"/>
            </a:pPr>
            <a:endParaRPr lang="en-US" dirty="0"/>
          </a:p>
        </p:txBody>
      </p:sp>
      <p:sp>
        <p:nvSpPr>
          <p:cNvPr id="9" name="Content Placeholder 2">
            <a:extLst>
              <a:ext uri="{FF2B5EF4-FFF2-40B4-BE49-F238E27FC236}">
                <a16:creationId xmlns:a16="http://schemas.microsoft.com/office/drawing/2014/main" id="{58FB427E-CBE1-F5AC-07EE-3B8C650F86FD}"/>
              </a:ext>
            </a:extLst>
          </p:cNvPr>
          <p:cNvSpPr txBox="1">
            <a:spLocks/>
          </p:cNvSpPr>
          <p:nvPr/>
        </p:nvSpPr>
        <p:spPr>
          <a:xfrm>
            <a:off x="80790" y="1705519"/>
            <a:ext cx="9610382" cy="666775"/>
          </a:xfrm>
          <a:prstGeom prst="rect">
            <a:avLst/>
          </a:prstGeom>
          <a:noFill/>
          <a:ln>
            <a:noFill/>
          </a:ln>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dirty="0"/>
              <a:t>The BookMyDoc uses Node-Red application by connecting different cloud services which can make patient and doctor interaction easier.</a:t>
            </a:r>
          </a:p>
        </p:txBody>
      </p:sp>
      <p:pic>
        <p:nvPicPr>
          <p:cNvPr id="5" name="Content Placeholder 4" descr="A screenshot of a computer&#10;&#10;Description automatically generated">
            <a:extLst>
              <a:ext uri="{FF2B5EF4-FFF2-40B4-BE49-F238E27FC236}">
                <a16:creationId xmlns:a16="http://schemas.microsoft.com/office/drawing/2014/main" id="{18A0728E-FB46-4BC5-EA5C-D0345581B6E5}"/>
              </a:ext>
            </a:extLst>
          </p:cNvPr>
          <p:cNvPicPr>
            <a:picLocks noGrp="1" noChangeAspect="1"/>
          </p:cNvPicPr>
          <p:nvPr>
            <p:ph idx="1"/>
          </p:nvPr>
        </p:nvPicPr>
        <p:blipFill rotWithShape="1">
          <a:blip r:embed="rId3"/>
          <a:srcRect l="131" t="9150" r="2434" b="47096"/>
          <a:stretch/>
        </p:blipFill>
        <p:spPr>
          <a:xfrm>
            <a:off x="6080115" y="5238525"/>
            <a:ext cx="5619800" cy="1397728"/>
          </a:xfrm>
          <a:effectLst>
            <a:glow rad="127000">
              <a:schemeClr val="accent1">
                <a:alpha val="40000"/>
              </a:schemeClr>
            </a:glow>
            <a:outerShdw blurRad="50800" dist="50800" dir="5400000" sx="1000" sy="1000" algn="ctr" rotWithShape="0">
              <a:srgbClr val="000000">
                <a:alpha val="43137"/>
              </a:srgbClr>
            </a:outerShdw>
            <a:reflection endPos="0" dist="50800" dir="5400000" sy="-100000" algn="bl" rotWithShape="0"/>
            <a:softEdge rad="0"/>
          </a:effectLst>
        </p:spPr>
      </p:pic>
      <p:pic>
        <p:nvPicPr>
          <p:cNvPr id="4" name="Picture 3" descr="A screenshot of a phone&#10;&#10;Description automatically generated">
            <a:extLst>
              <a:ext uri="{FF2B5EF4-FFF2-40B4-BE49-F238E27FC236}">
                <a16:creationId xmlns:a16="http://schemas.microsoft.com/office/drawing/2014/main" id="{340B018D-228E-4C30-7FD3-22BE1D12FA80}"/>
              </a:ext>
            </a:extLst>
          </p:cNvPr>
          <p:cNvPicPr>
            <a:picLocks noChangeAspect="1"/>
          </p:cNvPicPr>
          <p:nvPr/>
        </p:nvPicPr>
        <p:blipFill>
          <a:blip r:embed="rId4"/>
          <a:stretch>
            <a:fillRect/>
          </a:stretch>
        </p:blipFill>
        <p:spPr>
          <a:xfrm>
            <a:off x="9691172" y="1705519"/>
            <a:ext cx="2308584" cy="3367753"/>
          </a:xfrm>
          <a:prstGeom prst="rect">
            <a:avLst/>
          </a:prstGeom>
        </p:spPr>
      </p:pic>
    </p:spTree>
    <p:extLst>
      <p:ext uri="{BB962C8B-B14F-4D97-AF65-F5344CB8AC3E}">
        <p14:creationId xmlns:p14="http://schemas.microsoft.com/office/powerpoint/2010/main" val="3766867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113">
            <a:extLst>
              <a:ext uri="{FF2B5EF4-FFF2-40B4-BE49-F238E27FC236}">
                <a16:creationId xmlns:a16="http://schemas.microsoft.com/office/drawing/2014/main" id="{B5DAA40F-4F28-4316-934E-C55D7C3AA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Shape 114">
            <a:extLst>
              <a:ext uri="{FF2B5EF4-FFF2-40B4-BE49-F238E27FC236}">
                <a16:creationId xmlns:a16="http://schemas.microsoft.com/office/drawing/2014/main" id="{F6D467C8-A8E0-468B-B88D-9CEEE37BF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33452" cy="6858000"/>
          </a:xfrm>
          <a:custGeom>
            <a:avLst/>
            <a:gdLst>
              <a:gd name="connsiteX0" fmla="*/ 0 w 7433452"/>
              <a:gd name="connsiteY0" fmla="*/ 0 h 6858000"/>
              <a:gd name="connsiteX1" fmla="*/ 1592736 w 7433452"/>
              <a:gd name="connsiteY1" fmla="*/ 0 h 6858000"/>
              <a:gd name="connsiteX2" fmla="*/ 2171700 w 7433452"/>
              <a:gd name="connsiteY2" fmla="*/ 0 h 6858000"/>
              <a:gd name="connsiteX3" fmla="*/ 2762696 w 7433452"/>
              <a:gd name="connsiteY3" fmla="*/ 0 h 6858000"/>
              <a:gd name="connsiteX4" fmla="*/ 2829254 w 7433452"/>
              <a:gd name="connsiteY4" fmla="*/ 0 h 6858000"/>
              <a:gd name="connsiteX5" fmla="*/ 7415310 w 7433452"/>
              <a:gd name="connsiteY5" fmla="*/ 0 h 6858000"/>
              <a:gd name="connsiteX6" fmla="*/ 7405703 w 7433452"/>
              <a:gd name="connsiteY6" fmla="*/ 94814 h 6858000"/>
              <a:gd name="connsiteX7" fmla="*/ 7410754 w 7433452"/>
              <a:gd name="connsiteY7" fmla="*/ 421796 h 6858000"/>
              <a:gd name="connsiteX8" fmla="*/ 7414688 w 7433452"/>
              <a:gd name="connsiteY8" fmla="*/ 812192 h 6858000"/>
              <a:gd name="connsiteX9" fmla="*/ 7395017 w 7433452"/>
              <a:gd name="connsiteY9" fmla="*/ 1113642 h 6858000"/>
              <a:gd name="connsiteX10" fmla="*/ 7422810 w 7433452"/>
              <a:gd name="connsiteY10" fmla="*/ 1796708 h 6858000"/>
              <a:gd name="connsiteX11" fmla="*/ 7421161 w 7433452"/>
              <a:gd name="connsiteY11" fmla="*/ 2327333 h 6858000"/>
              <a:gd name="connsiteX12" fmla="*/ 7412023 w 7433452"/>
              <a:gd name="connsiteY12" fmla="*/ 2784280 h 6858000"/>
              <a:gd name="connsiteX13" fmla="*/ 7417480 w 7433452"/>
              <a:gd name="connsiteY13" fmla="*/ 2985458 h 6858000"/>
              <a:gd name="connsiteX14" fmla="*/ 7403774 w 7433452"/>
              <a:gd name="connsiteY14" fmla="*/ 3531096 h 6858000"/>
              <a:gd name="connsiteX15" fmla="*/ 7414307 w 7433452"/>
              <a:gd name="connsiteY15" fmla="*/ 4336830 h 6858000"/>
              <a:gd name="connsiteX16" fmla="*/ 7413419 w 7433452"/>
              <a:gd name="connsiteY16" fmla="*/ 5026893 h 6858000"/>
              <a:gd name="connsiteX17" fmla="*/ 7417734 w 7433452"/>
              <a:gd name="connsiteY17" fmla="*/ 5252632 h 6858000"/>
              <a:gd name="connsiteX18" fmla="*/ 7417734 w 7433452"/>
              <a:gd name="connsiteY18" fmla="*/ 5466282 h 6858000"/>
              <a:gd name="connsiteX19" fmla="*/ 7379659 w 7433452"/>
              <a:gd name="connsiteY19" fmla="*/ 6121225 h 6858000"/>
              <a:gd name="connsiteX20" fmla="*/ 7395115 w 7433452"/>
              <a:gd name="connsiteY20" fmla="*/ 6708907 h 6858000"/>
              <a:gd name="connsiteX21" fmla="*/ 7412408 w 7433452"/>
              <a:gd name="connsiteY21" fmla="*/ 6858000 h 6858000"/>
              <a:gd name="connsiteX22" fmla="*/ 2829254 w 7433452"/>
              <a:gd name="connsiteY22" fmla="*/ 6858000 h 6858000"/>
              <a:gd name="connsiteX23" fmla="*/ 2762696 w 7433452"/>
              <a:gd name="connsiteY23" fmla="*/ 6858000 h 6858000"/>
              <a:gd name="connsiteX24" fmla="*/ 2171700 w 7433452"/>
              <a:gd name="connsiteY24" fmla="*/ 6858000 h 6858000"/>
              <a:gd name="connsiteX25" fmla="*/ 1592736 w 7433452"/>
              <a:gd name="connsiteY25" fmla="*/ 6858000 h 6858000"/>
              <a:gd name="connsiteX26" fmla="*/ 0 w 7433452"/>
              <a:gd name="connsiteY2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433452" h="6858000">
                <a:moveTo>
                  <a:pt x="0" y="0"/>
                </a:moveTo>
                <a:lnTo>
                  <a:pt x="1592736" y="0"/>
                </a:lnTo>
                <a:lnTo>
                  <a:pt x="2171700" y="0"/>
                </a:lnTo>
                <a:lnTo>
                  <a:pt x="2762696" y="0"/>
                </a:lnTo>
                <a:lnTo>
                  <a:pt x="2829254" y="0"/>
                </a:lnTo>
                <a:lnTo>
                  <a:pt x="7415310" y="0"/>
                </a:lnTo>
                <a:lnTo>
                  <a:pt x="7405703" y="94814"/>
                </a:lnTo>
                <a:cubicBezTo>
                  <a:pt x="7398856" y="203629"/>
                  <a:pt x="7403520" y="312712"/>
                  <a:pt x="7410754" y="421796"/>
                </a:cubicBezTo>
                <a:cubicBezTo>
                  <a:pt x="7421580" y="551656"/>
                  <a:pt x="7422900" y="682144"/>
                  <a:pt x="7414688" y="812192"/>
                </a:cubicBezTo>
                <a:cubicBezTo>
                  <a:pt x="7406693" y="912591"/>
                  <a:pt x="7397682" y="1012988"/>
                  <a:pt x="7395017" y="1113642"/>
                </a:cubicBezTo>
                <a:cubicBezTo>
                  <a:pt x="7388670" y="1342689"/>
                  <a:pt x="7407708" y="1569316"/>
                  <a:pt x="7422810" y="1796708"/>
                </a:cubicBezTo>
                <a:cubicBezTo>
                  <a:pt x="7434487" y="1973710"/>
                  <a:pt x="7439944" y="2150457"/>
                  <a:pt x="7421161" y="2327333"/>
                </a:cubicBezTo>
                <a:cubicBezTo>
                  <a:pt x="7405170" y="2479266"/>
                  <a:pt x="7396793" y="2631453"/>
                  <a:pt x="7412023" y="2784280"/>
                </a:cubicBezTo>
                <a:cubicBezTo>
                  <a:pt x="7418749" y="2851085"/>
                  <a:pt x="7425984" y="2918653"/>
                  <a:pt x="7417480" y="2985458"/>
                </a:cubicBezTo>
                <a:cubicBezTo>
                  <a:pt x="7394508" y="3167039"/>
                  <a:pt x="7398063" y="3349132"/>
                  <a:pt x="7403774" y="3531096"/>
                </a:cubicBezTo>
                <a:cubicBezTo>
                  <a:pt x="7412277" y="3799715"/>
                  <a:pt x="7426364" y="4067954"/>
                  <a:pt x="7414307" y="4336830"/>
                </a:cubicBezTo>
                <a:cubicBezTo>
                  <a:pt x="7404027" y="4566639"/>
                  <a:pt x="7420653" y="4796831"/>
                  <a:pt x="7413419" y="5026893"/>
                </a:cubicBezTo>
                <a:cubicBezTo>
                  <a:pt x="7410982" y="5102162"/>
                  <a:pt x="7412429" y="5177504"/>
                  <a:pt x="7417734" y="5252632"/>
                </a:cubicBezTo>
                <a:cubicBezTo>
                  <a:pt x="7424271" y="5323700"/>
                  <a:pt x="7424271" y="5395213"/>
                  <a:pt x="7417734" y="5466282"/>
                </a:cubicBezTo>
                <a:cubicBezTo>
                  <a:pt x="7393239" y="5683875"/>
                  <a:pt x="7383214" y="5902486"/>
                  <a:pt x="7379659" y="6121225"/>
                </a:cubicBezTo>
                <a:cubicBezTo>
                  <a:pt x="7376423" y="6317442"/>
                  <a:pt x="7378041" y="6513586"/>
                  <a:pt x="7395115" y="6708907"/>
                </a:cubicBezTo>
                <a:lnTo>
                  <a:pt x="7412408" y="6858000"/>
                </a:lnTo>
                <a:lnTo>
                  <a:pt x="2829254" y="6858000"/>
                </a:lnTo>
                <a:lnTo>
                  <a:pt x="2762696" y="6858000"/>
                </a:lnTo>
                <a:lnTo>
                  <a:pt x="2171700" y="6858000"/>
                </a:lnTo>
                <a:lnTo>
                  <a:pt x="159273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533E89-3236-F71A-F36D-DB55B64FAE56}"/>
              </a:ext>
            </a:extLst>
          </p:cNvPr>
          <p:cNvSpPr>
            <a:spLocks noGrp="1"/>
          </p:cNvSpPr>
          <p:nvPr>
            <p:ph type="title"/>
          </p:nvPr>
        </p:nvSpPr>
        <p:spPr>
          <a:xfrm>
            <a:off x="640081" y="329184"/>
            <a:ext cx="6241568" cy="1783080"/>
          </a:xfrm>
        </p:spPr>
        <p:txBody>
          <a:bodyPr anchor="b">
            <a:normAutofit/>
          </a:bodyPr>
          <a:lstStyle/>
          <a:p>
            <a:r>
              <a:rPr lang="en-US" sz="5400">
                <a:solidFill>
                  <a:srgbClr val="FFFFFF"/>
                </a:solidFill>
              </a:rPr>
              <a:t>Improvements, Additions , exclusions</a:t>
            </a:r>
          </a:p>
        </p:txBody>
      </p:sp>
      <p:sp>
        <p:nvSpPr>
          <p:cNvPr id="104" name="sketch line">
            <a:extLst>
              <a:ext uri="{FF2B5EF4-FFF2-40B4-BE49-F238E27FC236}">
                <a16:creationId xmlns:a16="http://schemas.microsoft.com/office/drawing/2014/main" id="{62677C27-4325-4BE2-B2C9-B721DA9E3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475" y="2362200"/>
            <a:ext cx="4056549" cy="18288"/>
          </a:xfrm>
          <a:custGeom>
            <a:avLst/>
            <a:gdLst>
              <a:gd name="connsiteX0" fmla="*/ 0 w 4056549"/>
              <a:gd name="connsiteY0" fmla="*/ 0 h 18288"/>
              <a:gd name="connsiteX1" fmla="*/ 676092 w 4056549"/>
              <a:gd name="connsiteY1" fmla="*/ 0 h 18288"/>
              <a:gd name="connsiteX2" fmla="*/ 1271052 w 4056549"/>
              <a:gd name="connsiteY2" fmla="*/ 0 h 18288"/>
              <a:gd name="connsiteX3" fmla="*/ 1947144 w 4056549"/>
              <a:gd name="connsiteY3" fmla="*/ 0 h 18288"/>
              <a:gd name="connsiteX4" fmla="*/ 2501539 w 4056549"/>
              <a:gd name="connsiteY4" fmla="*/ 0 h 18288"/>
              <a:gd name="connsiteX5" fmla="*/ 3137065 w 4056549"/>
              <a:gd name="connsiteY5" fmla="*/ 0 h 18288"/>
              <a:gd name="connsiteX6" fmla="*/ 4056549 w 4056549"/>
              <a:gd name="connsiteY6" fmla="*/ 0 h 18288"/>
              <a:gd name="connsiteX7" fmla="*/ 4056549 w 4056549"/>
              <a:gd name="connsiteY7" fmla="*/ 18288 h 18288"/>
              <a:gd name="connsiteX8" fmla="*/ 3380458 w 4056549"/>
              <a:gd name="connsiteY8" fmla="*/ 18288 h 18288"/>
              <a:gd name="connsiteX9" fmla="*/ 2663801 w 4056549"/>
              <a:gd name="connsiteY9" fmla="*/ 18288 h 18288"/>
              <a:gd name="connsiteX10" fmla="*/ 2068840 w 4056549"/>
              <a:gd name="connsiteY10" fmla="*/ 18288 h 18288"/>
              <a:gd name="connsiteX11" fmla="*/ 1311618 w 4056549"/>
              <a:gd name="connsiteY11" fmla="*/ 18288 h 18288"/>
              <a:gd name="connsiteX12" fmla="*/ 716657 w 4056549"/>
              <a:gd name="connsiteY12" fmla="*/ 18288 h 18288"/>
              <a:gd name="connsiteX13" fmla="*/ 0 w 4056549"/>
              <a:gd name="connsiteY13" fmla="*/ 18288 h 18288"/>
              <a:gd name="connsiteX14" fmla="*/ 0 w 4056549"/>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6549" h="18288" fill="none" extrusionOk="0">
                <a:moveTo>
                  <a:pt x="0" y="0"/>
                </a:moveTo>
                <a:cubicBezTo>
                  <a:pt x="324395" y="-12272"/>
                  <a:pt x="437185" y="20747"/>
                  <a:pt x="676092" y="0"/>
                </a:cubicBezTo>
                <a:cubicBezTo>
                  <a:pt x="914999" y="-20747"/>
                  <a:pt x="980886" y="20074"/>
                  <a:pt x="1271052" y="0"/>
                </a:cubicBezTo>
                <a:cubicBezTo>
                  <a:pt x="1561218" y="-20074"/>
                  <a:pt x="1609815" y="19965"/>
                  <a:pt x="1947144" y="0"/>
                </a:cubicBezTo>
                <a:cubicBezTo>
                  <a:pt x="2284473" y="-19965"/>
                  <a:pt x="2317816" y="-23682"/>
                  <a:pt x="2501539" y="0"/>
                </a:cubicBezTo>
                <a:cubicBezTo>
                  <a:pt x="2685262" y="23682"/>
                  <a:pt x="2879461" y="12712"/>
                  <a:pt x="3137065" y="0"/>
                </a:cubicBezTo>
                <a:cubicBezTo>
                  <a:pt x="3394669" y="-12712"/>
                  <a:pt x="3618306" y="-41742"/>
                  <a:pt x="4056549" y="0"/>
                </a:cubicBezTo>
                <a:cubicBezTo>
                  <a:pt x="4056201" y="6465"/>
                  <a:pt x="4056979" y="10922"/>
                  <a:pt x="4056549" y="18288"/>
                </a:cubicBezTo>
                <a:cubicBezTo>
                  <a:pt x="3807729" y="-7540"/>
                  <a:pt x="3536237" y="12619"/>
                  <a:pt x="3380458" y="18288"/>
                </a:cubicBezTo>
                <a:cubicBezTo>
                  <a:pt x="3224679" y="23957"/>
                  <a:pt x="2967497" y="23368"/>
                  <a:pt x="2663801" y="18288"/>
                </a:cubicBezTo>
                <a:cubicBezTo>
                  <a:pt x="2360105" y="13208"/>
                  <a:pt x="2359716" y="-8821"/>
                  <a:pt x="2068840" y="18288"/>
                </a:cubicBezTo>
                <a:cubicBezTo>
                  <a:pt x="1777964" y="45397"/>
                  <a:pt x="1641909" y="31681"/>
                  <a:pt x="1311618" y="18288"/>
                </a:cubicBezTo>
                <a:cubicBezTo>
                  <a:pt x="981327" y="4895"/>
                  <a:pt x="990410" y="11155"/>
                  <a:pt x="716657" y="18288"/>
                </a:cubicBezTo>
                <a:cubicBezTo>
                  <a:pt x="442904" y="25421"/>
                  <a:pt x="330722" y="13665"/>
                  <a:pt x="0" y="18288"/>
                </a:cubicBezTo>
                <a:cubicBezTo>
                  <a:pt x="75" y="12069"/>
                  <a:pt x="515" y="5650"/>
                  <a:pt x="0" y="0"/>
                </a:cubicBezTo>
                <a:close/>
              </a:path>
              <a:path w="4056549" h="18288" stroke="0" extrusionOk="0">
                <a:moveTo>
                  <a:pt x="0" y="0"/>
                </a:moveTo>
                <a:cubicBezTo>
                  <a:pt x="175099" y="13469"/>
                  <a:pt x="459673" y="14529"/>
                  <a:pt x="594961" y="0"/>
                </a:cubicBezTo>
                <a:cubicBezTo>
                  <a:pt x="730249" y="-14529"/>
                  <a:pt x="873178" y="22015"/>
                  <a:pt x="1149356" y="0"/>
                </a:cubicBezTo>
                <a:cubicBezTo>
                  <a:pt x="1425534" y="-22015"/>
                  <a:pt x="1498871" y="-21513"/>
                  <a:pt x="1744316" y="0"/>
                </a:cubicBezTo>
                <a:cubicBezTo>
                  <a:pt x="1989761" y="21513"/>
                  <a:pt x="2112991" y="-46"/>
                  <a:pt x="2420408" y="0"/>
                </a:cubicBezTo>
                <a:cubicBezTo>
                  <a:pt x="2727825" y="46"/>
                  <a:pt x="2880256" y="-10040"/>
                  <a:pt x="3137065" y="0"/>
                </a:cubicBezTo>
                <a:cubicBezTo>
                  <a:pt x="3393874" y="10040"/>
                  <a:pt x="3704325" y="-6685"/>
                  <a:pt x="4056549" y="0"/>
                </a:cubicBezTo>
                <a:cubicBezTo>
                  <a:pt x="4055732" y="6895"/>
                  <a:pt x="4055770" y="11206"/>
                  <a:pt x="4056549" y="18288"/>
                </a:cubicBezTo>
                <a:cubicBezTo>
                  <a:pt x="3812770" y="11959"/>
                  <a:pt x="3533996" y="-5717"/>
                  <a:pt x="3299327" y="18288"/>
                </a:cubicBezTo>
                <a:cubicBezTo>
                  <a:pt x="3064658" y="42293"/>
                  <a:pt x="2940381" y="24492"/>
                  <a:pt x="2744931" y="18288"/>
                </a:cubicBezTo>
                <a:cubicBezTo>
                  <a:pt x="2549481" y="12084"/>
                  <a:pt x="2252169" y="51841"/>
                  <a:pt x="1987709" y="18288"/>
                </a:cubicBezTo>
                <a:cubicBezTo>
                  <a:pt x="1723249" y="-15265"/>
                  <a:pt x="1438946" y="3423"/>
                  <a:pt x="1230487" y="18288"/>
                </a:cubicBezTo>
                <a:cubicBezTo>
                  <a:pt x="1022028" y="33153"/>
                  <a:pt x="795957" y="18596"/>
                  <a:pt x="676092" y="18288"/>
                </a:cubicBezTo>
                <a:cubicBezTo>
                  <a:pt x="556227" y="17980"/>
                  <a:pt x="334853" y="39451"/>
                  <a:pt x="0" y="18288"/>
                </a:cubicBezTo>
                <a:cubicBezTo>
                  <a:pt x="95" y="14343"/>
                  <a:pt x="742" y="6860"/>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D8826E-08C5-A96A-2016-1880CD69B27B}"/>
              </a:ext>
            </a:extLst>
          </p:cNvPr>
          <p:cNvSpPr>
            <a:spLocks noGrp="1"/>
          </p:cNvSpPr>
          <p:nvPr>
            <p:ph idx="1"/>
          </p:nvPr>
        </p:nvSpPr>
        <p:spPr>
          <a:xfrm>
            <a:off x="640081" y="2706624"/>
            <a:ext cx="6241568" cy="3483864"/>
          </a:xfrm>
        </p:spPr>
        <p:txBody>
          <a:bodyPr vert="horz" lIns="91440" tIns="45720" rIns="91440" bIns="45720" rtlCol="0">
            <a:normAutofit/>
          </a:bodyPr>
          <a:lstStyle/>
          <a:p>
            <a:r>
              <a:rPr lang="en-US" sz="1700">
                <a:solidFill>
                  <a:srgbClr val="FFFFFF"/>
                </a:solidFill>
                <a:ea typeface="+mn-lt"/>
                <a:cs typeface="+mn-lt"/>
              </a:rPr>
              <a:t>We made a new administrator named Admin who can change, remove, and add information about doctors.</a:t>
            </a:r>
            <a:endParaRPr lang="en-US" sz="1700">
              <a:solidFill>
                <a:srgbClr val="FFFFFF"/>
              </a:solidFill>
            </a:endParaRPr>
          </a:p>
          <a:p>
            <a:r>
              <a:rPr lang="en-US" sz="1700">
                <a:solidFill>
                  <a:srgbClr val="FFFFFF"/>
                </a:solidFill>
                <a:ea typeface="+mn-lt"/>
                <a:cs typeface="+mn-lt"/>
              </a:rPr>
              <a:t>Speech to Text and Telegram Watson Tabs are new features that have been added. The fact that they work with Watson services shows that they have advanced features like speech recognition and natural language processing which is not working correctly.</a:t>
            </a:r>
          </a:p>
          <a:p>
            <a:r>
              <a:rPr lang="en-US" sz="1700">
                <a:solidFill>
                  <a:srgbClr val="FFFFFF"/>
                </a:solidFill>
                <a:ea typeface="+mn-lt"/>
                <a:cs typeface="+mn-lt"/>
              </a:rPr>
              <a:t>We have changed the UI for "Dashboard" ,"Find Doctor" and "Edit Profile".</a:t>
            </a:r>
            <a:endParaRPr lang="en-US" sz="1700">
              <a:solidFill>
                <a:srgbClr val="FFFFFF"/>
              </a:solidFill>
            </a:endParaRPr>
          </a:p>
          <a:p>
            <a:r>
              <a:rPr lang="en-US" sz="1700">
                <a:solidFill>
                  <a:srgbClr val="FFFFFF"/>
                </a:solidFill>
                <a:ea typeface="+mn-lt"/>
                <a:cs typeface="+mn-lt"/>
              </a:rPr>
              <a:t>Some MQTT broker configurations have been removed. For example, "web" and "local" configurations for MQTT brokers.</a:t>
            </a:r>
          </a:p>
          <a:p>
            <a:r>
              <a:rPr lang="en-US" sz="1700">
                <a:solidFill>
                  <a:srgbClr val="FFFFFF"/>
                </a:solidFill>
              </a:rPr>
              <a:t>We have added new API Telegram Bot from </a:t>
            </a:r>
            <a:r>
              <a:rPr lang="en-US" sz="1700" err="1">
                <a:solidFill>
                  <a:srgbClr val="FFFFFF"/>
                </a:solidFill>
              </a:rPr>
              <a:t>BotFather</a:t>
            </a:r>
            <a:r>
              <a:rPr lang="en-US" sz="1700">
                <a:solidFill>
                  <a:srgbClr val="FFFFFF"/>
                </a:solidFill>
              </a:rPr>
              <a:t>.</a:t>
            </a:r>
          </a:p>
        </p:txBody>
      </p:sp>
      <p:pic>
        <p:nvPicPr>
          <p:cNvPr id="54" name="Picture 53" descr="A screenshot of a chat&#10;&#10;Description automatically generated">
            <a:extLst>
              <a:ext uri="{FF2B5EF4-FFF2-40B4-BE49-F238E27FC236}">
                <a16:creationId xmlns:a16="http://schemas.microsoft.com/office/drawing/2014/main" id="{B2C4D9F7-377C-8B8B-7454-0FB983061E1E}"/>
              </a:ext>
            </a:extLst>
          </p:cNvPr>
          <p:cNvPicPr>
            <a:picLocks noChangeAspect="1"/>
          </p:cNvPicPr>
          <p:nvPr/>
        </p:nvPicPr>
        <p:blipFill>
          <a:blip r:embed="rId2"/>
          <a:stretch>
            <a:fillRect/>
          </a:stretch>
        </p:blipFill>
        <p:spPr>
          <a:xfrm>
            <a:off x="8685793" y="329184"/>
            <a:ext cx="2311239" cy="3355429"/>
          </a:xfrm>
          <a:prstGeom prst="rect">
            <a:avLst/>
          </a:prstGeom>
        </p:spPr>
      </p:pic>
      <p:pic>
        <p:nvPicPr>
          <p:cNvPr id="55" name="Picture 54" descr="A screenshot of a computer&#10;&#10;Description automatically generated">
            <a:extLst>
              <a:ext uri="{FF2B5EF4-FFF2-40B4-BE49-F238E27FC236}">
                <a16:creationId xmlns:a16="http://schemas.microsoft.com/office/drawing/2014/main" id="{09AA195F-7999-BFC2-D449-6D1475FB2061}"/>
              </a:ext>
            </a:extLst>
          </p:cNvPr>
          <p:cNvPicPr>
            <a:picLocks noChangeAspect="1"/>
          </p:cNvPicPr>
          <p:nvPr/>
        </p:nvPicPr>
        <p:blipFill rotWithShape="1">
          <a:blip r:embed="rId3"/>
          <a:srcRect t="11644" r="35192" b="5137"/>
          <a:stretch/>
        </p:blipFill>
        <p:spPr>
          <a:xfrm>
            <a:off x="7846442" y="3753556"/>
            <a:ext cx="3961717" cy="2861541"/>
          </a:xfrm>
          <a:prstGeom prst="rect">
            <a:avLst/>
          </a:prstGeom>
        </p:spPr>
      </p:pic>
    </p:spTree>
    <p:extLst>
      <p:ext uri="{BB962C8B-B14F-4D97-AF65-F5344CB8AC3E}">
        <p14:creationId xmlns:p14="http://schemas.microsoft.com/office/powerpoint/2010/main" val="1101870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73A4B-75E0-572A-7E23-3678D71A7ED6}"/>
              </a:ext>
            </a:extLst>
          </p:cNvPr>
          <p:cNvSpPr>
            <a:spLocks noGrp="1"/>
          </p:cNvSpPr>
          <p:nvPr>
            <p:ph type="title"/>
          </p:nvPr>
        </p:nvSpPr>
        <p:spPr>
          <a:xfrm>
            <a:off x="804672" y="802955"/>
            <a:ext cx="4977976" cy="1454051"/>
          </a:xfrm>
        </p:spPr>
        <p:txBody>
          <a:bodyPr>
            <a:normAutofit/>
          </a:bodyPr>
          <a:lstStyle/>
          <a:p>
            <a:r>
              <a:rPr lang="en-US" sz="3600">
                <a:solidFill>
                  <a:schemeClr val="tx2"/>
                </a:solidFill>
              </a:rPr>
              <a:t>Learning and Reflection</a:t>
            </a:r>
          </a:p>
        </p:txBody>
      </p:sp>
      <p:sp>
        <p:nvSpPr>
          <p:cNvPr id="21" name="Content Placeholder 2">
            <a:extLst>
              <a:ext uri="{FF2B5EF4-FFF2-40B4-BE49-F238E27FC236}">
                <a16:creationId xmlns:a16="http://schemas.microsoft.com/office/drawing/2014/main" id="{C4C13FE2-1C15-0E8D-866C-F749BE1705B3}"/>
              </a:ext>
            </a:extLst>
          </p:cNvPr>
          <p:cNvSpPr>
            <a:spLocks noGrp="1"/>
          </p:cNvSpPr>
          <p:nvPr>
            <p:ph idx="1"/>
          </p:nvPr>
        </p:nvSpPr>
        <p:spPr>
          <a:xfrm>
            <a:off x="804672" y="2421682"/>
            <a:ext cx="4977578" cy="3639289"/>
          </a:xfrm>
        </p:spPr>
        <p:txBody>
          <a:bodyPr vert="horz" lIns="91440" tIns="45720" rIns="91440" bIns="45720" rtlCol="0" anchor="ctr">
            <a:normAutofit/>
          </a:bodyPr>
          <a:lstStyle/>
          <a:p>
            <a:r>
              <a:rPr lang="en-US" sz="1500">
                <a:solidFill>
                  <a:schemeClr val="tx2"/>
                </a:solidFill>
              </a:rPr>
              <a:t>BookMyDoc delivers an effective solution for patient's appointment booking services in healthcare. </a:t>
            </a:r>
          </a:p>
          <a:p>
            <a:r>
              <a:rPr lang="en-US" sz="1500">
                <a:solidFill>
                  <a:schemeClr val="tx2"/>
                </a:solidFill>
              </a:rPr>
              <a:t>Application uses Node-RED application integrated with Google Cloud Platform and API's including Twilio, Google Sheets,  and Telegram Bot.</a:t>
            </a:r>
          </a:p>
          <a:p>
            <a:r>
              <a:rPr lang="en-US" sz="1500">
                <a:solidFill>
                  <a:schemeClr val="tx2"/>
                </a:solidFill>
              </a:rPr>
              <a:t>Accessibility is enhanced and administrative load is reduced by improving patient experience.</a:t>
            </a:r>
          </a:p>
          <a:p>
            <a:r>
              <a:rPr lang="en-US" sz="1500">
                <a:solidFill>
                  <a:schemeClr val="tx2"/>
                </a:solidFill>
              </a:rPr>
              <a:t>Future Improvements include Advanced features using AI, develop Mobile App, add multilingual support, etc.</a:t>
            </a:r>
          </a:p>
          <a:p>
            <a:r>
              <a:rPr lang="en-US" sz="1500">
                <a:solidFill>
                  <a:schemeClr val="tx2"/>
                </a:solidFill>
              </a:rPr>
              <a:t>Team Reflection portrays  practical experience  in  Node-RED and cloud services.</a:t>
            </a:r>
          </a:p>
          <a:p>
            <a:r>
              <a:rPr lang="en-US" sz="1500">
                <a:solidFill>
                  <a:schemeClr val="tx2"/>
                </a:solidFill>
              </a:rPr>
              <a:t>Enhanced problem-solving skills with teamwork.</a:t>
            </a:r>
          </a:p>
          <a:p>
            <a:endParaRPr lang="en-US" sz="1500">
              <a:solidFill>
                <a:schemeClr val="tx2"/>
              </a:solidFill>
            </a:endParaRPr>
          </a:p>
        </p:txBody>
      </p:sp>
      <p:grpSp>
        <p:nvGrpSpPr>
          <p:cNvPr id="22" name="Group 21">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23" name="Freeform: Shape 22">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Graphic 24" descr="Cloud Computing">
            <a:extLst>
              <a:ext uri="{FF2B5EF4-FFF2-40B4-BE49-F238E27FC236}">
                <a16:creationId xmlns:a16="http://schemas.microsoft.com/office/drawing/2014/main" id="{E2D02AA4-83CB-427D-EC9A-7CD7DE6199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397239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1921</TotalTime>
  <Words>540</Words>
  <Application>Microsoft Office PowerPoint</Application>
  <PresentationFormat>Widescreen</PresentationFormat>
  <Paragraphs>56</Paragraphs>
  <Slides>6</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Aptos</vt:lpstr>
      <vt:lpstr>Aptos Display</vt:lpstr>
      <vt:lpstr>Arial</vt:lpstr>
      <vt:lpstr>Calibri</vt:lpstr>
      <vt:lpstr>Gill Sans MT</vt:lpstr>
      <vt:lpstr>office theme</vt:lpstr>
      <vt:lpstr>Parcel</vt:lpstr>
      <vt:lpstr>Cloud and Distributed Computing COMP-9033   BookMyDoc Application</vt:lpstr>
      <vt:lpstr>Introduction</vt:lpstr>
      <vt:lpstr>Problem Statement</vt:lpstr>
      <vt:lpstr>Application Development- what's the significance of the project</vt:lpstr>
      <vt:lpstr>Improvements, Additions , exclusions</vt:lpstr>
      <vt:lpstr>Learning and 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 Pentela</dc:creator>
  <cp:lastModifiedBy>Naveen Pentela</cp:lastModifiedBy>
  <cp:revision>10</cp:revision>
  <dcterms:created xsi:type="dcterms:W3CDTF">2024-05-30T01:30:20Z</dcterms:created>
  <dcterms:modified xsi:type="dcterms:W3CDTF">2024-07-17T08:56:30Z</dcterms:modified>
</cp:coreProperties>
</file>