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3.jpg" ContentType="image/jpe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04" r:id="rId1"/>
  </p:sldMasterIdLst>
  <p:notesMasterIdLst>
    <p:notesMasterId r:id="rId14"/>
  </p:notesMasterIdLst>
  <p:sldIdLst>
    <p:sldId id="256" r:id="rId2"/>
    <p:sldId id="257" r:id="rId3"/>
    <p:sldId id="258" r:id="rId4"/>
    <p:sldId id="259" r:id="rId5"/>
    <p:sldId id="260" r:id="rId6"/>
    <p:sldId id="262" r:id="rId7"/>
    <p:sldId id="274" r:id="rId8"/>
    <p:sldId id="278" r:id="rId9"/>
    <p:sldId id="264" r:id="rId10"/>
    <p:sldId id="273" r:id="rId11"/>
    <p:sldId id="275" r:id="rId12"/>
    <p:sldId id="276"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92B860-3009-4229-BEC4-DCC23F51F115}" v="2" dt="2024-07-30T03:53:09.12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402" autoAdjust="0"/>
  </p:normalViewPr>
  <p:slideViewPr>
    <p:cSldViewPr>
      <p:cViewPr varScale="1">
        <p:scale>
          <a:sx n="79" d="100"/>
          <a:sy n="79" d="100"/>
        </p:scale>
        <p:origin x="821"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E8E4B8B-FF83-4F6E-938D-ADFDE848136A}" type="datetimeFigureOut">
              <a:rPr lang="en-IN" smtClean="0"/>
              <a:t>30-07-2024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D3B3BA25-4516-4730-82B1-7F6F75C3A2AA}" type="slidenum">
              <a:rPr lang="en-IN" smtClean="0"/>
              <a:t>‹#›</a:t>
            </a:fld>
            <a:endParaRPr lang="en-IN"/>
          </a:p>
        </p:txBody>
      </p:sp>
    </p:spTree>
    <p:extLst>
      <p:ext uri="{BB962C8B-B14F-4D97-AF65-F5344CB8AC3E}">
        <p14:creationId xmlns:p14="http://schemas.microsoft.com/office/powerpoint/2010/main" val="484685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3B3BA25-4516-4730-82B1-7F6F75C3A2AA}" type="slidenum">
              <a:rPr lang="en-IN" smtClean="0"/>
              <a:t>3</a:t>
            </a:fld>
            <a:endParaRPr lang="en-IN"/>
          </a:p>
        </p:txBody>
      </p:sp>
    </p:spTree>
    <p:extLst>
      <p:ext uri="{BB962C8B-B14F-4D97-AF65-F5344CB8AC3E}">
        <p14:creationId xmlns:p14="http://schemas.microsoft.com/office/powerpoint/2010/main" val="2477155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3B3BA25-4516-4730-82B1-7F6F75C3A2AA}" type="slidenum">
              <a:rPr lang="en-IN" smtClean="0"/>
              <a:t>5</a:t>
            </a:fld>
            <a:endParaRPr lang="en-IN"/>
          </a:p>
        </p:txBody>
      </p:sp>
    </p:spTree>
    <p:extLst>
      <p:ext uri="{BB962C8B-B14F-4D97-AF65-F5344CB8AC3E}">
        <p14:creationId xmlns:p14="http://schemas.microsoft.com/office/powerpoint/2010/main" val="3266296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52C07-3340-E1E3-D18A-A393411370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3C69BE-6F4F-65CE-8098-29CFEF1C2A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EAD9CD3-A6A6-E91A-332E-80F3149E38DD}"/>
              </a:ext>
            </a:extLst>
          </p:cNvPr>
          <p:cNvSpPr>
            <a:spLocks noGrp="1"/>
          </p:cNvSpPr>
          <p:nvPr>
            <p:ph type="dt" sz="half" idx="10"/>
          </p:nvPr>
        </p:nvSpPr>
        <p:spPr/>
        <p:txBody>
          <a:bodyPr/>
          <a:lstStyle/>
          <a:p>
            <a:fld id="{1D8BD707-D9CF-40AE-B4C6-C98DA3205C09}" type="datetimeFigureOut">
              <a:rPr lang="en-US" smtClean="0"/>
              <a:t>7/30/2024</a:t>
            </a:fld>
            <a:endParaRPr lang="en-US"/>
          </a:p>
        </p:txBody>
      </p:sp>
      <p:sp>
        <p:nvSpPr>
          <p:cNvPr id="5" name="Footer Placeholder 4">
            <a:extLst>
              <a:ext uri="{FF2B5EF4-FFF2-40B4-BE49-F238E27FC236}">
                <a16:creationId xmlns:a16="http://schemas.microsoft.com/office/drawing/2014/main" id="{58857B76-6217-5FF5-B9C9-5F740B45B4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1043A2-8271-217C-0F7D-B601668BA6F3}"/>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47157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B4676-8260-38F3-1644-3C564D4020E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B6A0C9-666B-320F-C21A-6A26AB93A7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ADE378-DE7F-2499-6A93-147F44000DD0}"/>
              </a:ext>
            </a:extLst>
          </p:cNvPr>
          <p:cNvSpPr>
            <a:spLocks noGrp="1"/>
          </p:cNvSpPr>
          <p:nvPr>
            <p:ph type="dt" sz="half" idx="10"/>
          </p:nvPr>
        </p:nvSpPr>
        <p:spPr/>
        <p:txBody>
          <a:bodyPr/>
          <a:lstStyle/>
          <a:p>
            <a:fld id="{1D8BD707-D9CF-40AE-B4C6-C98DA3205C09}" type="datetimeFigureOut">
              <a:rPr lang="en-US" smtClean="0"/>
              <a:t>7/30/2024</a:t>
            </a:fld>
            <a:endParaRPr lang="en-US"/>
          </a:p>
        </p:txBody>
      </p:sp>
      <p:sp>
        <p:nvSpPr>
          <p:cNvPr id="5" name="Footer Placeholder 4">
            <a:extLst>
              <a:ext uri="{FF2B5EF4-FFF2-40B4-BE49-F238E27FC236}">
                <a16:creationId xmlns:a16="http://schemas.microsoft.com/office/drawing/2014/main" id="{B57968FB-37C0-2696-B1AF-2CF4F6BC5C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7AC742-DB2F-27EB-B98B-7FC7CDDC3CA8}"/>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22251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349E7F-AD17-B3DB-9983-B8B0EEA74B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646C9B-6811-3BF4-5B75-211A82F59F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EFA73E-79A2-82EE-9C2D-3688F261788D}"/>
              </a:ext>
            </a:extLst>
          </p:cNvPr>
          <p:cNvSpPr>
            <a:spLocks noGrp="1"/>
          </p:cNvSpPr>
          <p:nvPr>
            <p:ph type="dt" sz="half" idx="10"/>
          </p:nvPr>
        </p:nvSpPr>
        <p:spPr/>
        <p:txBody>
          <a:bodyPr/>
          <a:lstStyle/>
          <a:p>
            <a:fld id="{1D8BD707-D9CF-40AE-B4C6-C98DA3205C09}" type="datetimeFigureOut">
              <a:rPr lang="en-US" smtClean="0"/>
              <a:t>7/30/2024</a:t>
            </a:fld>
            <a:endParaRPr lang="en-US"/>
          </a:p>
        </p:txBody>
      </p:sp>
      <p:sp>
        <p:nvSpPr>
          <p:cNvPr id="5" name="Footer Placeholder 4">
            <a:extLst>
              <a:ext uri="{FF2B5EF4-FFF2-40B4-BE49-F238E27FC236}">
                <a16:creationId xmlns:a16="http://schemas.microsoft.com/office/drawing/2014/main" id="{EEB74A8A-0535-47DB-273B-69F665F8CB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CB4BC2-6E03-FECA-54A8-113B901F3511}"/>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21414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06641-98E4-1118-BDA6-7F32A09FD7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7397EE-514B-FF66-846C-059399AA90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32C488-82FB-59BC-4B3F-82C562982BC6}"/>
              </a:ext>
            </a:extLst>
          </p:cNvPr>
          <p:cNvSpPr>
            <a:spLocks noGrp="1"/>
          </p:cNvSpPr>
          <p:nvPr>
            <p:ph type="dt" sz="half" idx="10"/>
          </p:nvPr>
        </p:nvSpPr>
        <p:spPr/>
        <p:txBody>
          <a:bodyPr/>
          <a:lstStyle/>
          <a:p>
            <a:fld id="{1D8BD707-D9CF-40AE-B4C6-C98DA3205C09}" type="datetimeFigureOut">
              <a:rPr lang="en-US" smtClean="0"/>
              <a:t>7/30/2024</a:t>
            </a:fld>
            <a:endParaRPr lang="en-US"/>
          </a:p>
        </p:txBody>
      </p:sp>
      <p:sp>
        <p:nvSpPr>
          <p:cNvPr id="5" name="Footer Placeholder 4">
            <a:extLst>
              <a:ext uri="{FF2B5EF4-FFF2-40B4-BE49-F238E27FC236}">
                <a16:creationId xmlns:a16="http://schemas.microsoft.com/office/drawing/2014/main" id="{3959E0C5-C86A-1D3F-F3C4-C0064C9E0D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D3F6C6-2224-C1C5-67E8-0CA89B3243CD}"/>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50217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97BEC-DE87-3088-025F-2BFBDD662F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A2EF94C-EB1B-C818-5FF0-83465F4664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7953BF-45CC-21EA-549A-45486081319B}"/>
              </a:ext>
            </a:extLst>
          </p:cNvPr>
          <p:cNvSpPr>
            <a:spLocks noGrp="1"/>
          </p:cNvSpPr>
          <p:nvPr>
            <p:ph type="dt" sz="half" idx="10"/>
          </p:nvPr>
        </p:nvSpPr>
        <p:spPr/>
        <p:txBody>
          <a:bodyPr/>
          <a:lstStyle/>
          <a:p>
            <a:fld id="{1D8BD707-D9CF-40AE-B4C6-C98DA3205C09}" type="datetimeFigureOut">
              <a:rPr lang="en-US" smtClean="0"/>
              <a:t>7/30/2024</a:t>
            </a:fld>
            <a:endParaRPr lang="en-US"/>
          </a:p>
        </p:txBody>
      </p:sp>
      <p:sp>
        <p:nvSpPr>
          <p:cNvPr id="5" name="Footer Placeholder 4">
            <a:extLst>
              <a:ext uri="{FF2B5EF4-FFF2-40B4-BE49-F238E27FC236}">
                <a16:creationId xmlns:a16="http://schemas.microsoft.com/office/drawing/2014/main" id="{64EA2ED8-D1B9-ED47-0BC3-3B53A5F541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CD6216-25E8-0056-21BF-CB14A4F2B41F}"/>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82181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0ABCF-686B-3FF0-9370-5F03C4A6B1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EC8B52-0B07-906B-0637-66A4EBC858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8865DB6-38BD-5911-135F-00B02DA314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5B29E73-15EC-3096-9AB2-BB9CDBCCEA9D}"/>
              </a:ext>
            </a:extLst>
          </p:cNvPr>
          <p:cNvSpPr>
            <a:spLocks noGrp="1"/>
          </p:cNvSpPr>
          <p:nvPr>
            <p:ph type="dt" sz="half" idx="10"/>
          </p:nvPr>
        </p:nvSpPr>
        <p:spPr/>
        <p:txBody>
          <a:bodyPr/>
          <a:lstStyle/>
          <a:p>
            <a:fld id="{1D8BD707-D9CF-40AE-B4C6-C98DA3205C09}" type="datetimeFigureOut">
              <a:rPr lang="en-US" smtClean="0"/>
              <a:t>7/30/2024</a:t>
            </a:fld>
            <a:endParaRPr lang="en-US"/>
          </a:p>
        </p:txBody>
      </p:sp>
      <p:sp>
        <p:nvSpPr>
          <p:cNvPr id="6" name="Footer Placeholder 5">
            <a:extLst>
              <a:ext uri="{FF2B5EF4-FFF2-40B4-BE49-F238E27FC236}">
                <a16:creationId xmlns:a16="http://schemas.microsoft.com/office/drawing/2014/main" id="{AA367852-CDCA-CC47-3523-CF49CB31EB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839B48-857E-010D-29FF-32911B7E646A}"/>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68005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6353E-2074-0DA8-48B7-F298A8D81C8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64158F-1B1D-8211-CFD4-689B6B42EA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5F36D5-0C25-E19B-C1C0-E52B6B1D58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A1C1F78-FB8F-4D53-6CD4-46486EF685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28F362-EA1F-D54C-D161-3102ED8CCF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31E0140-C612-4025-9433-7B24533CD50B}"/>
              </a:ext>
            </a:extLst>
          </p:cNvPr>
          <p:cNvSpPr>
            <a:spLocks noGrp="1"/>
          </p:cNvSpPr>
          <p:nvPr>
            <p:ph type="dt" sz="half" idx="10"/>
          </p:nvPr>
        </p:nvSpPr>
        <p:spPr/>
        <p:txBody>
          <a:bodyPr/>
          <a:lstStyle/>
          <a:p>
            <a:fld id="{1D8BD707-D9CF-40AE-B4C6-C98DA3205C09}" type="datetimeFigureOut">
              <a:rPr lang="en-US" smtClean="0"/>
              <a:t>7/30/2024</a:t>
            </a:fld>
            <a:endParaRPr lang="en-US"/>
          </a:p>
        </p:txBody>
      </p:sp>
      <p:sp>
        <p:nvSpPr>
          <p:cNvPr id="8" name="Footer Placeholder 7">
            <a:extLst>
              <a:ext uri="{FF2B5EF4-FFF2-40B4-BE49-F238E27FC236}">
                <a16:creationId xmlns:a16="http://schemas.microsoft.com/office/drawing/2014/main" id="{DA7660EC-F75F-7179-A2E4-286F8E66D94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8AD795F-5714-E76A-8D92-DC870106ECAF}"/>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23702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690C3-FB5D-7E68-3384-F906CCC2E9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CA7E280-B838-2C7B-10EF-2DE35BBC3317}"/>
              </a:ext>
            </a:extLst>
          </p:cNvPr>
          <p:cNvSpPr>
            <a:spLocks noGrp="1"/>
          </p:cNvSpPr>
          <p:nvPr>
            <p:ph type="dt" sz="half" idx="10"/>
          </p:nvPr>
        </p:nvSpPr>
        <p:spPr/>
        <p:txBody>
          <a:bodyPr/>
          <a:lstStyle/>
          <a:p>
            <a:fld id="{1D8BD707-D9CF-40AE-B4C6-C98DA3205C09}" type="datetimeFigureOut">
              <a:rPr lang="en-US" smtClean="0"/>
              <a:t>7/30/2024</a:t>
            </a:fld>
            <a:endParaRPr lang="en-US"/>
          </a:p>
        </p:txBody>
      </p:sp>
      <p:sp>
        <p:nvSpPr>
          <p:cNvPr id="4" name="Footer Placeholder 3">
            <a:extLst>
              <a:ext uri="{FF2B5EF4-FFF2-40B4-BE49-F238E27FC236}">
                <a16:creationId xmlns:a16="http://schemas.microsoft.com/office/drawing/2014/main" id="{0B0CB84A-7847-792E-9685-7F5D870214C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C5D300D-84D4-79E2-08E7-F733CA4E4F0E}"/>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064563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AB00F6-DE26-C7CE-0F74-774E13C9CAC8}"/>
              </a:ext>
            </a:extLst>
          </p:cNvPr>
          <p:cNvSpPr>
            <a:spLocks noGrp="1"/>
          </p:cNvSpPr>
          <p:nvPr>
            <p:ph type="dt" sz="half" idx="10"/>
          </p:nvPr>
        </p:nvSpPr>
        <p:spPr/>
        <p:txBody>
          <a:bodyPr/>
          <a:lstStyle/>
          <a:p>
            <a:fld id="{1D8BD707-D9CF-40AE-B4C6-C98DA3205C09}" type="datetimeFigureOut">
              <a:rPr lang="en-US" smtClean="0"/>
              <a:t>7/30/2024</a:t>
            </a:fld>
            <a:endParaRPr lang="en-US"/>
          </a:p>
        </p:txBody>
      </p:sp>
      <p:sp>
        <p:nvSpPr>
          <p:cNvPr id="3" name="Footer Placeholder 2">
            <a:extLst>
              <a:ext uri="{FF2B5EF4-FFF2-40B4-BE49-F238E27FC236}">
                <a16:creationId xmlns:a16="http://schemas.microsoft.com/office/drawing/2014/main" id="{0602212F-3EDF-E360-1B00-5554A47644F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CF956F1-8F99-409B-73F6-AD00CCEAF4D2}"/>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74116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B5B43-4D40-D8CD-78CC-4F4BDE66EF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28C31AB-F0FA-202A-7059-1456D98B25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C899F82-6785-C77A-9443-1598B76C9D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BFDE28-DF4B-7BD8-7243-781A92B25A9E}"/>
              </a:ext>
            </a:extLst>
          </p:cNvPr>
          <p:cNvSpPr>
            <a:spLocks noGrp="1"/>
          </p:cNvSpPr>
          <p:nvPr>
            <p:ph type="dt" sz="half" idx="10"/>
          </p:nvPr>
        </p:nvSpPr>
        <p:spPr/>
        <p:txBody>
          <a:bodyPr/>
          <a:lstStyle/>
          <a:p>
            <a:fld id="{1D8BD707-D9CF-40AE-B4C6-C98DA3205C09}" type="datetimeFigureOut">
              <a:rPr lang="en-US" smtClean="0"/>
              <a:t>7/30/2024</a:t>
            </a:fld>
            <a:endParaRPr lang="en-US"/>
          </a:p>
        </p:txBody>
      </p:sp>
      <p:sp>
        <p:nvSpPr>
          <p:cNvPr id="6" name="Footer Placeholder 5">
            <a:extLst>
              <a:ext uri="{FF2B5EF4-FFF2-40B4-BE49-F238E27FC236}">
                <a16:creationId xmlns:a16="http://schemas.microsoft.com/office/drawing/2014/main" id="{D924A903-37A0-9B76-8E8A-6E357A9B71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274B34-48E7-1259-084D-B4BFDD480B67}"/>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41141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DB436-A379-D7C7-A986-37D53A2F82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0A276D-14D1-E140-FBFE-6224A1DCD2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27D8CE1-6058-A100-4101-21473090F7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943162-4381-731E-7A88-4FD8CC8C9459}"/>
              </a:ext>
            </a:extLst>
          </p:cNvPr>
          <p:cNvSpPr>
            <a:spLocks noGrp="1"/>
          </p:cNvSpPr>
          <p:nvPr>
            <p:ph type="dt" sz="half" idx="10"/>
          </p:nvPr>
        </p:nvSpPr>
        <p:spPr/>
        <p:txBody>
          <a:bodyPr/>
          <a:lstStyle/>
          <a:p>
            <a:fld id="{1D8BD707-D9CF-40AE-B4C6-C98DA3205C09}" type="datetimeFigureOut">
              <a:rPr lang="en-US" smtClean="0"/>
              <a:t>7/30/2024</a:t>
            </a:fld>
            <a:endParaRPr lang="en-US"/>
          </a:p>
        </p:txBody>
      </p:sp>
      <p:sp>
        <p:nvSpPr>
          <p:cNvPr id="6" name="Footer Placeholder 5">
            <a:extLst>
              <a:ext uri="{FF2B5EF4-FFF2-40B4-BE49-F238E27FC236}">
                <a16:creationId xmlns:a16="http://schemas.microsoft.com/office/drawing/2014/main" id="{31D07FA2-FDF9-EDBF-A613-C1AE413ACA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C382BF-9FB2-0D1E-0DED-7CB840E2DE02}"/>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04158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2E8295-FA3A-B004-AFD1-638B0FB17C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62DD7A-3530-57EE-EBE3-205BD910B0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687932-8C5D-021B-57E5-E1D69B6D9F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7/30/2024</a:t>
            </a:fld>
            <a:endParaRPr lang="en-US"/>
          </a:p>
        </p:txBody>
      </p:sp>
      <p:sp>
        <p:nvSpPr>
          <p:cNvPr id="5" name="Footer Placeholder 4">
            <a:extLst>
              <a:ext uri="{FF2B5EF4-FFF2-40B4-BE49-F238E27FC236}">
                <a16:creationId xmlns:a16="http://schemas.microsoft.com/office/drawing/2014/main" id="{A2EA9B8D-98ED-1C85-32A5-4BFE1C9847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AB4911-F75F-6E6F-254E-194C69ED3B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4166229767"/>
      </p:ext>
    </p:extLst>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1942846"/>
            <a:ext cx="11734800" cy="505908"/>
          </a:xfrm>
          <a:prstGeom prst="rect">
            <a:avLst/>
          </a:prstGeom>
        </p:spPr>
        <p:txBody>
          <a:bodyPr vert="horz" wrap="square" lIns="0" tIns="13335" rIns="0" bIns="0" rtlCol="0">
            <a:spAutoFit/>
          </a:bodyPr>
          <a:lstStyle/>
          <a:p>
            <a:pPr algn="ctr">
              <a:spcBef>
                <a:spcPts val="838"/>
              </a:spcBef>
            </a:pPr>
            <a:r>
              <a:rPr lang="en-US" altLang="en-US" sz="3200" b="1" dirty="0">
                <a:latin typeface="Times New Roman" panose="02020603050405020304" pitchFamily="18" charset="0"/>
                <a:cs typeface="Times New Roman" panose="02020603050405020304" pitchFamily="18" charset="0"/>
              </a:rPr>
              <a:t>Privacy-Preserving Data Analytics Platform </a:t>
            </a:r>
            <a:endParaRPr lang="en-US" altLang="en-US" sz="32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7345231" y="3916805"/>
            <a:ext cx="4711954" cy="2300694"/>
          </a:xfrm>
          <a:prstGeom prst="rect">
            <a:avLst/>
          </a:prstGeom>
        </p:spPr>
        <p:txBody>
          <a:bodyPr vert="horz" wrap="square" lIns="0" tIns="12065" rIns="0" bIns="0" rtlCol="0">
            <a:spAutoFit/>
          </a:bodyPr>
          <a:lstStyle/>
          <a:p>
            <a:pPr marL="909955" marR="897255" indent="5080" algn="ctr">
              <a:lnSpc>
                <a:spcPct val="146000"/>
              </a:lnSpc>
              <a:spcBef>
                <a:spcPts val="95"/>
              </a:spcBef>
            </a:pPr>
            <a:r>
              <a:rPr sz="1800" b="1" spc="155" dirty="0">
                <a:solidFill>
                  <a:schemeClr val="tx1">
                    <a:lumMod val="85000"/>
                    <a:lumOff val="15000"/>
                  </a:schemeClr>
                </a:solidFill>
                <a:latin typeface="Tahoma"/>
                <a:cs typeface="Tahoma"/>
              </a:rPr>
              <a:t>G</a:t>
            </a:r>
            <a:r>
              <a:rPr sz="1800" b="1" spc="-140" dirty="0">
                <a:solidFill>
                  <a:schemeClr val="tx1">
                    <a:lumMod val="85000"/>
                    <a:lumOff val="15000"/>
                  </a:schemeClr>
                </a:solidFill>
                <a:latin typeface="Tahoma"/>
                <a:cs typeface="Tahoma"/>
              </a:rPr>
              <a:t>U</a:t>
            </a:r>
            <a:r>
              <a:rPr lang="en-US" sz="1800" b="1" spc="-140" dirty="0">
                <a:solidFill>
                  <a:schemeClr val="tx1">
                    <a:lumMod val="85000"/>
                    <a:lumOff val="15000"/>
                  </a:schemeClr>
                </a:solidFill>
                <a:latin typeface="Tahoma"/>
                <a:cs typeface="Tahoma"/>
              </a:rPr>
              <a:t> </a:t>
            </a:r>
            <a:r>
              <a:rPr sz="1800" b="1" spc="-425" dirty="0">
                <a:solidFill>
                  <a:schemeClr val="tx1">
                    <a:lumMod val="85000"/>
                    <a:lumOff val="15000"/>
                  </a:schemeClr>
                </a:solidFill>
                <a:latin typeface="Tahoma"/>
                <a:cs typeface="Tahoma"/>
              </a:rPr>
              <a:t>I</a:t>
            </a:r>
            <a:r>
              <a:rPr lang="en-US" sz="1800" b="1" spc="-425" dirty="0">
                <a:solidFill>
                  <a:schemeClr val="tx1">
                    <a:lumMod val="85000"/>
                    <a:lumOff val="15000"/>
                  </a:schemeClr>
                </a:solidFill>
                <a:latin typeface="Tahoma"/>
                <a:cs typeface="Tahoma"/>
              </a:rPr>
              <a:t>     </a:t>
            </a:r>
            <a:r>
              <a:rPr sz="1800" b="1" spc="-95" dirty="0">
                <a:solidFill>
                  <a:schemeClr val="tx1">
                    <a:lumMod val="85000"/>
                    <a:lumOff val="15000"/>
                  </a:schemeClr>
                </a:solidFill>
                <a:latin typeface="Tahoma"/>
                <a:cs typeface="Tahoma"/>
              </a:rPr>
              <a:t>D</a:t>
            </a:r>
            <a:r>
              <a:rPr sz="1800" b="1" spc="-140" dirty="0">
                <a:solidFill>
                  <a:schemeClr val="tx1">
                    <a:lumMod val="85000"/>
                    <a:lumOff val="15000"/>
                  </a:schemeClr>
                </a:solidFill>
                <a:latin typeface="Tahoma"/>
                <a:cs typeface="Tahoma"/>
              </a:rPr>
              <a:t>E</a:t>
            </a:r>
            <a:r>
              <a:rPr sz="1800" b="1" spc="-105" dirty="0">
                <a:solidFill>
                  <a:schemeClr val="tx1">
                    <a:lumMod val="85000"/>
                    <a:lumOff val="15000"/>
                  </a:schemeClr>
                </a:solidFill>
                <a:latin typeface="Tahoma"/>
                <a:cs typeface="Tahoma"/>
              </a:rPr>
              <a:t>D</a:t>
            </a:r>
            <a:r>
              <a:rPr sz="1800" b="1" spc="-70" dirty="0">
                <a:solidFill>
                  <a:schemeClr val="tx1">
                    <a:lumMod val="85000"/>
                    <a:lumOff val="15000"/>
                  </a:schemeClr>
                </a:solidFill>
                <a:latin typeface="Tahoma"/>
                <a:cs typeface="Tahoma"/>
              </a:rPr>
              <a:t> </a:t>
            </a:r>
            <a:r>
              <a:rPr sz="1800" b="1" spc="-105" dirty="0">
                <a:solidFill>
                  <a:schemeClr val="tx1">
                    <a:lumMod val="85000"/>
                    <a:lumOff val="15000"/>
                  </a:schemeClr>
                </a:solidFill>
                <a:latin typeface="Tahoma"/>
                <a:cs typeface="Tahoma"/>
              </a:rPr>
              <a:t>BY  </a:t>
            </a:r>
            <a:r>
              <a:rPr sz="1800" b="1" spc="80" dirty="0">
                <a:solidFill>
                  <a:schemeClr val="tx1">
                    <a:lumMod val="85000"/>
                    <a:lumOff val="15000"/>
                  </a:schemeClr>
                </a:solidFill>
                <a:latin typeface="Trebuchet MS"/>
                <a:cs typeface="Trebuchet MS"/>
              </a:rPr>
              <a:t>DR.</a:t>
            </a:r>
            <a:r>
              <a:rPr lang="en-US" sz="1800" b="1" spc="80" dirty="0">
                <a:solidFill>
                  <a:schemeClr val="tx1">
                    <a:lumMod val="85000"/>
                    <a:lumOff val="15000"/>
                  </a:schemeClr>
                </a:solidFill>
                <a:latin typeface="Trebuchet MS"/>
                <a:cs typeface="Trebuchet MS"/>
              </a:rPr>
              <a:t>K.S</a:t>
            </a:r>
            <a:r>
              <a:rPr lang="en-US" b="1" spc="80" dirty="0">
                <a:solidFill>
                  <a:schemeClr val="tx1">
                    <a:lumMod val="85000"/>
                    <a:lumOff val="15000"/>
                  </a:schemeClr>
                </a:solidFill>
                <a:latin typeface="Trebuchet MS"/>
                <a:cs typeface="Trebuchet MS"/>
              </a:rPr>
              <a:t>elvakumar swamy</a:t>
            </a:r>
            <a:r>
              <a:rPr sz="1800" b="1" spc="85" dirty="0">
                <a:solidFill>
                  <a:schemeClr val="tx1">
                    <a:lumMod val="85000"/>
                    <a:lumOff val="15000"/>
                  </a:schemeClr>
                </a:solidFill>
                <a:latin typeface="Trebuchet MS"/>
                <a:cs typeface="Trebuchet MS"/>
              </a:rPr>
              <a:t> </a:t>
            </a:r>
            <a:r>
              <a:rPr sz="1800" b="1" spc="90" dirty="0">
                <a:solidFill>
                  <a:schemeClr val="tx1">
                    <a:lumMod val="85000"/>
                    <a:lumOff val="15000"/>
                  </a:schemeClr>
                </a:solidFill>
                <a:latin typeface="Trebuchet MS"/>
                <a:cs typeface="Trebuchet MS"/>
              </a:rPr>
              <a:t>PROFESSO</a:t>
            </a:r>
            <a:r>
              <a:rPr lang="en-IN" sz="1800" b="1" spc="90" dirty="0">
                <a:solidFill>
                  <a:schemeClr val="tx1">
                    <a:lumMod val="85000"/>
                    <a:lumOff val="15000"/>
                  </a:schemeClr>
                </a:solidFill>
                <a:latin typeface="Trebuchet MS"/>
                <a:cs typeface="Trebuchet MS"/>
              </a:rPr>
              <a:t>R </a:t>
            </a:r>
            <a:r>
              <a:rPr lang="en-IN" sz="1800" b="1" spc="95" dirty="0">
                <a:solidFill>
                  <a:schemeClr val="tx1">
                    <a:lumMod val="85000"/>
                    <a:lumOff val="15000"/>
                  </a:schemeClr>
                </a:solidFill>
                <a:latin typeface="Trebuchet MS"/>
                <a:cs typeface="Trebuchet MS"/>
              </a:rPr>
              <a:t> </a:t>
            </a:r>
            <a:r>
              <a:rPr sz="1800" b="1" spc="55" dirty="0">
                <a:solidFill>
                  <a:schemeClr val="tx1">
                    <a:lumMod val="85000"/>
                    <a:lumOff val="15000"/>
                  </a:schemeClr>
                </a:solidFill>
                <a:latin typeface="Trebuchet MS"/>
                <a:cs typeface="Trebuchet MS"/>
              </a:rPr>
              <a:t>DEPARTMENT</a:t>
            </a:r>
            <a:r>
              <a:rPr sz="1800" b="1" spc="-70" dirty="0">
                <a:solidFill>
                  <a:schemeClr val="tx1">
                    <a:lumMod val="85000"/>
                    <a:lumOff val="15000"/>
                  </a:schemeClr>
                </a:solidFill>
                <a:latin typeface="Trebuchet MS"/>
                <a:cs typeface="Trebuchet MS"/>
              </a:rPr>
              <a:t> </a:t>
            </a:r>
            <a:r>
              <a:rPr sz="1800" b="1" spc="105" dirty="0">
                <a:solidFill>
                  <a:schemeClr val="tx1">
                    <a:lumMod val="85000"/>
                    <a:lumOff val="15000"/>
                  </a:schemeClr>
                </a:solidFill>
                <a:latin typeface="Trebuchet MS"/>
                <a:cs typeface="Trebuchet MS"/>
              </a:rPr>
              <a:t>OF</a:t>
            </a:r>
            <a:r>
              <a:rPr sz="1800" b="1" spc="-30" dirty="0">
                <a:solidFill>
                  <a:schemeClr val="tx1">
                    <a:lumMod val="85000"/>
                    <a:lumOff val="15000"/>
                  </a:schemeClr>
                </a:solidFill>
                <a:latin typeface="Trebuchet MS"/>
                <a:cs typeface="Trebuchet MS"/>
              </a:rPr>
              <a:t> </a:t>
            </a:r>
            <a:r>
              <a:rPr sz="1800" b="1" spc="120" dirty="0">
                <a:solidFill>
                  <a:schemeClr val="tx1">
                    <a:lumMod val="85000"/>
                    <a:lumOff val="15000"/>
                  </a:schemeClr>
                </a:solidFill>
                <a:latin typeface="Trebuchet MS"/>
                <a:cs typeface="Trebuchet MS"/>
              </a:rPr>
              <a:t>CSE</a:t>
            </a:r>
            <a:endParaRPr sz="1800" b="1" dirty="0">
              <a:solidFill>
                <a:schemeClr val="tx1">
                  <a:lumMod val="85000"/>
                  <a:lumOff val="15000"/>
                </a:schemeClr>
              </a:solidFill>
              <a:latin typeface="Trebuchet MS"/>
              <a:cs typeface="Trebuchet MS"/>
            </a:endParaRPr>
          </a:p>
          <a:p>
            <a:pPr marL="12700" marR="5080" algn="ctr">
              <a:lnSpc>
                <a:spcPct val="100800"/>
              </a:lnSpc>
              <a:spcBef>
                <a:spcPts val="980"/>
              </a:spcBef>
            </a:pPr>
            <a:r>
              <a:rPr sz="1800" b="1" spc="65" dirty="0">
                <a:solidFill>
                  <a:schemeClr val="tx1">
                    <a:lumMod val="85000"/>
                    <a:lumOff val="15000"/>
                  </a:schemeClr>
                </a:solidFill>
                <a:latin typeface="Trebuchet MS"/>
                <a:cs typeface="Trebuchet MS"/>
              </a:rPr>
              <a:t>SAVEETHA</a:t>
            </a:r>
            <a:r>
              <a:rPr sz="1800" b="1" spc="-105" dirty="0">
                <a:solidFill>
                  <a:schemeClr val="tx1">
                    <a:lumMod val="85000"/>
                    <a:lumOff val="15000"/>
                  </a:schemeClr>
                </a:solidFill>
                <a:latin typeface="Trebuchet MS"/>
                <a:cs typeface="Trebuchet MS"/>
              </a:rPr>
              <a:t> </a:t>
            </a:r>
            <a:r>
              <a:rPr sz="1800" b="1" spc="185" dirty="0">
                <a:solidFill>
                  <a:schemeClr val="tx1">
                    <a:lumMod val="85000"/>
                    <a:lumOff val="15000"/>
                  </a:schemeClr>
                </a:solidFill>
                <a:latin typeface="Trebuchet MS"/>
                <a:cs typeface="Trebuchet MS"/>
              </a:rPr>
              <a:t>SCHOOL</a:t>
            </a:r>
            <a:r>
              <a:rPr sz="1800" b="1" spc="-114" dirty="0">
                <a:solidFill>
                  <a:schemeClr val="tx1">
                    <a:lumMod val="85000"/>
                    <a:lumOff val="15000"/>
                  </a:schemeClr>
                </a:solidFill>
                <a:latin typeface="Trebuchet MS"/>
                <a:cs typeface="Trebuchet MS"/>
              </a:rPr>
              <a:t> </a:t>
            </a:r>
            <a:r>
              <a:rPr sz="1800" b="1" spc="140" dirty="0">
                <a:solidFill>
                  <a:schemeClr val="tx1">
                    <a:lumMod val="85000"/>
                    <a:lumOff val="15000"/>
                  </a:schemeClr>
                </a:solidFill>
                <a:latin typeface="Trebuchet MS"/>
                <a:cs typeface="Trebuchet MS"/>
              </a:rPr>
              <a:t>OF</a:t>
            </a:r>
            <a:r>
              <a:rPr sz="1800" b="1" spc="-90" dirty="0">
                <a:solidFill>
                  <a:schemeClr val="tx1">
                    <a:lumMod val="85000"/>
                    <a:lumOff val="15000"/>
                  </a:schemeClr>
                </a:solidFill>
                <a:latin typeface="Trebuchet MS"/>
                <a:cs typeface="Trebuchet MS"/>
              </a:rPr>
              <a:t> </a:t>
            </a:r>
            <a:r>
              <a:rPr sz="1800" b="1" spc="95" dirty="0">
                <a:solidFill>
                  <a:schemeClr val="tx1">
                    <a:lumMod val="85000"/>
                    <a:lumOff val="15000"/>
                  </a:schemeClr>
                </a:solidFill>
                <a:latin typeface="Trebuchet MS"/>
                <a:cs typeface="Trebuchet MS"/>
              </a:rPr>
              <a:t>ENGINEERING </a:t>
            </a:r>
            <a:r>
              <a:rPr sz="1800" b="1" spc="-530" dirty="0">
                <a:solidFill>
                  <a:schemeClr val="tx1">
                    <a:lumMod val="85000"/>
                    <a:lumOff val="15000"/>
                  </a:schemeClr>
                </a:solidFill>
                <a:latin typeface="Trebuchet MS"/>
                <a:cs typeface="Trebuchet MS"/>
              </a:rPr>
              <a:t> </a:t>
            </a:r>
            <a:r>
              <a:rPr sz="1800" b="1" spc="65" dirty="0">
                <a:solidFill>
                  <a:schemeClr val="tx1">
                    <a:lumMod val="85000"/>
                    <a:lumOff val="15000"/>
                  </a:schemeClr>
                </a:solidFill>
                <a:latin typeface="Trebuchet MS"/>
                <a:cs typeface="Trebuchet MS"/>
              </a:rPr>
              <a:t>SIMATS,CHENNAI-602105</a:t>
            </a:r>
            <a:r>
              <a:rPr lang="en-IN" b="1" spc="65" dirty="0">
                <a:solidFill>
                  <a:schemeClr val="tx1">
                    <a:lumMod val="85000"/>
                    <a:lumOff val="15000"/>
                  </a:schemeClr>
                </a:solidFill>
                <a:latin typeface="Trebuchet MS"/>
                <a:cs typeface="Trebuchet MS"/>
              </a:rPr>
              <a:t>.</a:t>
            </a:r>
            <a:endParaRPr lang="en-IN" sz="1800" b="1" spc="65" dirty="0">
              <a:solidFill>
                <a:schemeClr val="tx1">
                  <a:lumMod val="85000"/>
                  <a:lumOff val="15000"/>
                </a:schemeClr>
              </a:solidFill>
              <a:latin typeface="Trebuchet MS"/>
              <a:cs typeface="Trebuchet MS"/>
            </a:endParaRPr>
          </a:p>
        </p:txBody>
      </p:sp>
      <p:pic>
        <p:nvPicPr>
          <p:cNvPr id="4" name="object 4"/>
          <p:cNvPicPr/>
          <p:nvPr/>
        </p:nvPicPr>
        <p:blipFill>
          <a:blip r:embed="rId2" cstate="print"/>
          <a:stretch>
            <a:fillRect/>
          </a:stretch>
        </p:blipFill>
        <p:spPr>
          <a:xfrm>
            <a:off x="238125" y="257111"/>
            <a:ext cx="1104900" cy="1228407"/>
          </a:xfrm>
          <a:prstGeom prst="rect">
            <a:avLst/>
          </a:prstGeom>
        </p:spPr>
      </p:pic>
      <p:pic>
        <p:nvPicPr>
          <p:cNvPr id="5" name="object 5"/>
          <p:cNvPicPr/>
          <p:nvPr/>
        </p:nvPicPr>
        <p:blipFill>
          <a:blip r:embed="rId3" cstate="print"/>
          <a:stretch>
            <a:fillRect/>
          </a:stretch>
        </p:blipFill>
        <p:spPr>
          <a:xfrm>
            <a:off x="10325100" y="218986"/>
            <a:ext cx="1200150" cy="1123657"/>
          </a:xfrm>
          <a:prstGeom prst="rect">
            <a:avLst/>
          </a:prstGeom>
        </p:spPr>
      </p:pic>
      <p:sp>
        <p:nvSpPr>
          <p:cNvPr id="6" name="object 6"/>
          <p:cNvSpPr txBox="1">
            <a:spLocks noGrp="1"/>
          </p:cNvSpPr>
          <p:nvPr>
            <p:ph type="title"/>
          </p:nvPr>
        </p:nvSpPr>
        <p:spPr>
          <a:xfrm>
            <a:off x="2093976" y="256540"/>
            <a:ext cx="7372350" cy="1490980"/>
          </a:xfrm>
          <a:prstGeom prst="rect">
            <a:avLst/>
          </a:prstGeom>
        </p:spPr>
        <p:txBody>
          <a:bodyPr vert="horz" wrap="square" lIns="0" tIns="31115" rIns="0" bIns="0" rtlCol="0">
            <a:spAutoFit/>
          </a:bodyPr>
          <a:lstStyle/>
          <a:p>
            <a:pPr marL="12700" marR="5080" indent="1905" algn="ctr">
              <a:lnSpc>
                <a:spcPts val="3829"/>
              </a:lnSpc>
              <a:spcBef>
                <a:spcPts val="245"/>
              </a:spcBef>
            </a:pPr>
            <a:r>
              <a:rPr sz="3200" b="1" spc="-180" dirty="0">
                <a:latin typeface="Tahoma"/>
                <a:cs typeface="Tahoma"/>
              </a:rPr>
              <a:t>SAVEETHA</a:t>
            </a:r>
            <a:r>
              <a:rPr sz="3200" b="1" spc="-100" dirty="0">
                <a:latin typeface="Tahoma"/>
                <a:cs typeface="Tahoma"/>
              </a:rPr>
              <a:t> </a:t>
            </a:r>
            <a:r>
              <a:rPr sz="3200" b="1" spc="-35" dirty="0">
                <a:latin typeface="Tahoma"/>
                <a:cs typeface="Tahoma"/>
              </a:rPr>
              <a:t>SCHOOL</a:t>
            </a:r>
            <a:r>
              <a:rPr sz="3200" b="1" spc="-100" dirty="0">
                <a:latin typeface="Tahoma"/>
                <a:cs typeface="Tahoma"/>
              </a:rPr>
              <a:t> </a:t>
            </a:r>
            <a:r>
              <a:rPr sz="3200" b="1" spc="-45" dirty="0">
                <a:latin typeface="Tahoma"/>
                <a:cs typeface="Tahoma"/>
              </a:rPr>
              <a:t>OF</a:t>
            </a:r>
            <a:r>
              <a:rPr sz="3200" b="1" spc="-15" dirty="0">
                <a:latin typeface="Tahoma"/>
                <a:cs typeface="Tahoma"/>
              </a:rPr>
              <a:t> </a:t>
            </a:r>
            <a:r>
              <a:rPr sz="3200" b="1" spc="-220" dirty="0">
                <a:latin typeface="Tahoma"/>
                <a:cs typeface="Tahoma"/>
              </a:rPr>
              <a:t>ENGINEERING </a:t>
            </a:r>
            <a:r>
              <a:rPr sz="3200" b="1" spc="-215" dirty="0">
                <a:latin typeface="Tahoma"/>
                <a:cs typeface="Tahoma"/>
              </a:rPr>
              <a:t> </a:t>
            </a:r>
            <a:r>
              <a:rPr sz="3200" b="1" spc="-380" dirty="0">
                <a:latin typeface="Tahoma"/>
                <a:cs typeface="Tahoma"/>
              </a:rPr>
              <a:t>S</a:t>
            </a:r>
            <a:r>
              <a:rPr sz="3200" b="1" spc="204" dirty="0">
                <a:latin typeface="Tahoma"/>
                <a:cs typeface="Tahoma"/>
              </a:rPr>
              <a:t>A</a:t>
            </a:r>
            <a:r>
              <a:rPr sz="3200" b="1" spc="-105" dirty="0">
                <a:latin typeface="Tahoma"/>
                <a:cs typeface="Tahoma"/>
              </a:rPr>
              <a:t>V</a:t>
            </a:r>
            <a:r>
              <a:rPr sz="3200" b="1" spc="-135" dirty="0">
                <a:latin typeface="Tahoma"/>
                <a:cs typeface="Tahoma"/>
              </a:rPr>
              <a:t>E</a:t>
            </a:r>
            <a:r>
              <a:rPr sz="3200" b="1" spc="-325" dirty="0">
                <a:latin typeface="Tahoma"/>
                <a:cs typeface="Tahoma"/>
              </a:rPr>
              <a:t>E</a:t>
            </a:r>
            <a:r>
              <a:rPr sz="3200" b="1" spc="-380" dirty="0">
                <a:latin typeface="Tahoma"/>
                <a:cs typeface="Tahoma"/>
              </a:rPr>
              <a:t>T</a:t>
            </a:r>
            <a:r>
              <a:rPr sz="3200" b="1" spc="-500" dirty="0">
                <a:latin typeface="Tahoma"/>
                <a:cs typeface="Tahoma"/>
              </a:rPr>
              <a:t>H</a:t>
            </a:r>
            <a:r>
              <a:rPr sz="3200" b="1" spc="195" dirty="0">
                <a:latin typeface="Tahoma"/>
                <a:cs typeface="Tahoma"/>
              </a:rPr>
              <a:t>A</a:t>
            </a:r>
            <a:r>
              <a:rPr sz="3200" b="1" spc="-95" dirty="0">
                <a:latin typeface="Tahoma"/>
                <a:cs typeface="Tahoma"/>
              </a:rPr>
              <a:t> </a:t>
            </a:r>
            <a:r>
              <a:rPr sz="3200" b="1" spc="-360" dirty="0">
                <a:latin typeface="Tahoma"/>
                <a:cs typeface="Tahoma"/>
              </a:rPr>
              <a:t>IN</a:t>
            </a:r>
            <a:r>
              <a:rPr sz="3200" b="1" spc="-385" dirty="0">
                <a:latin typeface="Tahoma"/>
                <a:cs typeface="Tahoma"/>
              </a:rPr>
              <a:t>S</a:t>
            </a:r>
            <a:r>
              <a:rPr sz="3200" b="1" spc="-595" dirty="0">
                <a:latin typeface="Tahoma"/>
                <a:cs typeface="Tahoma"/>
              </a:rPr>
              <a:t>TI</a:t>
            </a:r>
            <a:r>
              <a:rPr sz="3200" b="1" spc="-685" dirty="0">
                <a:latin typeface="Tahoma"/>
                <a:cs typeface="Tahoma"/>
              </a:rPr>
              <a:t>T</a:t>
            </a:r>
            <a:r>
              <a:rPr sz="3200" b="1" spc="-340" dirty="0">
                <a:latin typeface="Tahoma"/>
                <a:cs typeface="Tahoma"/>
              </a:rPr>
              <a:t>U</a:t>
            </a:r>
            <a:r>
              <a:rPr sz="3200" b="1" spc="-450" dirty="0">
                <a:latin typeface="Tahoma"/>
                <a:cs typeface="Tahoma"/>
              </a:rPr>
              <a:t>TE</a:t>
            </a:r>
            <a:r>
              <a:rPr sz="3200" b="1" spc="5" dirty="0">
                <a:latin typeface="Tahoma"/>
                <a:cs typeface="Tahoma"/>
              </a:rPr>
              <a:t> </a:t>
            </a:r>
            <a:r>
              <a:rPr sz="3200" b="1" spc="155" dirty="0">
                <a:latin typeface="Tahoma"/>
                <a:cs typeface="Tahoma"/>
              </a:rPr>
              <a:t>O</a:t>
            </a:r>
            <a:r>
              <a:rPr sz="3200" b="1" spc="-315" dirty="0">
                <a:latin typeface="Tahoma"/>
                <a:cs typeface="Tahoma"/>
              </a:rPr>
              <a:t>F</a:t>
            </a:r>
            <a:r>
              <a:rPr sz="3200" b="1" spc="-15" dirty="0">
                <a:latin typeface="Tahoma"/>
                <a:cs typeface="Tahoma"/>
              </a:rPr>
              <a:t> </a:t>
            </a:r>
            <a:r>
              <a:rPr sz="3200" b="1" spc="-10" dirty="0">
                <a:latin typeface="Tahoma"/>
                <a:cs typeface="Tahoma"/>
              </a:rPr>
              <a:t>M</a:t>
            </a:r>
            <a:r>
              <a:rPr sz="3200" b="1" spc="-325" dirty="0">
                <a:latin typeface="Tahoma"/>
                <a:cs typeface="Tahoma"/>
              </a:rPr>
              <a:t>E</a:t>
            </a:r>
            <a:r>
              <a:rPr sz="3200" b="1" spc="-500" dirty="0">
                <a:latin typeface="Tahoma"/>
                <a:cs typeface="Tahoma"/>
              </a:rPr>
              <a:t>D</a:t>
            </a:r>
            <a:r>
              <a:rPr sz="3200" b="1" spc="-330" dirty="0">
                <a:latin typeface="Tahoma"/>
                <a:cs typeface="Tahoma"/>
              </a:rPr>
              <a:t>I</a:t>
            </a:r>
            <a:r>
              <a:rPr sz="3200" b="1" spc="409" dirty="0">
                <a:latin typeface="Tahoma"/>
                <a:cs typeface="Tahoma"/>
              </a:rPr>
              <a:t>C</a:t>
            </a:r>
            <a:r>
              <a:rPr sz="3200" b="1" spc="130" dirty="0">
                <a:latin typeface="Tahoma"/>
                <a:cs typeface="Tahoma"/>
              </a:rPr>
              <a:t>A</a:t>
            </a:r>
            <a:r>
              <a:rPr sz="3200" b="1" spc="-415" dirty="0">
                <a:latin typeface="Tahoma"/>
                <a:cs typeface="Tahoma"/>
              </a:rPr>
              <a:t>L</a:t>
            </a:r>
            <a:r>
              <a:rPr sz="3200" b="1" spc="-35" dirty="0">
                <a:latin typeface="Tahoma"/>
                <a:cs typeface="Tahoma"/>
              </a:rPr>
              <a:t> </a:t>
            </a:r>
            <a:r>
              <a:rPr sz="3200" b="1" spc="204" dirty="0">
                <a:latin typeface="Tahoma"/>
                <a:cs typeface="Tahoma"/>
              </a:rPr>
              <a:t>A</a:t>
            </a:r>
            <a:r>
              <a:rPr sz="3200" b="1" spc="-145" dirty="0">
                <a:latin typeface="Tahoma"/>
                <a:cs typeface="Tahoma"/>
              </a:rPr>
              <a:t>N</a:t>
            </a:r>
            <a:r>
              <a:rPr sz="3200" b="1" spc="-100" dirty="0">
                <a:latin typeface="Tahoma"/>
                <a:cs typeface="Tahoma"/>
              </a:rPr>
              <a:t>D  </a:t>
            </a:r>
            <a:r>
              <a:rPr sz="3200" b="1" spc="-160" dirty="0">
                <a:latin typeface="Tahoma"/>
                <a:cs typeface="Tahoma"/>
              </a:rPr>
              <a:t>TECHNICAL</a:t>
            </a:r>
            <a:r>
              <a:rPr sz="3200" b="1" spc="-40" dirty="0">
                <a:latin typeface="Tahoma"/>
                <a:cs typeface="Tahoma"/>
              </a:rPr>
              <a:t> </a:t>
            </a:r>
            <a:r>
              <a:rPr sz="3200" b="1" spc="-175" dirty="0">
                <a:latin typeface="Tahoma"/>
                <a:cs typeface="Tahoma"/>
              </a:rPr>
              <a:t>SCIENCES</a:t>
            </a:r>
            <a:endParaRPr sz="3200">
              <a:latin typeface="Tahoma"/>
              <a:cs typeface="Tahoma"/>
            </a:endParaRPr>
          </a:p>
        </p:txBody>
      </p:sp>
      <p:sp>
        <p:nvSpPr>
          <p:cNvPr id="7" name="object 7"/>
          <p:cNvSpPr txBox="1"/>
          <p:nvPr/>
        </p:nvSpPr>
        <p:spPr>
          <a:xfrm>
            <a:off x="152400" y="4262633"/>
            <a:ext cx="6553200" cy="1909946"/>
          </a:xfrm>
          <a:prstGeom prst="rect">
            <a:avLst/>
          </a:prstGeom>
        </p:spPr>
        <p:txBody>
          <a:bodyPr vert="horz" wrap="square" lIns="0" tIns="12065" rIns="0" bIns="0" rtlCol="0">
            <a:spAutoFit/>
          </a:bodyPr>
          <a:lstStyle/>
          <a:p>
            <a:pPr marL="1316990" marR="1296670" algn="ctr">
              <a:lnSpc>
                <a:spcPct val="146000"/>
              </a:lnSpc>
              <a:spcBef>
                <a:spcPts val="95"/>
              </a:spcBef>
            </a:pPr>
            <a:r>
              <a:rPr sz="1800" b="1" spc="-170" dirty="0">
                <a:solidFill>
                  <a:schemeClr val="tx1">
                    <a:lumMod val="85000"/>
                    <a:lumOff val="15000"/>
                  </a:schemeClr>
                </a:solidFill>
                <a:latin typeface="Tahoma"/>
                <a:cs typeface="Tahoma"/>
              </a:rPr>
              <a:t>S</a:t>
            </a:r>
            <a:r>
              <a:rPr sz="1800" b="1" spc="-210" dirty="0">
                <a:solidFill>
                  <a:schemeClr val="tx1">
                    <a:lumMod val="85000"/>
                    <a:lumOff val="15000"/>
                  </a:schemeClr>
                </a:solidFill>
                <a:latin typeface="Tahoma"/>
                <a:cs typeface="Tahoma"/>
              </a:rPr>
              <a:t>U</a:t>
            </a:r>
            <a:r>
              <a:rPr sz="1800" b="1" spc="-185" dirty="0">
                <a:solidFill>
                  <a:schemeClr val="tx1">
                    <a:lumMod val="85000"/>
                    <a:lumOff val="15000"/>
                  </a:schemeClr>
                </a:solidFill>
                <a:latin typeface="Tahoma"/>
                <a:cs typeface="Tahoma"/>
              </a:rPr>
              <a:t>B</a:t>
            </a:r>
            <a:r>
              <a:rPr sz="1800" b="1" spc="-35" dirty="0">
                <a:solidFill>
                  <a:schemeClr val="tx1">
                    <a:lumMod val="85000"/>
                    <a:lumOff val="15000"/>
                  </a:schemeClr>
                </a:solidFill>
                <a:latin typeface="Tahoma"/>
                <a:cs typeface="Tahoma"/>
              </a:rPr>
              <a:t>M</a:t>
            </a:r>
            <a:r>
              <a:rPr sz="1800" b="1" spc="-350" dirty="0">
                <a:solidFill>
                  <a:schemeClr val="tx1">
                    <a:lumMod val="85000"/>
                    <a:lumOff val="15000"/>
                  </a:schemeClr>
                </a:solidFill>
                <a:latin typeface="Tahoma"/>
                <a:cs typeface="Tahoma"/>
              </a:rPr>
              <a:t>IT</a:t>
            </a:r>
            <a:r>
              <a:rPr sz="1800" b="1" spc="-360" dirty="0">
                <a:solidFill>
                  <a:schemeClr val="tx1">
                    <a:lumMod val="85000"/>
                    <a:lumOff val="15000"/>
                  </a:schemeClr>
                </a:solidFill>
                <a:latin typeface="Tahoma"/>
                <a:cs typeface="Tahoma"/>
              </a:rPr>
              <a:t>T</a:t>
            </a:r>
            <a:r>
              <a:rPr sz="1800" b="1" spc="-140" dirty="0">
                <a:solidFill>
                  <a:schemeClr val="tx1">
                    <a:lumMod val="85000"/>
                    <a:lumOff val="15000"/>
                  </a:schemeClr>
                </a:solidFill>
                <a:latin typeface="Tahoma"/>
                <a:cs typeface="Tahoma"/>
              </a:rPr>
              <a:t>E</a:t>
            </a:r>
            <a:r>
              <a:rPr sz="1800" b="1" spc="-105" dirty="0">
                <a:solidFill>
                  <a:schemeClr val="tx1">
                    <a:lumMod val="85000"/>
                    <a:lumOff val="15000"/>
                  </a:schemeClr>
                </a:solidFill>
                <a:latin typeface="Tahoma"/>
                <a:cs typeface="Tahoma"/>
              </a:rPr>
              <a:t>D</a:t>
            </a:r>
            <a:r>
              <a:rPr sz="1800" b="1" spc="-65" dirty="0">
                <a:solidFill>
                  <a:schemeClr val="tx1">
                    <a:lumMod val="85000"/>
                    <a:lumOff val="15000"/>
                  </a:schemeClr>
                </a:solidFill>
                <a:latin typeface="Tahoma"/>
                <a:cs typeface="Tahoma"/>
              </a:rPr>
              <a:t> </a:t>
            </a:r>
            <a:r>
              <a:rPr sz="1800" b="1" spc="-185" dirty="0">
                <a:solidFill>
                  <a:schemeClr val="tx1">
                    <a:lumMod val="85000"/>
                    <a:lumOff val="15000"/>
                  </a:schemeClr>
                </a:solidFill>
                <a:latin typeface="Tahoma"/>
                <a:cs typeface="Tahoma"/>
              </a:rPr>
              <a:t>B</a:t>
            </a:r>
            <a:r>
              <a:rPr sz="1800" b="1" spc="-60" dirty="0">
                <a:solidFill>
                  <a:schemeClr val="tx1">
                    <a:lumMod val="85000"/>
                    <a:lumOff val="15000"/>
                  </a:schemeClr>
                </a:solidFill>
                <a:latin typeface="Tahoma"/>
                <a:cs typeface="Tahoma"/>
              </a:rPr>
              <a:t>Y</a:t>
            </a:r>
            <a:endParaRPr lang="en-US" b="1" spc="-60" dirty="0">
              <a:solidFill>
                <a:schemeClr val="tx1">
                  <a:lumMod val="85000"/>
                  <a:lumOff val="15000"/>
                </a:schemeClr>
              </a:solidFill>
              <a:latin typeface="Tahoma"/>
              <a:cs typeface="Tahoma"/>
            </a:endParaRPr>
          </a:p>
          <a:p>
            <a:pPr marL="1316990" marR="1296670" algn="ctr">
              <a:lnSpc>
                <a:spcPct val="146000"/>
              </a:lnSpc>
              <a:spcBef>
                <a:spcPts val="95"/>
              </a:spcBef>
            </a:pPr>
            <a:r>
              <a:rPr lang="en-IN" sz="1800" b="1" spc="40" dirty="0">
                <a:solidFill>
                  <a:schemeClr val="tx1">
                    <a:lumMod val="85000"/>
                    <a:lumOff val="15000"/>
                  </a:schemeClr>
                </a:solidFill>
                <a:latin typeface="Trebuchet MS"/>
                <a:cs typeface="Tahoma"/>
              </a:rPr>
              <a:t> P.NAVEEN</a:t>
            </a:r>
            <a:r>
              <a:rPr sz="1800" b="1" spc="45" dirty="0">
                <a:solidFill>
                  <a:schemeClr val="tx1">
                    <a:lumMod val="85000"/>
                    <a:lumOff val="15000"/>
                  </a:schemeClr>
                </a:solidFill>
                <a:latin typeface="Trebuchet MS"/>
                <a:cs typeface="Trebuchet MS"/>
              </a:rPr>
              <a:t> </a:t>
            </a:r>
            <a:r>
              <a:rPr lang="en-US" sz="1800" b="1" spc="45" dirty="0">
                <a:solidFill>
                  <a:schemeClr val="tx1">
                    <a:lumMod val="85000"/>
                    <a:lumOff val="15000"/>
                  </a:schemeClr>
                </a:solidFill>
                <a:latin typeface="Trebuchet MS"/>
                <a:cs typeface="Trebuchet MS"/>
              </a:rPr>
              <a:t>(</a:t>
            </a:r>
            <a:r>
              <a:rPr lang="en-IN" b="1" spc="55" dirty="0">
                <a:solidFill>
                  <a:schemeClr val="tx1">
                    <a:lumMod val="85000"/>
                    <a:lumOff val="15000"/>
                  </a:schemeClr>
                </a:solidFill>
                <a:latin typeface="Trebuchet MS"/>
                <a:cs typeface="Trebuchet MS"/>
              </a:rPr>
              <a:t>192210649)</a:t>
            </a:r>
          </a:p>
          <a:p>
            <a:pPr marL="8255" algn="ctr">
              <a:lnSpc>
                <a:spcPct val="100000"/>
              </a:lnSpc>
              <a:spcBef>
                <a:spcPts val="994"/>
              </a:spcBef>
            </a:pPr>
            <a:r>
              <a:rPr sz="1800" b="1" spc="50" dirty="0">
                <a:solidFill>
                  <a:schemeClr val="tx1">
                    <a:lumMod val="85000"/>
                    <a:lumOff val="15000"/>
                  </a:schemeClr>
                </a:solidFill>
                <a:latin typeface="Trebuchet MS"/>
                <a:cs typeface="Trebuchet MS"/>
              </a:rPr>
              <a:t>DEPARTEMENT</a:t>
            </a:r>
            <a:r>
              <a:rPr sz="1800" b="1" spc="-120" dirty="0">
                <a:solidFill>
                  <a:schemeClr val="tx1">
                    <a:lumMod val="85000"/>
                    <a:lumOff val="15000"/>
                  </a:schemeClr>
                </a:solidFill>
                <a:latin typeface="Trebuchet MS"/>
                <a:cs typeface="Trebuchet MS"/>
              </a:rPr>
              <a:t> </a:t>
            </a:r>
            <a:r>
              <a:rPr sz="1800" b="1" spc="140" dirty="0">
                <a:solidFill>
                  <a:schemeClr val="tx1">
                    <a:lumMod val="85000"/>
                    <a:lumOff val="15000"/>
                  </a:schemeClr>
                </a:solidFill>
                <a:latin typeface="Trebuchet MS"/>
                <a:cs typeface="Trebuchet MS"/>
              </a:rPr>
              <a:t>OF</a:t>
            </a:r>
            <a:r>
              <a:rPr sz="1800" b="1" spc="-10" dirty="0">
                <a:solidFill>
                  <a:schemeClr val="tx1">
                    <a:lumMod val="85000"/>
                    <a:lumOff val="15000"/>
                  </a:schemeClr>
                </a:solidFill>
                <a:latin typeface="Trebuchet MS"/>
                <a:cs typeface="Trebuchet MS"/>
              </a:rPr>
              <a:t> </a:t>
            </a:r>
            <a:r>
              <a:rPr sz="1800" b="1" spc="120" dirty="0">
                <a:solidFill>
                  <a:schemeClr val="tx1">
                    <a:lumMod val="85000"/>
                    <a:lumOff val="15000"/>
                  </a:schemeClr>
                </a:solidFill>
                <a:latin typeface="Trebuchet MS"/>
                <a:cs typeface="Trebuchet MS"/>
              </a:rPr>
              <a:t>CSE</a:t>
            </a:r>
            <a:endParaRPr sz="1800" b="1" dirty="0">
              <a:solidFill>
                <a:schemeClr val="tx1">
                  <a:lumMod val="85000"/>
                  <a:lumOff val="15000"/>
                </a:schemeClr>
              </a:solidFill>
              <a:latin typeface="Trebuchet MS"/>
              <a:cs typeface="Trebuchet MS"/>
            </a:endParaRPr>
          </a:p>
          <a:p>
            <a:pPr marL="12065" marR="5080" algn="ctr">
              <a:lnSpc>
                <a:spcPct val="100800"/>
              </a:lnSpc>
              <a:spcBef>
                <a:spcPts val="975"/>
              </a:spcBef>
            </a:pPr>
            <a:r>
              <a:rPr sz="1800" b="1" spc="65" dirty="0">
                <a:solidFill>
                  <a:schemeClr val="tx1">
                    <a:lumMod val="85000"/>
                    <a:lumOff val="15000"/>
                  </a:schemeClr>
                </a:solidFill>
                <a:latin typeface="Trebuchet MS"/>
                <a:cs typeface="Trebuchet MS"/>
              </a:rPr>
              <a:t>SAVEETHA</a:t>
            </a:r>
            <a:r>
              <a:rPr sz="1800" b="1" spc="-100" dirty="0">
                <a:solidFill>
                  <a:schemeClr val="tx1">
                    <a:lumMod val="85000"/>
                    <a:lumOff val="15000"/>
                  </a:schemeClr>
                </a:solidFill>
                <a:latin typeface="Trebuchet MS"/>
                <a:cs typeface="Trebuchet MS"/>
              </a:rPr>
              <a:t> </a:t>
            </a:r>
            <a:r>
              <a:rPr sz="1800" b="1" spc="185" dirty="0">
                <a:solidFill>
                  <a:schemeClr val="tx1">
                    <a:lumMod val="85000"/>
                    <a:lumOff val="15000"/>
                  </a:schemeClr>
                </a:solidFill>
                <a:latin typeface="Trebuchet MS"/>
                <a:cs typeface="Trebuchet MS"/>
              </a:rPr>
              <a:t>SCHOOL</a:t>
            </a:r>
            <a:r>
              <a:rPr sz="1800" b="1" spc="-114" dirty="0">
                <a:solidFill>
                  <a:schemeClr val="tx1">
                    <a:lumMod val="85000"/>
                    <a:lumOff val="15000"/>
                  </a:schemeClr>
                </a:solidFill>
                <a:latin typeface="Trebuchet MS"/>
                <a:cs typeface="Trebuchet MS"/>
              </a:rPr>
              <a:t> </a:t>
            </a:r>
            <a:r>
              <a:rPr sz="1800" b="1" spc="140" dirty="0">
                <a:solidFill>
                  <a:schemeClr val="tx1">
                    <a:lumMod val="85000"/>
                    <a:lumOff val="15000"/>
                  </a:schemeClr>
                </a:solidFill>
                <a:latin typeface="Trebuchet MS"/>
                <a:cs typeface="Trebuchet MS"/>
              </a:rPr>
              <a:t>OF</a:t>
            </a:r>
            <a:r>
              <a:rPr sz="1800" b="1" spc="-90" dirty="0">
                <a:solidFill>
                  <a:schemeClr val="tx1">
                    <a:lumMod val="85000"/>
                    <a:lumOff val="15000"/>
                  </a:schemeClr>
                </a:solidFill>
                <a:latin typeface="Trebuchet MS"/>
                <a:cs typeface="Trebuchet MS"/>
              </a:rPr>
              <a:t> </a:t>
            </a:r>
            <a:r>
              <a:rPr sz="1800" b="1" spc="95" dirty="0">
                <a:solidFill>
                  <a:schemeClr val="tx1">
                    <a:lumMod val="85000"/>
                    <a:lumOff val="15000"/>
                  </a:schemeClr>
                </a:solidFill>
                <a:latin typeface="Trebuchet MS"/>
                <a:cs typeface="Trebuchet MS"/>
              </a:rPr>
              <a:t>ENGINEERING </a:t>
            </a:r>
            <a:r>
              <a:rPr sz="1800" b="1" spc="-525" dirty="0">
                <a:solidFill>
                  <a:schemeClr val="tx1">
                    <a:lumMod val="85000"/>
                    <a:lumOff val="15000"/>
                  </a:schemeClr>
                </a:solidFill>
                <a:latin typeface="Trebuchet MS"/>
                <a:cs typeface="Trebuchet MS"/>
              </a:rPr>
              <a:t> </a:t>
            </a:r>
            <a:r>
              <a:rPr sz="1800" b="1" spc="65" dirty="0">
                <a:solidFill>
                  <a:schemeClr val="tx1">
                    <a:lumMod val="85000"/>
                    <a:lumOff val="15000"/>
                  </a:schemeClr>
                </a:solidFill>
                <a:latin typeface="Trebuchet MS"/>
                <a:cs typeface="Trebuchet MS"/>
              </a:rPr>
              <a:t>SIMATS,CHENNAI-602105</a:t>
            </a:r>
            <a:r>
              <a:rPr lang="en-IN" b="1" spc="65" dirty="0">
                <a:solidFill>
                  <a:schemeClr val="tx1">
                    <a:lumMod val="85000"/>
                    <a:lumOff val="15000"/>
                  </a:schemeClr>
                </a:solidFill>
                <a:latin typeface="Trebuchet MS"/>
                <a:cs typeface="Trebuchet MS"/>
              </a:rPr>
              <a:t>.</a:t>
            </a:r>
            <a:endParaRPr sz="1800" b="1" dirty="0">
              <a:solidFill>
                <a:schemeClr val="tx1">
                  <a:lumMod val="85000"/>
                  <a:lumOff val="15000"/>
                </a:schemeClr>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6" y="480682"/>
            <a:ext cx="3236913" cy="659155"/>
          </a:xfrm>
          <a:prstGeom prst="rect">
            <a:avLst/>
          </a:prstGeom>
        </p:spPr>
        <p:txBody>
          <a:bodyPr vert="horz" wrap="square" lIns="0" tIns="12700" rIns="0" bIns="0" rtlCol="0">
            <a:spAutoFit/>
          </a:bodyPr>
          <a:lstStyle/>
          <a:p>
            <a:pPr marL="12700">
              <a:lnSpc>
                <a:spcPct val="100000"/>
              </a:lnSpc>
              <a:spcBef>
                <a:spcPts val="100"/>
              </a:spcBef>
            </a:pPr>
            <a:r>
              <a:rPr lang="en-IN" sz="4200" b="1" spc="265" dirty="0">
                <a:latin typeface="Times New Roman" panose="02020603050405020304" pitchFamily="18" charset="0"/>
                <a:cs typeface="Times New Roman" panose="02020603050405020304" pitchFamily="18" charset="0"/>
              </a:rPr>
              <a:t>Conclusion</a:t>
            </a:r>
            <a:endParaRPr sz="4200" b="1" spc="265" dirty="0">
              <a:latin typeface="Times New Roman" panose="02020603050405020304" pitchFamily="18" charset="0"/>
              <a:cs typeface="Times New Roman" panose="02020603050405020304" pitchFamily="18" charset="0"/>
            </a:endParaRPr>
          </a:p>
        </p:txBody>
      </p:sp>
      <p:sp>
        <p:nvSpPr>
          <p:cNvPr id="3" name="object 3"/>
          <p:cNvSpPr txBox="1"/>
          <p:nvPr/>
        </p:nvSpPr>
        <p:spPr>
          <a:xfrm>
            <a:off x="990600" y="1600200"/>
            <a:ext cx="10439400" cy="2952860"/>
          </a:xfrm>
          <a:prstGeom prst="rect">
            <a:avLst/>
          </a:prstGeom>
        </p:spPr>
        <p:txBody>
          <a:bodyPr vert="horz" wrap="square" lIns="0" tIns="12065" rIns="0" bIns="0" rtlCol="0">
            <a:spAutoFit/>
          </a:bodyPr>
          <a:lstStyle/>
          <a:p>
            <a:pPr marL="355600" marR="188595" indent="-343535" algn="just">
              <a:lnSpc>
                <a:spcPct val="152900"/>
              </a:lnSpc>
              <a:spcBef>
                <a:spcPts val="95"/>
              </a:spcBef>
              <a:buFont typeface="Wingdings" panose="05000000000000000000" pitchFamily="2" charset="2"/>
              <a:buChar char="Ø"/>
              <a:tabLst>
                <a:tab pos="355600" algn="l"/>
              </a:tabLst>
            </a:pPr>
            <a:r>
              <a:rPr lang="en-US" altLang="en-US" sz="1800" dirty="0">
                <a:latin typeface="Times New Roman" panose="02020603050405020304" pitchFamily="18" charset="0"/>
                <a:cs typeface="Times New Roman" panose="02020603050405020304" pitchFamily="18" charset="0"/>
              </a:rPr>
              <a:t>We formally proved that both mechanisms satisfy differential privacy. Empirical studies with real-world data sets confirm that our solutions enable accurate data analytics on a small fraction of the input data, reducing user privacy cost and data storage requirement without compromising utility</a:t>
            </a:r>
            <a:endParaRPr lang="en-US" dirty="0">
              <a:latin typeface="Times New Roman" panose="02020603050405020304" pitchFamily="18" charset="0"/>
              <a:cs typeface="Times New Roman" panose="02020603050405020304" pitchFamily="18" charset="0"/>
            </a:endParaRPr>
          </a:p>
          <a:p>
            <a:pPr marL="355600" marR="188595" indent="-343535" algn="just">
              <a:lnSpc>
                <a:spcPct val="152900"/>
              </a:lnSpc>
              <a:spcBef>
                <a:spcPts val="95"/>
              </a:spcBef>
              <a:buFont typeface="Wingdings" panose="05000000000000000000" pitchFamily="2" charset="2"/>
              <a:buChar char="Ø"/>
              <a:tabLst>
                <a:tab pos="355600" algn="l"/>
              </a:tabLst>
            </a:pPr>
            <a:r>
              <a:rPr lang="en-US" dirty="0">
                <a:latin typeface="Times New Roman" panose="02020603050405020304" pitchFamily="18" charset="0"/>
                <a:cs typeface="Times New Roman" panose="02020603050405020304" pitchFamily="18" charset="0"/>
              </a:rPr>
              <a:t>For real-time applications, we would like to consider how to dynamically sample user generated data, in order to further reduce the data storage requirement.</a:t>
            </a:r>
          </a:p>
          <a:p>
            <a:pPr marL="355600" marR="188595" indent="-343535" algn="just">
              <a:lnSpc>
                <a:spcPct val="152900"/>
              </a:lnSpc>
              <a:spcBef>
                <a:spcPts val="95"/>
              </a:spcBef>
              <a:buFont typeface="Wingdings" panose="05000000000000000000" pitchFamily="2" charset="2"/>
              <a:buChar char="Ø"/>
              <a:tabLst>
                <a:tab pos="355600" algn="l"/>
              </a:tabLst>
            </a:pPr>
            <a:r>
              <a:rPr lang="en-US" dirty="0">
                <a:latin typeface="Times New Roman" panose="02020603050405020304" pitchFamily="18" charset="0"/>
                <a:cs typeface="Times New Roman" panose="02020603050405020304" pitchFamily="18" charset="0"/>
              </a:rPr>
              <a:t> Our solutions benefit from sampling techniques that reduce the individual data contribution to a small constant factor,  and thus reducing the perturbation error inflicted by differential privacy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7" y="480682"/>
            <a:ext cx="3465513" cy="659155"/>
          </a:xfrm>
          <a:prstGeom prst="rect">
            <a:avLst/>
          </a:prstGeom>
        </p:spPr>
        <p:txBody>
          <a:bodyPr vert="horz" wrap="square" lIns="0" tIns="12700" rIns="0" bIns="0" rtlCol="0">
            <a:spAutoFit/>
          </a:bodyPr>
          <a:lstStyle/>
          <a:p>
            <a:pPr marL="12700">
              <a:lnSpc>
                <a:spcPct val="100000"/>
              </a:lnSpc>
              <a:spcBef>
                <a:spcPts val="100"/>
              </a:spcBef>
            </a:pPr>
            <a:r>
              <a:rPr lang="en-IN" sz="4200" b="1" spc="280" dirty="0">
                <a:latin typeface="Times New Roman" panose="02020603050405020304" pitchFamily="18" charset="0"/>
                <a:cs typeface="Times New Roman" panose="02020603050405020304" pitchFamily="18" charset="0"/>
              </a:rPr>
              <a:t>References</a:t>
            </a:r>
            <a:endParaRPr sz="4200" b="1" spc="-70" dirty="0">
              <a:latin typeface="Times New Roman" panose="02020603050405020304" pitchFamily="18" charset="0"/>
              <a:cs typeface="Times New Roman" panose="02020603050405020304" pitchFamily="18" charset="0"/>
            </a:endParaRPr>
          </a:p>
        </p:txBody>
      </p:sp>
      <p:sp>
        <p:nvSpPr>
          <p:cNvPr id="3" name="object 3"/>
          <p:cNvSpPr txBox="1"/>
          <p:nvPr/>
        </p:nvSpPr>
        <p:spPr>
          <a:xfrm>
            <a:off x="725487" y="1371600"/>
            <a:ext cx="10431780" cy="6194068"/>
          </a:xfrm>
          <a:prstGeom prst="rect">
            <a:avLst/>
          </a:prstGeom>
        </p:spPr>
        <p:txBody>
          <a:bodyPr vert="horz" wrap="square" lIns="0" tIns="89535" rIns="0" bIns="0" rtlCol="0">
            <a:spAutoFit/>
          </a:bodyPr>
          <a:lstStyle/>
          <a:p>
            <a:pPr marL="285750" indent="-285750" algn="just">
              <a:lnSpc>
                <a:spcPct val="109000"/>
              </a:lnSpc>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[1] M. </a:t>
            </a:r>
            <a:r>
              <a:rPr lang="en-US" altLang="en-US" sz="1800" dirty="0" err="1">
                <a:latin typeface="Times New Roman" panose="02020603050405020304" pitchFamily="18" charset="0"/>
                <a:cs typeface="Times New Roman" panose="02020603050405020304" pitchFamily="18" charset="0"/>
              </a:rPr>
              <a:t>Barbaro</a:t>
            </a:r>
            <a:r>
              <a:rPr lang="en-US" altLang="en-US" sz="1800" dirty="0">
                <a:latin typeface="Times New Roman" panose="02020603050405020304" pitchFamily="18" charset="0"/>
                <a:cs typeface="Times New Roman" panose="02020603050405020304" pitchFamily="18" charset="0"/>
              </a:rPr>
              <a:t> and T. Zeller. A face is exposed for </a:t>
            </a:r>
            <a:r>
              <a:rPr lang="en-US" altLang="en-US" sz="1800" dirty="0" err="1">
                <a:latin typeface="Times New Roman" panose="02020603050405020304" pitchFamily="18" charset="0"/>
                <a:cs typeface="Times New Roman" panose="02020603050405020304" pitchFamily="18" charset="0"/>
              </a:rPr>
              <a:t>aol</a:t>
            </a:r>
            <a:r>
              <a:rPr lang="en-US" altLang="en-US" sz="1800" dirty="0">
                <a:latin typeface="Times New Roman" panose="02020603050405020304" pitchFamily="18" charset="0"/>
                <a:cs typeface="Times New Roman" panose="02020603050405020304" pitchFamily="18" charset="0"/>
              </a:rPr>
              <a:t> searcher no. 4417749. </a:t>
            </a:r>
          </a:p>
          <a:p>
            <a:pPr marL="285750" indent="-285750" algn="just">
              <a:lnSpc>
                <a:spcPct val="109000"/>
              </a:lnSpc>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The New York Times, Aug. 2006. </a:t>
            </a:r>
          </a:p>
          <a:p>
            <a:pPr marL="285750" indent="-285750" algn="just">
              <a:lnSpc>
                <a:spcPct val="109000"/>
              </a:lnSpc>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[2] J. Bennett and S. Lanning. The </a:t>
            </a:r>
            <a:r>
              <a:rPr lang="en-US" altLang="en-US" sz="1800" dirty="0" err="1">
                <a:latin typeface="Times New Roman" panose="02020603050405020304" pitchFamily="18" charset="0"/>
                <a:cs typeface="Times New Roman" panose="02020603050405020304" pitchFamily="18" charset="0"/>
              </a:rPr>
              <a:t>netflix</a:t>
            </a:r>
            <a:r>
              <a:rPr lang="en-US" altLang="en-US" sz="1800" dirty="0">
                <a:latin typeface="Times New Roman" panose="02020603050405020304" pitchFamily="18" charset="0"/>
                <a:cs typeface="Times New Roman" panose="02020603050405020304" pitchFamily="18" charset="0"/>
              </a:rPr>
              <a:t> prize. In Proceedings of KDD cup </a:t>
            </a:r>
          </a:p>
          <a:p>
            <a:pPr marL="285750" indent="-285750" algn="just">
              <a:lnSpc>
                <a:spcPct val="109000"/>
              </a:lnSpc>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and workshop, volume 2007, page 35, 2007. </a:t>
            </a:r>
          </a:p>
          <a:p>
            <a:pPr marL="285750" indent="-285750" algn="just">
              <a:lnSpc>
                <a:spcPct val="109000"/>
              </a:lnSpc>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[3] B. </a:t>
            </a:r>
            <a:r>
              <a:rPr lang="en-US" altLang="en-US" sz="1800" dirty="0" err="1">
                <a:latin typeface="Times New Roman" panose="02020603050405020304" pitchFamily="18" charset="0"/>
                <a:cs typeface="Times New Roman" panose="02020603050405020304" pitchFamily="18" charset="0"/>
              </a:rPr>
              <a:t>Berjani</a:t>
            </a:r>
            <a:r>
              <a:rPr lang="en-US" altLang="en-US" sz="1800" dirty="0">
                <a:latin typeface="Times New Roman" panose="02020603050405020304" pitchFamily="18" charset="0"/>
                <a:cs typeface="Times New Roman" panose="02020603050405020304" pitchFamily="18" charset="0"/>
              </a:rPr>
              <a:t> and T. </a:t>
            </a:r>
            <a:r>
              <a:rPr lang="en-US" altLang="en-US" sz="1800" dirty="0" err="1">
                <a:latin typeface="Times New Roman" panose="02020603050405020304" pitchFamily="18" charset="0"/>
                <a:cs typeface="Times New Roman" panose="02020603050405020304" pitchFamily="18" charset="0"/>
              </a:rPr>
              <a:t>Strufe</a:t>
            </a:r>
            <a:r>
              <a:rPr lang="en-US" altLang="en-US" sz="1800" dirty="0">
                <a:latin typeface="Times New Roman" panose="02020603050405020304" pitchFamily="18" charset="0"/>
                <a:cs typeface="Times New Roman" panose="02020603050405020304" pitchFamily="18" charset="0"/>
              </a:rPr>
              <a:t>. A recommendation system for spots in </a:t>
            </a:r>
            <a:r>
              <a:rPr lang="en-US" altLang="en-US" sz="1800" dirty="0" err="1">
                <a:latin typeface="Times New Roman" panose="02020603050405020304" pitchFamily="18" charset="0"/>
                <a:cs typeface="Times New Roman" panose="02020603050405020304" pitchFamily="18" charset="0"/>
              </a:rPr>
              <a:t>locationbased</a:t>
            </a:r>
            <a:r>
              <a:rPr lang="en-US" altLang="en-US" sz="1800" dirty="0">
                <a:latin typeface="Times New Roman" panose="02020603050405020304" pitchFamily="18" charset="0"/>
                <a:cs typeface="Times New Roman" panose="02020603050405020304" pitchFamily="18" charset="0"/>
              </a:rPr>
              <a:t> online social networks. In Proceedings of the 4th Workshop on 15</a:t>
            </a:r>
            <a:r>
              <a:rPr lang="en-US" altLang="en-US"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Social Network Systems, SNS ’11, pages 4:1–4:6, New York, NY, USA, 2011. ACM.</a:t>
            </a:r>
          </a:p>
          <a:p>
            <a:pPr marL="285750" indent="-285750" algn="just">
              <a:lnSpc>
                <a:spcPct val="109000"/>
              </a:lnSpc>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 [4] A. Blum, K. </a:t>
            </a:r>
            <a:r>
              <a:rPr lang="en-US" altLang="en-US" sz="1800" dirty="0" err="1">
                <a:latin typeface="Times New Roman" panose="02020603050405020304" pitchFamily="18" charset="0"/>
                <a:cs typeface="Times New Roman" panose="02020603050405020304" pitchFamily="18" charset="0"/>
              </a:rPr>
              <a:t>Ligett</a:t>
            </a:r>
            <a:r>
              <a:rPr lang="en-US" altLang="en-US" sz="1800" dirty="0">
                <a:latin typeface="Times New Roman" panose="02020603050405020304" pitchFamily="18" charset="0"/>
                <a:cs typeface="Times New Roman" panose="02020603050405020304" pitchFamily="18" charset="0"/>
              </a:rPr>
              <a:t>, and A. Roth. A learning theory approach to noninteractive database privacy. In Proceedings of the 40th annual ACM symposium on Theory of computing, pages 609–618, New York, 2008. ACM. </a:t>
            </a:r>
          </a:p>
          <a:p>
            <a:pPr marL="285750" indent="-285750" algn="just">
              <a:lnSpc>
                <a:spcPct val="109000"/>
              </a:lnSpc>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[5] T.-H. H. Chan, E. Shi, and D. Song. Private and continual release of statistics. ACM Trans. Inf. Syst. </a:t>
            </a:r>
            <a:r>
              <a:rPr lang="en-US" altLang="en-US" sz="1800" dirty="0" err="1">
                <a:latin typeface="Times New Roman" panose="02020603050405020304" pitchFamily="18" charset="0"/>
                <a:cs typeface="Times New Roman" panose="02020603050405020304" pitchFamily="18" charset="0"/>
              </a:rPr>
              <a:t>Secur</a:t>
            </a:r>
            <a:r>
              <a:rPr lang="en-US" altLang="en-US" sz="1800" dirty="0">
                <a:latin typeface="Times New Roman" panose="02020603050405020304" pitchFamily="18" charset="0"/>
                <a:cs typeface="Times New Roman" panose="02020603050405020304" pitchFamily="18" charset="0"/>
              </a:rPr>
              <a:t>., 14(3):26:1–26:24, Nov. 2011. </a:t>
            </a:r>
          </a:p>
          <a:p>
            <a:pPr marL="285750" indent="-285750" algn="just">
              <a:lnSpc>
                <a:spcPct val="109000"/>
              </a:lnSpc>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[6] K. Chaudhuri and N. Mishra. When random sampling preserves privacy. In Proceedings of the 26th annual international conference on Advances in Cryptology, CRYPTO’06, pages 198–213, Berlin, Heidelberg, 2006. </a:t>
            </a:r>
            <a:r>
              <a:rPr lang="en-US" altLang="en-US" sz="1800" dirty="0" err="1">
                <a:latin typeface="Times New Roman" panose="02020603050405020304" pitchFamily="18" charset="0"/>
                <a:cs typeface="Times New Roman" panose="02020603050405020304" pitchFamily="18" charset="0"/>
              </a:rPr>
              <a:t>SpringerVerlag</a:t>
            </a:r>
            <a:r>
              <a:rPr lang="en-US" altLang="en-US" sz="1800" dirty="0">
                <a:latin typeface="Times New Roman" panose="02020603050405020304" pitchFamily="18" charset="0"/>
                <a:cs typeface="Times New Roman" panose="02020603050405020304" pitchFamily="18" charset="0"/>
              </a:rPr>
              <a:t>. </a:t>
            </a:r>
            <a:endParaRPr lang="en-US" altLang="en-US" dirty="0">
              <a:latin typeface="Times New Roman" panose="02020603050405020304" pitchFamily="18" charset="0"/>
              <a:cs typeface="Times New Roman" panose="02020603050405020304" pitchFamily="18" charset="0"/>
            </a:endParaRPr>
          </a:p>
          <a:p>
            <a:pPr marL="285750" indent="-285750" algn="just">
              <a:lnSpc>
                <a:spcPct val="109000"/>
              </a:lnSpc>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[7] R. Chen, G. Acs, and C. </a:t>
            </a:r>
            <a:r>
              <a:rPr lang="en-US" altLang="en-US" sz="1800" dirty="0" err="1">
                <a:latin typeface="Times New Roman" panose="02020603050405020304" pitchFamily="18" charset="0"/>
                <a:cs typeface="Times New Roman" panose="02020603050405020304" pitchFamily="18" charset="0"/>
              </a:rPr>
              <a:t>Castelluccia</a:t>
            </a:r>
            <a:r>
              <a:rPr lang="en-US" altLang="en-US" sz="1800" dirty="0">
                <a:latin typeface="Times New Roman" panose="02020603050405020304" pitchFamily="18" charset="0"/>
                <a:cs typeface="Times New Roman" panose="02020603050405020304" pitchFamily="18" charset="0"/>
              </a:rPr>
              <a:t>. Differentially private sequential data publication via variable-length n-grams. In Proceedings of the 2012 ACM conference on Computer and communications security, CCS ’12, pages 638–649, </a:t>
            </a:r>
          </a:p>
          <a:p>
            <a:pPr marL="285750" indent="-285750" algn="just">
              <a:lnSpc>
                <a:spcPct val="109000"/>
              </a:lnSpc>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2012</a:t>
            </a:r>
          </a:p>
          <a:p>
            <a:pPr marL="355600" indent="-343535" algn="just">
              <a:spcBef>
                <a:spcPts val="705"/>
              </a:spcBef>
              <a:buClr>
                <a:srgbClr val="89D0D5"/>
              </a:buClr>
              <a:buSzPct val="80645"/>
              <a:buFont typeface="Wingdings" panose="05000000000000000000" pitchFamily="2" charset="2"/>
              <a:buChar char="Ø"/>
              <a:tabLst>
                <a:tab pos="355600" algn="l"/>
                <a:tab pos="356235" algn="l"/>
              </a:tabLst>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eat work! Fast work. My go to guy for logos.#work#Great#logo#design |  Dankeschön, Smiley bilder, Smiley">
            <a:extLst>
              <a:ext uri="{FF2B5EF4-FFF2-40B4-BE49-F238E27FC236}">
                <a16:creationId xmlns:a16="http://schemas.microsoft.com/office/drawing/2014/main" id="{A4892219-3D58-1614-1125-F81B50B6BAD4}"/>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762000"/>
            <a:ext cx="7478425" cy="49895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8857" y="533400"/>
            <a:ext cx="2638743" cy="659796"/>
          </a:xfrm>
          <a:prstGeom prst="rect">
            <a:avLst/>
          </a:prstGeom>
        </p:spPr>
        <p:txBody>
          <a:bodyPr vert="horz" wrap="square" lIns="0" tIns="13335" rIns="0" bIns="0" rtlCol="0">
            <a:spAutoFit/>
          </a:bodyPr>
          <a:lstStyle/>
          <a:p>
            <a:pPr marL="12700">
              <a:lnSpc>
                <a:spcPct val="100000"/>
              </a:lnSpc>
              <a:spcBef>
                <a:spcPts val="105"/>
              </a:spcBef>
            </a:pPr>
            <a:r>
              <a:rPr lang="en-US" sz="4200" b="1" spc="-155" dirty="0">
                <a:latin typeface="Times New Roman" panose="02020603050405020304" pitchFamily="18" charset="0"/>
                <a:cs typeface="Times New Roman" panose="02020603050405020304" pitchFamily="18" charset="0"/>
              </a:rPr>
              <a:t>p</a:t>
            </a:r>
            <a:r>
              <a:rPr lang="en-IN" sz="4200" b="1" spc="-155" dirty="0" err="1">
                <a:latin typeface="Times New Roman" panose="02020603050405020304" pitchFamily="18" charset="0"/>
                <a:cs typeface="Times New Roman" panose="02020603050405020304" pitchFamily="18" charset="0"/>
              </a:rPr>
              <a:t>urpose</a:t>
            </a:r>
            <a:endParaRPr sz="4200" b="1" spc="-155" dirty="0">
              <a:latin typeface="Times New Roman" panose="02020603050405020304" pitchFamily="18" charset="0"/>
              <a:cs typeface="Times New Roman" panose="02020603050405020304" pitchFamily="18" charset="0"/>
            </a:endParaRPr>
          </a:p>
        </p:txBody>
      </p:sp>
      <p:sp>
        <p:nvSpPr>
          <p:cNvPr id="3" name="object 3"/>
          <p:cNvSpPr txBox="1"/>
          <p:nvPr/>
        </p:nvSpPr>
        <p:spPr>
          <a:xfrm>
            <a:off x="1133792" y="1538160"/>
            <a:ext cx="9610408" cy="2834750"/>
          </a:xfrm>
          <a:prstGeom prst="rect">
            <a:avLst/>
          </a:prstGeom>
        </p:spPr>
        <p:txBody>
          <a:bodyPr vert="horz" wrap="square" lIns="0" tIns="109855" rIns="0" bIns="0" rtlCol="0">
            <a:spAutoFit/>
          </a:bodyPr>
          <a:lstStyle/>
          <a:p>
            <a:pPr marL="298450" indent="-285750">
              <a:lnSpc>
                <a:spcPct val="100000"/>
              </a:lnSpc>
              <a:spcBef>
                <a:spcPts val="865"/>
              </a:spcBef>
              <a:buFont typeface="Wingdings" panose="05000000000000000000" pitchFamily="2" charset="2"/>
              <a:buChar char="Ø"/>
              <a:tabLst>
                <a:tab pos="355600" algn="l"/>
              </a:tabLst>
            </a:pPr>
            <a:r>
              <a:rPr lang="en-US" dirty="0"/>
              <a:t>Ensuring that personal or sensitive data remains confidential and is not exposed during the data analysis process. This is crucial for maintaining user trust and complying with legal and ethical standards.</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marL="298450" indent="-285750">
              <a:lnSpc>
                <a:spcPct val="100000"/>
              </a:lnSpc>
              <a:spcBef>
                <a:spcPts val="865"/>
              </a:spcBef>
              <a:buFont typeface="Wingdings" panose="05000000000000000000" pitchFamily="2" charset="2"/>
              <a:buChar char="Ø"/>
              <a:tabLst>
                <a:tab pos="355600" algn="l"/>
              </a:tabLst>
            </a:pPr>
            <a:r>
              <a:rPr lang="en-US" dirty="0"/>
              <a:t>Allowing organizations to share and analyze data collaboratively without revealing sensitive information. This facilitates joint research and data-driven decision-making across different entities while preserving privacy.</a:t>
            </a:r>
          </a:p>
          <a:p>
            <a:pPr marL="298450" indent="-285750">
              <a:lnSpc>
                <a:spcPct val="100000"/>
              </a:lnSpc>
              <a:spcBef>
                <a:spcPts val="865"/>
              </a:spcBef>
              <a:buFont typeface="Wingdings" panose="05000000000000000000" pitchFamily="2" charset="2"/>
              <a:buChar char="Ø"/>
              <a:tabLst>
                <a:tab pos="355600" algn="l"/>
              </a:tabLst>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Building trust among users, customers, and stakeholders by demonstrating a commitment to protecting their privacy. Trust is critical for the success of data-driven initiatives and for encouraging individuals to share their data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6" y="480682"/>
            <a:ext cx="2627313" cy="659155"/>
          </a:xfrm>
          <a:prstGeom prst="rect">
            <a:avLst/>
          </a:prstGeom>
        </p:spPr>
        <p:txBody>
          <a:bodyPr vert="horz" wrap="square" lIns="0" tIns="12700" rIns="0" bIns="0" rtlCol="0">
            <a:spAutoFit/>
          </a:bodyPr>
          <a:lstStyle/>
          <a:p>
            <a:pPr marL="12700">
              <a:lnSpc>
                <a:spcPct val="100000"/>
              </a:lnSpc>
              <a:spcBef>
                <a:spcPts val="100"/>
              </a:spcBef>
            </a:pPr>
            <a:r>
              <a:rPr lang="en-IN" sz="4200" b="1" spc="180" dirty="0">
                <a:latin typeface="Times New Roman" panose="02020603050405020304" pitchFamily="18" charset="0"/>
                <a:cs typeface="Times New Roman" panose="02020603050405020304" pitchFamily="18" charset="0"/>
              </a:rPr>
              <a:t>Abstract</a:t>
            </a:r>
          </a:p>
        </p:txBody>
      </p:sp>
      <p:sp>
        <p:nvSpPr>
          <p:cNvPr id="3" name="object 3"/>
          <p:cNvSpPr txBox="1"/>
          <p:nvPr/>
        </p:nvSpPr>
        <p:spPr>
          <a:xfrm>
            <a:off x="917575" y="1324165"/>
            <a:ext cx="10372725" cy="5151154"/>
          </a:xfrm>
          <a:prstGeom prst="rect">
            <a:avLst/>
          </a:prstGeom>
        </p:spPr>
        <p:txBody>
          <a:bodyPr vert="horz" wrap="square" lIns="0" tIns="11430" rIns="0" bIns="0" rtlCol="0">
            <a:spAutoFit/>
          </a:bodyPr>
          <a:lstStyle/>
          <a:p>
            <a:pPr marL="12065" marR="6350" algn="just">
              <a:lnSpc>
                <a:spcPct val="139900"/>
              </a:lnSpc>
              <a:spcBef>
                <a:spcPts val="90"/>
              </a:spcBef>
            </a:pPr>
            <a:r>
              <a:rPr lang="en-US" dirty="0">
                <a:latin typeface="Times New Roman" panose="02020603050405020304" pitchFamily="18" charset="0"/>
                <a:cs typeface="Times New Roman" panose="02020603050405020304" pitchFamily="18" charset="0"/>
              </a:rPr>
              <a:t>A privacy-preserving data analytics platform incorporates several key </a:t>
            </a:r>
          </a:p>
          <a:p>
            <a:pPr marL="12065" marR="6350" algn="just">
              <a:lnSpc>
                <a:spcPct val="139900"/>
              </a:lnSpc>
              <a:spcBef>
                <a:spcPts val="90"/>
              </a:spcBef>
            </a:pPr>
            <a:r>
              <a:rPr lang="en-US" dirty="0">
                <a:latin typeface="Times New Roman" panose="02020603050405020304" pitchFamily="18" charset="0"/>
                <a:cs typeface="Times New Roman" panose="02020603050405020304" pitchFamily="18" charset="0"/>
              </a:rPr>
              <a:t>abstractions to ensure the confidentiality and integrity of sensitive information </a:t>
            </a:r>
          </a:p>
          <a:p>
            <a:pPr marL="12065" marR="6350" algn="just">
              <a:lnSpc>
                <a:spcPct val="139900"/>
              </a:lnSpc>
              <a:spcBef>
                <a:spcPts val="90"/>
              </a:spcBef>
            </a:pPr>
            <a:r>
              <a:rPr lang="en-US" dirty="0">
                <a:latin typeface="Times New Roman" panose="02020603050405020304" pitchFamily="18" charset="0"/>
                <a:cs typeface="Times New Roman" panose="02020603050405020304" pitchFamily="18" charset="0"/>
              </a:rPr>
              <a:t>while enabling meaningful analysis and insights. At its core, the platform </a:t>
            </a:r>
          </a:p>
          <a:p>
            <a:pPr marL="12065" marR="6350" algn="just">
              <a:lnSpc>
                <a:spcPct val="139900"/>
              </a:lnSpc>
              <a:spcBef>
                <a:spcPts val="90"/>
              </a:spcBef>
            </a:pPr>
            <a:r>
              <a:rPr lang="en-US" dirty="0">
                <a:latin typeface="Times New Roman" panose="02020603050405020304" pitchFamily="18" charset="0"/>
                <a:cs typeface="Times New Roman" panose="02020603050405020304" pitchFamily="18" charset="0"/>
              </a:rPr>
              <a:t>employs advanced cryptographic techniques and privacy-enhancing </a:t>
            </a:r>
          </a:p>
          <a:p>
            <a:pPr marL="12065" marR="6350" algn="just">
              <a:lnSpc>
                <a:spcPct val="139900"/>
              </a:lnSpc>
              <a:spcBef>
                <a:spcPts val="90"/>
              </a:spcBef>
            </a:pPr>
            <a:r>
              <a:rPr lang="en-US" dirty="0">
                <a:latin typeface="Times New Roman" panose="02020603050405020304" pitchFamily="18" charset="0"/>
                <a:cs typeface="Times New Roman" panose="02020603050405020304" pitchFamily="18" charset="0"/>
              </a:rPr>
              <a:t>technologies to safeguard data throughout its lifecycle. Encryption </a:t>
            </a:r>
          </a:p>
          <a:p>
            <a:pPr marL="12065" marR="6350" algn="just">
              <a:lnSpc>
                <a:spcPct val="139900"/>
              </a:lnSpc>
              <a:spcBef>
                <a:spcPts val="90"/>
              </a:spcBef>
            </a:pPr>
            <a:r>
              <a:rPr lang="en-US" dirty="0">
                <a:latin typeface="Times New Roman" panose="02020603050405020304" pitchFamily="18" charset="0"/>
                <a:cs typeface="Times New Roman" panose="02020603050405020304" pitchFamily="18" charset="0"/>
              </a:rPr>
              <a:t>secures data both at rest and in transit, ensuring that unauthorized parties cannot </a:t>
            </a:r>
          </a:p>
          <a:p>
            <a:pPr marL="12065" marR="6350" algn="just">
              <a:lnSpc>
                <a:spcPct val="139900"/>
              </a:lnSpc>
              <a:spcBef>
                <a:spcPts val="90"/>
              </a:spcBef>
            </a:pPr>
            <a:r>
              <a:rPr lang="en-US" dirty="0">
                <a:latin typeface="Times New Roman" panose="02020603050405020304" pitchFamily="18" charset="0"/>
                <a:cs typeface="Times New Roman" panose="02020603050405020304" pitchFamily="18" charset="0"/>
              </a:rPr>
              <a:t>access sensitive information without proper decryption keys. Anonymization </a:t>
            </a:r>
          </a:p>
          <a:p>
            <a:pPr marL="12065" marR="6350" algn="just">
              <a:lnSpc>
                <a:spcPct val="139900"/>
              </a:lnSpc>
              <a:spcBef>
                <a:spcPts val="90"/>
              </a:spcBef>
            </a:pPr>
            <a:r>
              <a:rPr lang="en-US" dirty="0">
                <a:latin typeface="Times New Roman" panose="02020603050405020304" pitchFamily="18" charset="0"/>
                <a:cs typeface="Times New Roman" panose="02020603050405020304" pitchFamily="18" charset="0"/>
              </a:rPr>
              <a:t>techniques further protect privacy by removing or obfuscating personally </a:t>
            </a:r>
          </a:p>
          <a:p>
            <a:pPr marL="12065" marR="6350" algn="just">
              <a:lnSpc>
                <a:spcPct val="139900"/>
              </a:lnSpc>
              <a:spcBef>
                <a:spcPts val="90"/>
              </a:spcBef>
            </a:pPr>
            <a:r>
              <a:rPr lang="en-US" dirty="0">
                <a:latin typeface="Times New Roman" panose="02020603050405020304" pitchFamily="18" charset="0"/>
                <a:cs typeface="Times New Roman" panose="02020603050405020304" pitchFamily="18" charset="0"/>
              </a:rPr>
              <a:t>identifiable information (PII) from datasets, thereby preventing re-identification </a:t>
            </a:r>
          </a:p>
          <a:p>
            <a:pPr marL="12065" marR="6350" algn="just">
              <a:lnSpc>
                <a:spcPct val="139900"/>
              </a:lnSpc>
              <a:spcBef>
                <a:spcPts val="90"/>
              </a:spcBef>
            </a:pPr>
            <a:r>
              <a:rPr lang="en-US" dirty="0">
                <a:latin typeface="Times New Roman" panose="02020603050405020304" pitchFamily="18" charset="0"/>
                <a:cs typeface="Times New Roman" panose="02020603050405020304" pitchFamily="18" charset="0"/>
              </a:rPr>
              <a:t>of individuals while still allowing for meaningful analysis. This preserves data confidentiality </a:t>
            </a:r>
          </a:p>
          <a:p>
            <a:pPr marL="12065" marR="6350" algn="just">
              <a:lnSpc>
                <a:spcPct val="139900"/>
              </a:lnSpc>
              <a:spcBef>
                <a:spcPts val="90"/>
              </a:spcBef>
            </a:pPr>
            <a:r>
              <a:rPr lang="en-US" dirty="0">
                <a:latin typeface="Times New Roman" panose="02020603050405020304" pitchFamily="18" charset="0"/>
                <a:cs typeface="Times New Roman" panose="02020603050405020304" pitchFamily="18" charset="0"/>
              </a:rPr>
              <a:t>during processing and analysis, crucial for scenarios where data sovereignty and </a:t>
            </a:r>
          </a:p>
          <a:p>
            <a:pPr marL="12065" marR="6350" algn="just">
              <a:lnSpc>
                <a:spcPct val="139900"/>
              </a:lnSpc>
              <a:spcBef>
                <a:spcPts val="90"/>
              </a:spcBef>
            </a:pPr>
            <a:r>
              <a:rPr lang="en-US" dirty="0">
                <a:latin typeface="Times New Roman" panose="02020603050405020304" pitchFamily="18" charset="0"/>
                <a:cs typeface="Times New Roman" panose="02020603050405020304" pitchFamily="18" charset="0"/>
              </a:rPr>
              <a:t>privacy compliance are paramount. They track and log access to data, actions taken on the data, and ensure compliance with data protection regulations such as GDPR or CCPA.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7" y="480682"/>
            <a:ext cx="3617913" cy="659155"/>
          </a:xfrm>
          <a:prstGeom prst="rect">
            <a:avLst/>
          </a:prstGeom>
        </p:spPr>
        <p:txBody>
          <a:bodyPr vert="horz" wrap="square" lIns="0" tIns="12700" rIns="0" bIns="0" rtlCol="0">
            <a:spAutoFit/>
          </a:bodyPr>
          <a:lstStyle/>
          <a:p>
            <a:pPr marL="12700">
              <a:lnSpc>
                <a:spcPct val="100000"/>
              </a:lnSpc>
              <a:spcBef>
                <a:spcPts val="100"/>
              </a:spcBef>
            </a:pPr>
            <a:r>
              <a:rPr sz="4200" b="1" spc="125" dirty="0">
                <a:latin typeface="Times New Roman" panose="02020603050405020304" pitchFamily="18" charset="0"/>
                <a:cs typeface="Times New Roman" panose="02020603050405020304" pitchFamily="18" charset="0"/>
              </a:rPr>
              <a:t>Introduction</a:t>
            </a:r>
          </a:p>
        </p:txBody>
      </p:sp>
      <p:sp>
        <p:nvSpPr>
          <p:cNvPr id="3" name="object 3"/>
          <p:cNvSpPr txBox="1"/>
          <p:nvPr/>
        </p:nvSpPr>
        <p:spPr>
          <a:xfrm>
            <a:off x="725487" y="1378902"/>
            <a:ext cx="10852150" cy="3810082"/>
          </a:xfrm>
          <a:prstGeom prst="rect">
            <a:avLst/>
          </a:prstGeom>
        </p:spPr>
        <p:txBody>
          <a:bodyPr vert="horz" wrap="square" lIns="0" tIns="19050" rIns="0" bIns="0" rtlCol="0">
            <a:spAutoFit/>
          </a:bodyPr>
          <a:lstStyle/>
          <a:p>
            <a:pPr marL="355600" marR="5080" indent="-343535" algn="just">
              <a:lnSpc>
                <a:spcPct val="150600"/>
              </a:lnSpc>
              <a:spcBef>
                <a:spcPts val="150"/>
              </a:spcBef>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The goal of this </a:t>
            </a:r>
            <a:r>
              <a:rPr lang="en-US" altLang="en-US" dirty="0">
                <a:latin typeface="Times New Roman" panose="02020603050405020304" pitchFamily="18" charset="0"/>
                <a:cs typeface="Times New Roman" panose="02020603050405020304" pitchFamily="18" charset="0"/>
              </a:rPr>
              <a:t>privacy preserving data analytics</a:t>
            </a:r>
            <a:r>
              <a:rPr lang="en-US" altLang="en-US" sz="1800" dirty="0">
                <a:latin typeface="Times New Roman" panose="02020603050405020304" pitchFamily="18" charset="0"/>
                <a:cs typeface="Times New Roman" panose="02020603050405020304" pitchFamily="18" charset="0"/>
              </a:rPr>
              <a:t> Platforms course is to introduce students to the world .how to preserving the privacy data from malware.</a:t>
            </a:r>
          </a:p>
          <a:p>
            <a:pPr marL="355600" marR="5080" indent="-343535" algn="just">
              <a:lnSpc>
                <a:spcPct val="150600"/>
              </a:lnSpc>
              <a:spcBef>
                <a:spcPts val="150"/>
              </a:spcBef>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We live in the age of big data. With an increasing number of people, devices, and sensors connected with digital networks, individual data now can be largely collected and analyzed to understand important phenomena</a:t>
            </a:r>
          </a:p>
          <a:p>
            <a:pPr marL="355600" marR="5080" indent="-343535" algn="just">
              <a:lnSpc>
                <a:spcPct val="150600"/>
              </a:lnSpc>
              <a:spcBef>
                <a:spcPts val="150"/>
              </a:spcBef>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In the retail market, individual purchase histories are used by recommendation tools to learn trends and patterns. Performing analytics on private data is clearly beneficial, such as early detection of disease and recommendation services</a:t>
            </a:r>
          </a:p>
          <a:p>
            <a:pPr marL="355600" marR="5080" indent="-343535" algn="just">
              <a:lnSpc>
                <a:spcPct val="150600"/>
              </a:lnSpc>
              <a:spcBef>
                <a:spcPts val="150"/>
              </a:spcBef>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However, user concerns rise from a privacy perspective, with sharing an increasing amount of information regarding their health, location, service usage, and online activities.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6" y="480682"/>
            <a:ext cx="6589713" cy="659155"/>
          </a:xfrm>
          <a:prstGeom prst="rect">
            <a:avLst/>
          </a:prstGeom>
        </p:spPr>
        <p:txBody>
          <a:bodyPr vert="horz" wrap="square" lIns="0" tIns="12700" rIns="0" bIns="0" rtlCol="0">
            <a:spAutoFit/>
          </a:bodyPr>
          <a:lstStyle/>
          <a:p>
            <a:pPr marL="12700">
              <a:lnSpc>
                <a:spcPct val="100000"/>
              </a:lnSpc>
              <a:spcBef>
                <a:spcPts val="100"/>
              </a:spcBef>
            </a:pPr>
            <a:r>
              <a:rPr lang="en-US" sz="4200" b="1" spc="145" dirty="0">
                <a:latin typeface="Times New Roman" panose="02020603050405020304" pitchFamily="18" charset="0"/>
                <a:cs typeface="Times New Roman" panose="02020603050405020304" pitchFamily="18" charset="0"/>
              </a:rPr>
              <a:t>Educational goal</a:t>
            </a:r>
            <a:endParaRPr sz="4200" b="1" spc="155" dirty="0">
              <a:latin typeface="Times New Roman" panose="02020603050405020304" pitchFamily="18" charset="0"/>
              <a:cs typeface="Times New Roman" panose="02020603050405020304" pitchFamily="18" charset="0"/>
            </a:endParaRPr>
          </a:p>
        </p:txBody>
      </p:sp>
      <p:sp>
        <p:nvSpPr>
          <p:cNvPr id="3" name="object 3"/>
          <p:cNvSpPr txBox="1"/>
          <p:nvPr/>
        </p:nvSpPr>
        <p:spPr>
          <a:xfrm>
            <a:off x="917575" y="1594155"/>
            <a:ext cx="10440670" cy="3371692"/>
          </a:xfrm>
          <a:prstGeom prst="rect">
            <a:avLst/>
          </a:prstGeom>
        </p:spPr>
        <p:txBody>
          <a:bodyPr vert="horz" wrap="square" lIns="0" tIns="20320" rIns="0" bIns="0" rtlCol="0">
            <a:spAutoFit/>
          </a:bodyPr>
          <a:lstStyle/>
          <a:p>
            <a:pPr marL="297815" marR="5080" indent="-285750" algn="just">
              <a:lnSpc>
                <a:spcPct val="150300"/>
              </a:lnSpc>
              <a:spcBef>
                <a:spcPts val="160"/>
              </a:spcBef>
              <a:buClr>
                <a:srgbClr val="89D0D5"/>
              </a:buClr>
              <a:buSzPct val="77777"/>
              <a:buFont typeface="Wingdings" panose="05000000000000000000" pitchFamily="2" charset="2"/>
              <a:buChar char="Ø"/>
              <a:tabLst>
                <a:tab pos="356235" algn="l"/>
              </a:tabLst>
            </a:pPr>
            <a:r>
              <a:rPr lang="en-US" altLang="en-US" sz="1800" dirty="0">
                <a:latin typeface="Times New Roman" panose="02020603050405020304" pitchFamily="18" charset="0"/>
                <a:cs typeface="Times New Roman" panose="02020603050405020304" pitchFamily="18" charset="0"/>
              </a:rPr>
              <a:t>Educating users on the principles of data privacy, including why it's important and how it can be compromised..</a:t>
            </a:r>
          </a:p>
          <a:p>
            <a:pPr marL="297815" marR="5080" indent="-285750" algn="just">
              <a:lnSpc>
                <a:spcPct val="150300"/>
              </a:lnSpc>
              <a:spcBef>
                <a:spcPts val="160"/>
              </a:spcBef>
              <a:buClr>
                <a:srgbClr val="89D0D5"/>
              </a:buClr>
              <a:buSzPct val="77777"/>
              <a:buFont typeface="Wingdings" panose="05000000000000000000" pitchFamily="2" charset="2"/>
              <a:buChar char="Ø"/>
              <a:tabLst>
                <a:tab pos="356235" algn="l"/>
              </a:tabLst>
            </a:pPr>
            <a:r>
              <a:rPr lang="en-US" altLang="en-US" sz="1800" dirty="0">
                <a:latin typeface="Times New Roman" panose="02020603050405020304" pitchFamily="18" charset="0"/>
                <a:cs typeface="Times New Roman" panose="02020603050405020304" pitchFamily="18" charset="0"/>
              </a:rPr>
              <a:t> Raising awareness about the ethical implications of data collection, analysis, and sharing, emphasizing the need to balance data utility with privacy protection.</a:t>
            </a:r>
            <a:endParaRPr lang="en-US" altLang="en-US" dirty="0">
              <a:latin typeface="Times New Roman" panose="02020603050405020304" pitchFamily="18" charset="0"/>
              <a:cs typeface="Times New Roman" panose="02020603050405020304" pitchFamily="18" charset="0"/>
            </a:endParaRPr>
          </a:p>
          <a:p>
            <a:pPr marL="297815" marR="5080" indent="-285750" algn="just">
              <a:lnSpc>
                <a:spcPct val="150300"/>
              </a:lnSpc>
              <a:spcBef>
                <a:spcPts val="160"/>
              </a:spcBef>
              <a:buClr>
                <a:srgbClr val="89D0D5"/>
              </a:buClr>
              <a:buSzPct val="77777"/>
              <a:buFont typeface="Wingdings" panose="05000000000000000000" pitchFamily="2" charset="2"/>
              <a:buChar char="Ø"/>
              <a:tabLst>
                <a:tab pos="356235" algn="l"/>
              </a:tabLst>
            </a:pPr>
            <a:r>
              <a:rPr lang="en-US" altLang="en-US" sz="1800" dirty="0">
                <a:latin typeface="Times New Roman" panose="02020603050405020304" pitchFamily="18" charset="0"/>
                <a:cs typeface="Times New Roman" panose="02020603050405020304" pitchFamily="18" charset="0"/>
              </a:rPr>
              <a:t> Teaching the technical methods and algorithms used in PPDA, such as differential privacy, homomorphic encryption, secure multi-party computation, and federated learning.</a:t>
            </a:r>
          </a:p>
          <a:p>
            <a:pPr marL="297815" marR="5080" indent="-285750" algn="just">
              <a:lnSpc>
                <a:spcPct val="150300"/>
              </a:lnSpc>
              <a:spcBef>
                <a:spcPts val="160"/>
              </a:spcBef>
              <a:buClr>
                <a:srgbClr val="89D0D5"/>
              </a:buClr>
              <a:buSzPct val="77777"/>
              <a:buFont typeface="Wingdings" panose="05000000000000000000" pitchFamily="2" charset="2"/>
              <a:buChar char="Ø"/>
              <a:tabLst>
                <a:tab pos="356235" algn="l"/>
              </a:tabLst>
            </a:pPr>
            <a:r>
              <a:rPr lang="en-US" altLang="en-US" sz="1800" dirty="0">
                <a:latin typeface="Times New Roman" panose="02020603050405020304" pitchFamily="18" charset="0"/>
                <a:cs typeface="Times New Roman" panose="02020603050405020304" pitchFamily="18" charset="0"/>
              </a:rPr>
              <a:t>Encouraging research and innovation in the field of privacy-preserving data analytics, fostering the development of new methods and technologies to enhance data privacy.</a:t>
            </a:r>
            <a:endParaRPr sz="1800" dirty="0">
              <a:solidFill>
                <a:schemeClr val="tx1">
                  <a:lumMod val="85000"/>
                  <a:lumOff val="15000"/>
                </a:schemeClr>
              </a:solidFill>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6" y="480682"/>
            <a:ext cx="5675313" cy="659155"/>
          </a:xfrm>
          <a:prstGeom prst="rect">
            <a:avLst/>
          </a:prstGeom>
        </p:spPr>
        <p:txBody>
          <a:bodyPr vert="horz" wrap="square" lIns="0" tIns="12700" rIns="0" bIns="0" rtlCol="0">
            <a:spAutoFit/>
          </a:bodyPr>
          <a:lstStyle/>
          <a:p>
            <a:pPr marL="12700">
              <a:lnSpc>
                <a:spcPct val="100000"/>
              </a:lnSpc>
              <a:spcBef>
                <a:spcPts val="100"/>
              </a:spcBef>
            </a:pPr>
            <a:r>
              <a:rPr lang="en-US" sz="4200" b="1" spc="275" dirty="0">
                <a:latin typeface="Times New Roman" panose="02020603050405020304" pitchFamily="18" charset="0"/>
                <a:cs typeface="Times New Roman" panose="02020603050405020304" pitchFamily="18" charset="0"/>
              </a:rPr>
              <a:t>SoftwareAssingment</a:t>
            </a:r>
            <a:endParaRPr sz="4200" b="1" spc="150" dirty="0">
              <a:latin typeface="Times New Roman" panose="02020603050405020304" pitchFamily="18" charset="0"/>
              <a:cs typeface="Times New Roman" panose="02020603050405020304" pitchFamily="18" charset="0"/>
            </a:endParaRPr>
          </a:p>
        </p:txBody>
      </p:sp>
      <p:sp>
        <p:nvSpPr>
          <p:cNvPr id="3" name="object 3"/>
          <p:cNvSpPr txBox="1"/>
          <p:nvPr/>
        </p:nvSpPr>
        <p:spPr>
          <a:xfrm>
            <a:off x="845502" y="1522274"/>
            <a:ext cx="10652760" cy="2929648"/>
          </a:xfrm>
          <a:prstGeom prst="rect">
            <a:avLst/>
          </a:prstGeom>
        </p:spPr>
        <p:txBody>
          <a:bodyPr vert="horz" wrap="square" lIns="0" tIns="158115" rIns="0" bIns="0" rtlCol="0">
            <a:spAutoFit/>
          </a:bodyPr>
          <a:lstStyle/>
          <a:p>
            <a:pPr marL="342900" lvl="0" indent="-342900" algn="just">
              <a:buSzPts val="1000"/>
              <a:buFont typeface="Wingdings" panose="05000000000000000000" pitchFamily="2" charset="2"/>
              <a:buChar char="Ø"/>
              <a:tabLst>
                <a:tab pos="457200" algn="l"/>
              </a:tabLst>
            </a:pPr>
            <a:r>
              <a:rPr lang="en-US" altLang="en-US" sz="1800" dirty="0">
                <a:latin typeface="Times New Roman" panose="02020603050405020304" pitchFamily="18" charset="0"/>
                <a:cs typeface="Times New Roman" panose="02020603050405020304" pitchFamily="18" charset="0"/>
              </a:rPr>
              <a:t>The software assignment covers a total of five sessions at the start of the course.</a:t>
            </a:r>
          </a:p>
          <a:p>
            <a:pPr marL="342900" lvl="0" indent="-342900" algn="just">
              <a:buSzPts val="1000"/>
              <a:buFont typeface="Wingdings" panose="05000000000000000000" pitchFamily="2" charset="2"/>
              <a:buChar char="Ø"/>
              <a:tabLst>
                <a:tab pos="457200" algn="l"/>
              </a:tabLst>
            </a:pP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SzPts val="1000"/>
              <a:buFont typeface="Wingdings" panose="05000000000000000000" pitchFamily="2" charset="2"/>
              <a:buChar char="Ø"/>
              <a:tabLst>
                <a:tab pos="457200" algn="l"/>
              </a:tabLst>
            </a:pPr>
            <a:r>
              <a:rPr lang="en-US" altLang="en-US" sz="1800" dirty="0">
                <a:latin typeface="Times New Roman" panose="02020603050405020304" pitchFamily="18" charset="0"/>
                <a:cs typeface="Times New Roman" panose="02020603050405020304" pitchFamily="18" charset="0"/>
              </a:rPr>
              <a:t>The  goal  of  this  step  is  to  highlight  the  difficulty  of  efficiently implementing very large word length operations (1024-bit squaring in RSA) in resource-constrained SW platforms such as the 8-bit 8051.</a:t>
            </a:r>
          </a:p>
          <a:p>
            <a:pPr lvl="0" algn="just">
              <a:buSzPts val="1000"/>
              <a:tabLst>
                <a:tab pos="457200" algn="l"/>
              </a:tabLst>
            </a:pPr>
            <a:endParaRPr lang="en-US" altLang="en-US" sz="1800" dirty="0">
              <a:latin typeface="Times New Roman" panose="02020603050405020304" pitchFamily="18" charset="0"/>
              <a:cs typeface="Times New Roman" panose="02020603050405020304" pitchFamily="18" charset="0"/>
            </a:endParaRPr>
          </a:p>
          <a:p>
            <a:pPr marL="342900" lvl="0" indent="-342900" algn="just">
              <a:buSzPts val="1000"/>
              <a:buFont typeface="Wingdings" panose="05000000000000000000" pitchFamily="2" charset="2"/>
              <a:buChar char="Ø"/>
              <a:tabLst>
                <a:tab pos="457200" algn="l"/>
              </a:tabLst>
            </a:pPr>
            <a:r>
              <a:rPr lang="en-US" altLang="en-US" sz="1800" dirty="0">
                <a:latin typeface="Times New Roman" panose="02020603050405020304" pitchFamily="18" charset="0"/>
                <a:cs typeface="Times New Roman" panose="02020603050405020304" pitchFamily="18" charset="0"/>
              </a:rPr>
              <a:t>Starting  from sample  code, students  are  expected  to  implement  all  operations required   by  the   cryptographic   algorithm  in   the   lower   </a:t>
            </a:r>
            <a:r>
              <a:rPr lang="en-US" altLang="en-US" sz="1800" dirty="0" err="1">
                <a:latin typeface="Times New Roman" panose="02020603050405020304" pitchFamily="18" charset="0"/>
                <a:cs typeface="Times New Roman" panose="02020603050405020304" pitchFamily="18" charset="0"/>
              </a:rPr>
              <a:t>multiprecision</a:t>
            </a:r>
            <a:r>
              <a:rPr lang="en-US" altLang="en-US" sz="1800" dirty="0">
                <a:latin typeface="Times New Roman" panose="02020603050405020304" pitchFamily="18" charset="0"/>
                <a:cs typeface="Times New Roman" panose="02020603050405020304" pitchFamily="18" charset="0"/>
              </a:rPr>
              <a:t>   and modular    arithmetic    layers.</a:t>
            </a:r>
          </a:p>
          <a:p>
            <a:pPr marL="342900" lvl="0" indent="-342900" algn="just">
              <a:buSzPts val="1000"/>
              <a:buFont typeface="Wingdings" panose="05000000000000000000" pitchFamily="2" charset="2"/>
              <a:buChar char="Ø"/>
              <a:tabLst>
                <a:tab pos="457200" algn="l"/>
              </a:tabLst>
            </a:pP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SzPts val="1000"/>
              <a:buFont typeface="Wingdings" panose="05000000000000000000" pitchFamily="2" charset="2"/>
              <a:buChar char="Ø"/>
              <a:tabLst>
                <a:tab pos="457200" algn="l"/>
              </a:tabLst>
            </a:pPr>
            <a:r>
              <a:rPr lang="en-US" altLang="en-US" sz="1800" dirty="0">
                <a:latin typeface="Times New Roman" panose="02020603050405020304" pitchFamily="18" charset="0"/>
                <a:cs typeface="Times New Roman" panose="02020603050405020304" pitchFamily="18" charset="0"/>
              </a:rPr>
              <a:t>In  the  last  session,  dealing  with  software  optimization, Gain hands-on experience with tools and libraries designed for privacy-preserving data analytics.</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7" y="480682"/>
            <a:ext cx="6208713" cy="659155"/>
          </a:xfrm>
          <a:prstGeom prst="rect">
            <a:avLst/>
          </a:prstGeom>
        </p:spPr>
        <p:txBody>
          <a:bodyPr vert="horz" wrap="square" lIns="0" tIns="12700" rIns="0" bIns="0" rtlCol="0">
            <a:spAutoFit/>
          </a:bodyPr>
          <a:lstStyle/>
          <a:p>
            <a:pPr marL="12700">
              <a:lnSpc>
                <a:spcPct val="100000"/>
              </a:lnSpc>
              <a:spcBef>
                <a:spcPts val="100"/>
              </a:spcBef>
            </a:pPr>
            <a:r>
              <a:rPr lang="en-US" sz="4200" b="1" spc="25" dirty="0">
                <a:latin typeface="Times New Roman" panose="02020603050405020304" pitchFamily="18" charset="0"/>
                <a:cs typeface="Times New Roman" panose="02020603050405020304" pitchFamily="18" charset="0"/>
              </a:rPr>
              <a:t>Literature survey</a:t>
            </a:r>
            <a:endParaRPr sz="4200" b="1" spc="310"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idx="1"/>
          </p:nvPr>
        </p:nvSpPr>
        <p:spPr>
          <a:xfrm>
            <a:off x="725486" y="1676400"/>
            <a:ext cx="10628313" cy="2741776"/>
          </a:xfrm>
          <a:prstGeom prst="rect">
            <a:avLst/>
          </a:prstGeom>
        </p:spPr>
        <p:txBody>
          <a:bodyPr vert="horz" wrap="square" lIns="0" tIns="12700" rIns="0" bIns="0" rtlCol="0">
            <a:spAutoFit/>
          </a:bodyPr>
          <a:lstStyle/>
          <a:p>
            <a:pPr algn="just">
              <a:lnSpc>
                <a:spcPct val="100000"/>
              </a:lnSpc>
              <a:buFont typeface="Wingdings" panose="05000000000000000000" pitchFamily="2" charset="2"/>
              <a:buChar char="Ø"/>
            </a:pPr>
            <a:r>
              <a:rPr lang="en-IN" sz="1800" dirty="0" err="1">
                <a:latin typeface="Times New Roman" panose="02020603050405020304" pitchFamily="18" charset="0"/>
                <a:cs typeface="Times New Roman" panose="02020603050405020304" pitchFamily="18" charset="0"/>
              </a:rPr>
              <a:t>Mohassel</a:t>
            </a:r>
            <a:r>
              <a:rPr lang="en-IN" sz="1800" dirty="0">
                <a:latin typeface="Times New Roman" panose="02020603050405020304" pitchFamily="18" charset="0"/>
                <a:cs typeface="Times New Roman" panose="02020603050405020304" pitchFamily="18" charset="0"/>
              </a:rPr>
              <a:t>,, P., Zhang, Y. (2017): "</a:t>
            </a:r>
            <a:r>
              <a:rPr lang="en-IN" sz="1800" dirty="0" err="1">
                <a:latin typeface="Times New Roman" panose="02020603050405020304" pitchFamily="18" charset="0"/>
                <a:cs typeface="Times New Roman" panose="02020603050405020304" pitchFamily="18" charset="0"/>
              </a:rPr>
              <a:t>SecureML</a:t>
            </a:r>
            <a:r>
              <a:rPr lang="en-IN" sz="1800" dirty="0">
                <a:latin typeface="Times New Roman" panose="02020603050405020304" pitchFamily="18" charset="0"/>
                <a:cs typeface="Times New Roman" panose="02020603050405020304" pitchFamily="18" charset="0"/>
              </a:rPr>
              <a:t>: A System for Scalable Privacy-Preserving Machine Learning" discusses practical implementations of privacy-preserving machine learning using cryptographic techniques..</a:t>
            </a:r>
          </a:p>
          <a:p>
            <a:pPr algn="just">
              <a:lnSpc>
                <a:spcPct val="100000"/>
              </a:lnSpc>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PySyft</a:t>
            </a:r>
            <a:r>
              <a:rPr lang="en-US" sz="1800" dirty="0">
                <a:latin typeface="Times New Roman" panose="02020603050405020304" pitchFamily="18" charset="0"/>
                <a:cs typeface="Times New Roman" panose="02020603050405020304" pitchFamily="18" charset="0"/>
              </a:rPr>
              <a:t>: An open-source library for encrypted, privacy-preserving machine learning, which integrates with </a:t>
            </a:r>
            <a:r>
              <a:rPr lang="en-US" sz="1800" dirty="0" err="1">
                <a:latin typeface="Times New Roman" panose="02020603050405020304" pitchFamily="18" charset="0"/>
                <a:cs typeface="Times New Roman" panose="02020603050405020304" pitchFamily="18" charset="0"/>
              </a:rPr>
              <a:t>PyTorch</a:t>
            </a:r>
            <a:r>
              <a:rPr lang="en-US" sz="1800" dirty="0">
                <a:latin typeface="Times New Roman" panose="02020603050405020304" pitchFamily="18" charset="0"/>
                <a:cs typeface="Times New Roman" panose="02020603050405020304" pitchFamily="18" charset="0"/>
              </a:rPr>
              <a:t> to allow for secure, decentralized training.</a:t>
            </a:r>
          </a:p>
          <a:p>
            <a:pPr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An extension of TensorFlow that provides implementations of differential privacy algorithms, enabling the training of privacy-preserving machine learning models</a:t>
            </a:r>
          </a:p>
          <a:p>
            <a:pPr algn="just">
              <a:lnSpc>
                <a:spcPct val="100000"/>
              </a:lnSpc>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C54C3-DD07-0635-6432-52CE5D3C72A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0CA0B31E-973B-E7AF-58A6-1A7012408E3D}"/>
              </a:ext>
            </a:extLst>
          </p:cNvPr>
          <p:cNvSpPr>
            <a:spLocks noGrp="1"/>
          </p:cNvSpPr>
          <p:nvPr>
            <p:ph type="subTitle" idx="1"/>
          </p:nvPr>
        </p:nvSpPr>
        <p:spPr/>
        <p:txBody>
          <a:bodyPr/>
          <a:lstStyle/>
          <a:p>
            <a:endParaRPr lang="en-IN"/>
          </a:p>
        </p:txBody>
      </p:sp>
      <p:sp>
        <p:nvSpPr>
          <p:cNvPr id="6" name="TextBox 5">
            <a:extLst>
              <a:ext uri="{FF2B5EF4-FFF2-40B4-BE49-F238E27FC236}">
                <a16:creationId xmlns:a16="http://schemas.microsoft.com/office/drawing/2014/main" id="{42F27B0E-7620-6622-E473-C59A1F9A0F6E}"/>
              </a:ext>
            </a:extLst>
          </p:cNvPr>
          <p:cNvSpPr txBox="1"/>
          <p:nvPr/>
        </p:nvSpPr>
        <p:spPr>
          <a:xfrm>
            <a:off x="533400" y="393709"/>
            <a:ext cx="6094378" cy="738664"/>
          </a:xfrm>
          <a:prstGeom prst="rect">
            <a:avLst/>
          </a:prstGeom>
          <a:noFill/>
        </p:spPr>
        <p:txBody>
          <a:bodyPr wrap="square">
            <a:spAutoFit/>
          </a:bodyPr>
          <a:lstStyle/>
          <a:p>
            <a:r>
              <a:rPr lang="en-US" sz="4200" b="1" spc="-20" dirty="0">
                <a:latin typeface="Times New Roman" panose="02020603050405020304" pitchFamily="18" charset="0"/>
                <a:cs typeface="Times New Roman" panose="02020603050405020304" pitchFamily="18" charset="0"/>
              </a:rPr>
              <a:t>Architecture</a:t>
            </a:r>
            <a:endParaRPr lang="en-IN" sz="4200" dirty="0"/>
          </a:p>
        </p:txBody>
      </p:sp>
      <p:pic>
        <p:nvPicPr>
          <p:cNvPr id="7" name="Picture 6">
            <a:extLst>
              <a:ext uri="{FF2B5EF4-FFF2-40B4-BE49-F238E27FC236}">
                <a16:creationId xmlns:a16="http://schemas.microsoft.com/office/drawing/2014/main" id="{4DAE1232-250E-7A6C-C85D-293FAC9ED0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132373"/>
            <a:ext cx="9220200" cy="4277827"/>
          </a:xfrm>
          <a:prstGeom prst="rect">
            <a:avLst/>
          </a:prstGeom>
        </p:spPr>
      </p:pic>
    </p:spTree>
    <p:extLst>
      <p:ext uri="{BB962C8B-B14F-4D97-AF65-F5344CB8AC3E}">
        <p14:creationId xmlns:p14="http://schemas.microsoft.com/office/powerpoint/2010/main" val="1491767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6" y="480682"/>
            <a:ext cx="4913313" cy="659155"/>
          </a:xfrm>
          <a:prstGeom prst="rect">
            <a:avLst/>
          </a:prstGeom>
        </p:spPr>
        <p:txBody>
          <a:bodyPr vert="horz" wrap="square" lIns="0" tIns="12700" rIns="0" bIns="0" rtlCol="0">
            <a:spAutoFit/>
          </a:bodyPr>
          <a:lstStyle/>
          <a:p>
            <a:pPr marL="12700">
              <a:lnSpc>
                <a:spcPct val="100000"/>
              </a:lnSpc>
              <a:spcBef>
                <a:spcPts val="100"/>
              </a:spcBef>
            </a:pPr>
            <a:r>
              <a:rPr lang="en-US" sz="4200" b="1" spc="240" dirty="0">
                <a:latin typeface="Times New Roman" panose="02020603050405020304" pitchFamily="18" charset="0"/>
                <a:cs typeface="Times New Roman" panose="02020603050405020304" pitchFamily="18" charset="0"/>
              </a:rPr>
              <a:t>Result</a:t>
            </a:r>
            <a:endParaRPr sz="4200" b="1" spc="235" dirty="0">
              <a:latin typeface="Times New Roman" panose="02020603050405020304" pitchFamily="18" charset="0"/>
              <a:cs typeface="Times New Roman" panose="02020603050405020304" pitchFamily="18" charset="0"/>
            </a:endParaRPr>
          </a:p>
        </p:txBody>
      </p:sp>
      <p:sp>
        <p:nvSpPr>
          <p:cNvPr id="3" name="object 3"/>
          <p:cNvSpPr txBox="1"/>
          <p:nvPr/>
        </p:nvSpPr>
        <p:spPr>
          <a:xfrm>
            <a:off x="725486" y="1905000"/>
            <a:ext cx="10517505" cy="2017860"/>
          </a:xfrm>
          <a:prstGeom prst="rect">
            <a:avLst/>
          </a:prstGeom>
        </p:spPr>
        <p:txBody>
          <a:bodyPr vert="horz" wrap="square" lIns="0" tIns="85725" rIns="0" bIns="0" rtlCol="0">
            <a:spAutoFit/>
          </a:bodyPr>
          <a:lstStyle/>
          <a:p>
            <a:pPr marL="355600" indent="-343535" algn="just">
              <a:lnSpc>
                <a:spcPct val="100000"/>
              </a:lnSpc>
              <a:spcBef>
                <a:spcPts val="675"/>
              </a:spcBef>
              <a:buClr>
                <a:srgbClr val="89D0D5"/>
              </a:buClr>
              <a:buSzPct val="79411"/>
              <a:buFont typeface="Wingdings"/>
              <a:buChar char=""/>
              <a:tabLst>
                <a:tab pos="355600" algn="l"/>
                <a:tab pos="356235" algn="l"/>
              </a:tabLst>
            </a:pPr>
            <a:r>
              <a:rPr lang="en-US" altLang="en-US" sz="1800" dirty="0">
                <a:latin typeface="Times New Roman" panose="02020603050405020304" pitchFamily="18" charset="0"/>
                <a:cs typeface="Times New Roman" panose="02020603050405020304" pitchFamily="18" charset="0"/>
              </a:rPr>
              <a:t>By integrating strong encryption techniques, the platform ensures that data remains secure both at rest and in transit.</a:t>
            </a:r>
            <a:endParaRPr lang="en-US" altLang="en-US" dirty="0">
              <a:latin typeface="Times New Roman" panose="02020603050405020304" pitchFamily="18" charset="0"/>
              <a:cs typeface="Times New Roman" panose="02020603050405020304" pitchFamily="18" charset="0"/>
            </a:endParaRPr>
          </a:p>
          <a:p>
            <a:pPr marL="355600" indent="-343535" algn="just">
              <a:lnSpc>
                <a:spcPct val="100000"/>
              </a:lnSpc>
              <a:spcBef>
                <a:spcPts val="675"/>
              </a:spcBef>
              <a:buClr>
                <a:srgbClr val="89D0D5"/>
              </a:buClr>
              <a:buSzPct val="79411"/>
              <a:buFont typeface="Wingdings"/>
              <a:buChar char=""/>
              <a:tabLst>
                <a:tab pos="355600" algn="l"/>
                <a:tab pos="356235" algn="l"/>
              </a:tabLst>
            </a:pPr>
            <a:r>
              <a:rPr lang="en-US" altLang="en-US" sz="1800" dirty="0">
                <a:latin typeface="Times New Roman" panose="02020603050405020304" pitchFamily="18" charset="0"/>
                <a:cs typeface="Times New Roman" panose="02020603050405020304" pitchFamily="18" charset="0"/>
              </a:rPr>
              <a:t>This robust encryption framework provides a high level of data security, making it extremely difficult for malicious actors to compromise the data.</a:t>
            </a:r>
          </a:p>
          <a:p>
            <a:pPr marL="355600" indent="-343535" algn="just">
              <a:lnSpc>
                <a:spcPct val="100000"/>
              </a:lnSpc>
              <a:spcBef>
                <a:spcPts val="675"/>
              </a:spcBef>
              <a:buClr>
                <a:srgbClr val="89D0D5"/>
              </a:buClr>
              <a:buSzPct val="79411"/>
              <a:buFont typeface="Wingdings"/>
              <a:buChar char=""/>
              <a:tabLst>
                <a:tab pos="355600" algn="l"/>
                <a:tab pos="356235" algn="l"/>
              </a:tabLst>
            </a:pPr>
            <a:r>
              <a:rPr lang="en-US" altLang="en-US" sz="1800" dirty="0">
                <a:latin typeface="Times New Roman" panose="02020603050405020304" pitchFamily="18" charset="0"/>
                <a:cs typeface="Times New Roman" panose="02020603050405020304" pitchFamily="18" charset="0"/>
              </a:rPr>
              <a:t>These methods significantly reduce the risk of re-identification and protect personal information.</a:t>
            </a:r>
          </a:p>
          <a:p>
            <a:pPr marL="355600" indent="-343535" algn="just">
              <a:lnSpc>
                <a:spcPct val="100000"/>
              </a:lnSpc>
              <a:spcBef>
                <a:spcPts val="675"/>
              </a:spcBef>
              <a:buClr>
                <a:srgbClr val="89D0D5"/>
              </a:buClr>
              <a:buSzPct val="79411"/>
              <a:buFont typeface="Wingdings"/>
              <a:buChar char=""/>
              <a:tabLst>
                <a:tab pos="355600" algn="l"/>
                <a:tab pos="356235" algn="l"/>
              </a:tabLst>
            </a:pPr>
            <a:r>
              <a:rPr lang="en-US" altLang="en-US" sz="1800" dirty="0">
                <a:solidFill>
                  <a:schemeClr val="tx1">
                    <a:lumMod val="85000"/>
                    <a:lumOff val="15000"/>
                  </a:schemeClr>
                </a:solidFill>
                <a:latin typeface="Times New Roman" panose="02020603050405020304" pitchFamily="18" charset="0"/>
                <a:cs typeface="Times New Roman" panose="02020603050405020304" pitchFamily="18" charset="0"/>
              </a:rPr>
              <a:t>Regular data backups and a comprehensive disaster recovery plan enhance the platform’s resilience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371</TotalTime>
  <Words>1186</Words>
  <Application>Microsoft Office PowerPoint</Application>
  <PresentationFormat>Widescreen</PresentationFormat>
  <Paragraphs>71</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Tahoma</vt:lpstr>
      <vt:lpstr>Times New Roman</vt:lpstr>
      <vt:lpstr>Trebuchet MS</vt:lpstr>
      <vt:lpstr>Wingdings</vt:lpstr>
      <vt:lpstr>Office Theme</vt:lpstr>
      <vt:lpstr>SAVEETHA SCHOOL OF ENGINEERING  SAVEETHA INSTITUTE OF MEDICAL AND  TECHNICAL SCIENCES</vt:lpstr>
      <vt:lpstr>purpose</vt:lpstr>
      <vt:lpstr>Abstract</vt:lpstr>
      <vt:lpstr>Introduction</vt:lpstr>
      <vt:lpstr>Educational goal</vt:lpstr>
      <vt:lpstr>SoftwareAssingment</vt:lpstr>
      <vt:lpstr>Literature survey</vt:lpstr>
      <vt:lpstr>PowerPoint Presentation</vt:lpstr>
      <vt:lpstr>Result</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Maheswara Deepak</dc:creator>
  <cp:lastModifiedBy>Perla Naveen</cp:lastModifiedBy>
  <cp:revision>14</cp:revision>
  <dcterms:created xsi:type="dcterms:W3CDTF">2024-06-29T05:58:42Z</dcterms:created>
  <dcterms:modified xsi:type="dcterms:W3CDTF">2024-07-30T03:53:19Z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2024-06-26T00:00:00Z</vt:filetime>
  </property>
  <property fmtid="{D5CDD505-2E9C-101B-9397-08002B2CF9AE}" pid="3" name="LastSaved">
    <vt:filetime>2024-06-29T00:00:00Z</vt:filetime>
  </property>
</Properties>
</file>