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30302020203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41" autoAdjust="0"/>
    <p:restoredTop sz="73137" autoAdjust="0"/>
  </p:normalViewPr>
  <p:slideViewPr>
    <p:cSldViewPr>
      <p:cViewPr varScale="1">
        <p:scale>
          <a:sx n="53" d="100"/>
          <a:sy n="53" d="100"/>
        </p:scale>
        <p:origin x="96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eenraj/Desktop/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eenraj/Desktop/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5 Performing Category'!$B$1</c:f>
              <c:strCache>
                <c:ptCount val="1"/>
                <c:pt idx="0">
                  <c:v>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'Top 5 Performing Category'!$A$2:$A$6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Performing Category'!$B$2:$B$6</c:f>
              <c:numCache>
                <c:formatCode>0;[Red]0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28-664D-AD30-E97B1EFF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513088"/>
        <c:axId val="5846448"/>
      </c:barChart>
      <c:catAx>
        <c:axId val="5513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448"/>
        <c:crosses val="autoZero"/>
        <c:auto val="1"/>
        <c:lblAlgn val="ctr"/>
        <c:lblOffset val="100"/>
        <c:tickMarkSkip val="1"/>
        <c:noMultiLvlLbl val="0"/>
      </c:catAx>
      <c:valAx>
        <c:axId val="5846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;[Red]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3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'Top 5 Performing Category'!$B$1</c:f>
              <c:strCache>
                <c:ptCount val="1"/>
                <c:pt idx="0">
                  <c:v>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67D-8147-A10B-93D33D122A4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67D-8147-A10B-93D33D122A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67D-8147-A10B-93D33D122A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67D-8147-A10B-93D33D122A4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B67D-8147-A10B-93D33D122A4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 Performing Category'!$A$2:$A$6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Performing Category'!$B$2:$B$6</c:f>
              <c:numCache>
                <c:formatCode>0;[Red]0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67D-8147-A10B-93D33D122A4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Today's agenda will be as follows: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1. Project Recap: To provide a high-level overview of the business problem were tackling and the precise requirements, we will provide a summary of the entire project.</a:t>
            </a:r>
          </a:p>
          <a:p>
            <a:pPr lvl="0"/>
            <a:r>
              <a:rPr lang="en-US" dirty="0"/>
              <a:t>2. Problem: We will get into the particular issue that the Data Analytics team has been concentrating on and provide some context for why this is such a significant issue.</a:t>
            </a:r>
          </a:p>
          <a:p>
            <a:pPr lvl="0"/>
            <a:r>
              <a:rPr lang="en-US" dirty="0"/>
              <a:t>3. The Analytics Team: If start by outlining the issue and then discuss the team that charge of handling this assignment on our end</a:t>
            </a:r>
          </a:p>
          <a:p>
            <a:pPr lvl="0"/>
            <a:r>
              <a:rPr lang="en-US" dirty="0"/>
              <a:t>4. Process: Atter that, I'll go into the general steps we took to do this assignment so you can fully understand how we approach tasks of this nature.</a:t>
            </a:r>
          </a:p>
          <a:p>
            <a:pPr lvl="0"/>
            <a:r>
              <a:rPr lang="en-US" dirty="0"/>
              <a:t>5. </a:t>
            </a:r>
            <a:r>
              <a:rPr lang="en-US" dirty="0" err="1"/>
              <a:t>nsights</a:t>
            </a:r>
            <a:r>
              <a:rPr lang="en-US" dirty="0"/>
              <a:t> &amp; Summary: Lastly, I will review all significant findings and offer them as a collection of understandings and illustrations from our.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3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26962" y="5190741"/>
            <a:ext cx="942466" cy="24459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24945" y="2317665"/>
            <a:ext cx="942466" cy="2486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324945" y="7986326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819492" y="1161805"/>
            <a:ext cx="4600072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353800" y="1970747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334466" y="8032775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BB8E09E-CB4A-836B-396B-D1E44F2D839B}"/>
              </a:ext>
            </a:extLst>
          </p:cNvPr>
          <p:cNvSpPr/>
          <p:nvPr/>
        </p:nvSpPr>
        <p:spPr>
          <a:xfrm>
            <a:off x="9671863" y="1105155"/>
            <a:ext cx="3424614" cy="5903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34245D-BC61-BBB9-F65D-0ACE5EE79FA5}"/>
              </a:ext>
            </a:extLst>
          </p:cNvPr>
          <p:cNvSpPr txBox="1"/>
          <p:nvPr/>
        </p:nvSpPr>
        <p:spPr>
          <a:xfrm>
            <a:off x="9968061" y="1789002"/>
            <a:ext cx="73108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Animals and science are two of the most popular content categories, this shows that people enjoy "real-life" and "factual" content the most. So, I would recommend that you keep creating more contents relating to these two categories.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7513B09-B63B-EC9E-6DA0-BE63DE59AA8D}"/>
              </a:ext>
            </a:extLst>
          </p:cNvPr>
          <p:cNvSpPr/>
          <p:nvPr/>
        </p:nvSpPr>
        <p:spPr>
          <a:xfrm>
            <a:off x="9671863" y="3851718"/>
            <a:ext cx="3424614" cy="5903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INSIGHT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5648A-16A4-9B75-08BB-413538EFABC1}"/>
              </a:ext>
            </a:extLst>
          </p:cNvPr>
          <p:cNvSpPr txBox="1"/>
          <p:nvPr/>
        </p:nvSpPr>
        <p:spPr>
          <a:xfrm>
            <a:off x="9796178" y="4655907"/>
            <a:ext cx="73108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Food is a common theme with the top 5 categories with "Healthy Eating" ranking as one of the highest. This may give an indication to the audience within your user base. You could use this insight to create a campaign and work with healthy eating brands to boost user engagement.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CEF74D7-6862-28FB-FE90-2D5F26994163}"/>
              </a:ext>
            </a:extLst>
          </p:cNvPr>
          <p:cNvSpPr/>
          <p:nvPr/>
        </p:nvSpPr>
        <p:spPr>
          <a:xfrm>
            <a:off x="9671863" y="6699529"/>
            <a:ext cx="3424614" cy="5903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+mj-lt"/>
              </a:rPr>
              <a:t>INSIGHT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370A1F-7EE1-2754-067D-5080999A02FA}"/>
              </a:ext>
            </a:extLst>
          </p:cNvPr>
          <p:cNvSpPr txBox="1"/>
          <p:nvPr/>
        </p:nvSpPr>
        <p:spPr>
          <a:xfrm>
            <a:off x="9968061" y="7405111"/>
            <a:ext cx="72907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It should come as no surprise that technological content is among the top categories given the advancement of technology. It indicates that users like your technological </a:t>
            </a:r>
            <a:r>
              <a:rPr lang="en-US" sz="2400" dirty="0" err="1">
                <a:latin typeface="+mj-lt"/>
              </a:rPr>
              <a:t>matenal</a:t>
            </a:r>
            <a:r>
              <a:rPr lang="en-US" sz="2400" dirty="0">
                <a:latin typeface="+mj-lt"/>
              </a:rPr>
              <a:t>. Working with some of the biggest digital companies in the world is something I would suggest doing because it would undoubtedly increase user engagement.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488E6DE-D827-1996-3475-26CE45A64E8F}"/>
              </a:ext>
            </a:extLst>
          </p:cNvPr>
          <p:cNvSpPr txBox="1"/>
          <p:nvPr/>
        </p:nvSpPr>
        <p:spPr>
          <a:xfrm>
            <a:off x="3668542" y="516942"/>
            <a:ext cx="9296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+mj-lt"/>
              </a:rPr>
              <a:t>Today’s Agenda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1CEA2F-A1E1-0192-C566-08AF2D864B6E}"/>
              </a:ext>
            </a:extLst>
          </p:cNvPr>
          <p:cNvSpPr txBox="1"/>
          <p:nvPr/>
        </p:nvSpPr>
        <p:spPr>
          <a:xfrm>
            <a:off x="1584157" y="2569614"/>
            <a:ext cx="3889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4400" dirty="0"/>
              <a:t>Project Recap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65F8FB-633A-9C32-6E5C-123D4C2AECF1}"/>
              </a:ext>
            </a:extLst>
          </p:cNvPr>
          <p:cNvSpPr txBox="1"/>
          <p:nvPr/>
        </p:nvSpPr>
        <p:spPr>
          <a:xfrm>
            <a:off x="1572242" y="3766197"/>
            <a:ext cx="2697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4400" dirty="0">
                <a:latin typeface="+mj-lt"/>
              </a:rPr>
              <a:t>Problem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0BFBA1-5740-3A46-3128-B88DA491C67D}"/>
              </a:ext>
            </a:extLst>
          </p:cNvPr>
          <p:cNvSpPr txBox="1"/>
          <p:nvPr/>
        </p:nvSpPr>
        <p:spPr>
          <a:xfrm>
            <a:off x="1603561" y="4912703"/>
            <a:ext cx="5085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4400" dirty="0">
                <a:latin typeface="+mj-lt"/>
              </a:rPr>
              <a:t>The Analytics Team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1D82E-A2C4-5465-7D85-3E860B25CDA7}"/>
              </a:ext>
            </a:extLst>
          </p:cNvPr>
          <p:cNvSpPr txBox="1"/>
          <p:nvPr/>
        </p:nvSpPr>
        <p:spPr>
          <a:xfrm>
            <a:off x="1572242" y="6059210"/>
            <a:ext cx="2427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4400" dirty="0">
                <a:latin typeface="+mj-lt"/>
              </a:rPr>
              <a:t>Process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4CFBA1-B6B3-7DAA-8AA9-460F3DA78781}"/>
              </a:ext>
            </a:extLst>
          </p:cNvPr>
          <p:cNvSpPr txBox="1"/>
          <p:nvPr/>
        </p:nvSpPr>
        <p:spPr>
          <a:xfrm>
            <a:off x="1568231" y="7205716"/>
            <a:ext cx="5048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4400" dirty="0">
                <a:latin typeface="+mj-lt"/>
              </a:rPr>
              <a:t>Insight &amp;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545404" y="2005584"/>
            <a:ext cx="122254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                                                                  </a:t>
            </a:r>
            <a:endParaRPr lang="en-US" sz="2800" dirty="0"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                  </a:t>
            </a:r>
          </a:p>
          <a:p>
            <a:pPr algn="just"/>
            <a:r>
              <a:rPr lang="en-US" sz="2800" dirty="0">
                <a:latin typeface="+mj-lt"/>
              </a:rPr>
              <a:t>                           ”Social Buzz” is a rapidly expanding unicorn in the technology                   pace.                   space that needs to quickly adjust to this global reach.</a:t>
            </a:r>
          </a:p>
          <a:p>
            <a:pPr algn="just"/>
            <a:endParaRPr lang="en-US" sz="2800" dirty="0">
              <a:latin typeface="+mj-lt"/>
            </a:endParaRPr>
          </a:p>
          <a:p>
            <a:pPr algn="just"/>
            <a:r>
              <a:rPr lang="en-US" sz="2800" dirty="0">
                <a:latin typeface="+mj-lt"/>
              </a:rPr>
              <a:t>                                  Accenture has started working on the following activities during</a:t>
            </a:r>
          </a:p>
          <a:p>
            <a:pPr algn="just"/>
            <a:r>
              <a:rPr lang="en-US" sz="2800" dirty="0">
                <a:latin typeface="+mj-lt"/>
              </a:rPr>
              <a:t>                                  a three-month POC:</a:t>
            </a:r>
          </a:p>
          <a:p>
            <a:pPr algn="just"/>
            <a:r>
              <a:rPr lang="en-US" sz="2800" dirty="0">
                <a:latin typeface="+mj-lt"/>
              </a:rPr>
              <a:t>		                 </a:t>
            </a:r>
          </a:p>
          <a:p>
            <a:pPr algn="just"/>
            <a:r>
              <a:rPr lang="en-US" sz="2800" dirty="0">
                <a:latin typeface="+mj-lt"/>
              </a:rPr>
              <a:t>                                        1.  An examination of Social Buzz’s use of big data</a:t>
            </a:r>
          </a:p>
          <a:p>
            <a:pPr algn="just"/>
            <a:r>
              <a:rPr lang="en-US" sz="2800" dirty="0">
                <a:latin typeface="+mj-lt"/>
              </a:rPr>
              <a:t>                                        2.  Strategies for a prosperous initial public offering (IPO)</a:t>
            </a:r>
          </a:p>
          <a:p>
            <a:pPr algn="just"/>
            <a:r>
              <a:rPr lang="en-US" sz="2800" dirty="0">
                <a:latin typeface="+mj-lt"/>
              </a:rPr>
              <a:t>			      3.  An examination to determine the top 5 content categories</a:t>
            </a:r>
          </a:p>
          <a:p>
            <a:pPr algn="just"/>
            <a:r>
              <a:rPr lang="en-US" sz="2800" dirty="0">
                <a:latin typeface="+mj-lt"/>
              </a:rPr>
              <a:t>                                             on Social Buzz. </a:t>
            </a:r>
          </a:p>
          <a:p>
            <a:pPr algn="just"/>
            <a:r>
              <a:rPr lang="en-US" sz="2800" b="1" dirty="0">
                <a:latin typeface="+mj-lt"/>
              </a:rPr>
              <a:t>			   </a:t>
            </a:r>
            <a:endParaRPr lang="en-US" sz="4800" b="1" dirty="0">
              <a:latin typeface="+mj-lt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494336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882091" y="359085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150522" y="1100802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161172-B18C-0A30-76C2-7AB5591633B0}"/>
              </a:ext>
            </a:extLst>
          </p:cNvPr>
          <p:cNvSpPr txBox="1"/>
          <p:nvPr/>
        </p:nvSpPr>
        <p:spPr>
          <a:xfrm>
            <a:off x="2253799" y="3656185"/>
            <a:ext cx="737325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In recent years, the customer has grown to an enormous extent, and they lack the internal resources to manage it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Every day, Social Buzz receives over 100,000 posts, totaling 36,500,000 posts annually. Since all of the content is unstructured, it might be challenging to make sense of it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Determine the specifications that must be fulfilled for this project.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Combining tables fro</a:t>
            </a:r>
            <a:r>
              <a:rPr lang="en-GB" sz="2600" dirty="0">
                <a:latin typeface="+mj-lt"/>
              </a:rPr>
              <a:t>m the </a:t>
            </a:r>
            <a:r>
              <a:rPr lang="en-US" sz="2600" dirty="0">
                <a:latin typeface="+mj-lt"/>
              </a:rPr>
              <a:t>sample data set</a:t>
            </a:r>
            <a:r>
              <a:rPr lang="en-GB" sz="2600" dirty="0">
                <a:latin typeface="+mj-lt"/>
              </a:rPr>
              <a:t>.</a:t>
            </a:r>
            <a:endParaRPr lang="en-US" sz="26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An</a:t>
            </a:r>
            <a:r>
              <a:rPr lang="en-GB" sz="2600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analysis of their content categories that identifies the top five with the highest total popularity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3" name="Picture 4" descr="Avatar Male Boy - Free vector graphic on Pixabay">
            <a:extLst>
              <a:ext uri="{FF2B5EF4-FFF2-40B4-BE49-F238E27FC236}">
                <a16:creationId xmlns:a16="http://schemas.microsoft.com/office/drawing/2014/main" id="{3A8399FD-061F-A438-CC2F-C58488649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73" y="1574916"/>
            <a:ext cx="2338807" cy="233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Avatar, male, man, mature, old, person, user icon - Free download">
            <a:extLst>
              <a:ext uri="{FF2B5EF4-FFF2-40B4-BE49-F238E27FC236}">
                <a16:creationId xmlns:a16="http://schemas.microsoft.com/office/drawing/2014/main" id="{8D7102BF-F2CE-1082-967F-41ECFE70F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38" y="5670941"/>
            <a:ext cx="2313476" cy="231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1512DFD-392B-0F9A-9E47-D39947B0587B}"/>
              </a:ext>
            </a:extLst>
          </p:cNvPr>
          <p:cNvSpPr txBox="1"/>
          <p:nvPr/>
        </p:nvSpPr>
        <p:spPr>
          <a:xfrm>
            <a:off x="15172331" y="2377692"/>
            <a:ext cx="2009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Naveen Raj</a:t>
            </a:r>
          </a:p>
          <a:p>
            <a:pPr algn="ctr"/>
            <a:r>
              <a:rPr lang="en-US" sz="2800" dirty="0">
                <a:latin typeface="+mj-lt"/>
              </a:rPr>
              <a:t>Data Analyst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116BF7-5EF9-9926-05D2-ABE78CBD42DC}"/>
              </a:ext>
            </a:extLst>
          </p:cNvPr>
          <p:cNvSpPr txBox="1"/>
          <p:nvPr/>
        </p:nvSpPr>
        <p:spPr>
          <a:xfrm>
            <a:off x="14754185" y="6548064"/>
            <a:ext cx="28873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Daniel </a:t>
            </a:r>
            <a:r>
              <a:rPr lang="en-US" sz="2800" dirty="0" err="1">
                <a:latin typeface="+mj-lt"/>
              </a:rPr>
              <a:t>Micheal</a:t>
            </a:r>
            <a:r>
              <a:rPr lang="en-US" sz="2800" dirty="0">
                <a:latin typeface="+mj-lt"/>
              </a:rPr>
              <a:t> Raj</a:t>
            </a:r>
          </a:p>
          <a:p>
            <a:pPr algn="ctr"/>
            <a:r>
              <a:rPr lang="en-US" sz="2800" dirty="0">
                <a:latin typeface="+mj-lt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AE8B00-D58F-C059-4F81-1267A8E7DFB2}"/>
              </a:ext>
            </a:extLst>
          </p:cNvPr>
          <p:cNvSpPr txBox="1"/>
          <p:nvPr/>
        </p:nvSpPr>
        <p:spPr>
          <a:xfrm>
            <a:off x="3997903" y="1344833"/>
            <a:ext cx="47567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Understanding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5C22B9-5716-78FB-B7DE-9D1B55D77234}"/>
              </a:ext>
            </a:extLst>
          </p:cNvPr>
          <p:cNvSpPr txBox="1"/>
          <p:nvPr/>
        </p:nvSpPr>
        <p:spPr>
          <a:xfrm>
            <a:off x="5770090" y="2885880"/>
            <a:ext cx="3351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409F07-F451-1BE5-1157-9AE7705C8CA9}"/>
              </a:ext>
            </a:extLst>
          </p:cNvPr>
          <p:cNvSpPr txBox="1"/>
          <p:nvPr/>
        </p:nvSpPr>
        <p:spPr>
          <a:xfrm>
            <a:off x="7675673" y="4522995"/>
            <a:ext cx="3689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14B05-46E3-2783-FCC9-6854376F77BA}"/>
              </a:ext>
            </a:extLst>
          </p:cNvPr>
          <p:cNvSpPr txBox="1"/>
          <p:nvPr/>
        </p:nvSpPr>
        <p:spPr>
          <a:xfrm>
            <a:off x="9492670" y="6160110"/>
            <a:ext cx="3225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0AE475-88F2-843B-240E-BD148A117F40}"/>
              </a:ext>
            </a:extLst>
          </p:cNvPr>
          <p:cNvSpPr txBox="1"/>
          <p:nvPr/>
        </p:nvSpPr>
        <p:spPr>
          <a:xfrm>
            <a:off x="11275735" y="7914222"/>
            <a:ext cx="3765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Uncover Insight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D54A04-931B-9941-FF7B-8A2F717E91AF}"/>
              </a:ext>
            </a:extLst>
          </p:cNvPr>
          <p:cNvSpPr txBox="1"/>
          <p:nvPr/>
        </p:nvSpPr>
        <p:spPr>
          <a:xfrm>
            <a:off x="2532458" y="3275094"/>
            <a:ext cx="2161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Unique</a:t>
            </a:r>
          </a:p>
          <a:p>
            <a:pPr algn="ctr"/>
            <a:r>
              <a:rPr lang="en-US" sz="3600" dirty="0">
                <a:latin typeface="+mj-lt"/>
              </a:rPr>
              <a:t>Categories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F447895-CD02-777F-1EA4-2C3B8C0C91CC}"/>
              </a:ext>
            </a:extLst>
          </p:cNvPr>
          <p:cNvSpPr/>
          <p:nvPr/>
        </p:nvSpPr>
        <p:spPr>
          <a:xfrm>
            <a:off x="2957196" y="5143500"/>
            <a:ext cx="1312142" cy="1143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+mj-lt"/>
              </a:rPr>
              <a:t>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05B096-B65F-B4E1-DB5A-6A6B74E9F61D}"/>
              </a:ext>
            </a:extLst>
          </p:cNvPr>
          <p:cNvSpPr txBox="1"/>
          <p:nvPr/>
        </p:nvSpPr>
        <p:spPr>
          <a:xfrm>
            <a:off x="7316842" y="3275094"/>
            <a:ext cx="28964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Category with </a:t>
            </a:r>
          </a:p>
          <a:p>
            <a:pPr algn="ctr"/>
            <a:r>
              <a:rPr lang="en-US" sz="3600" dirty="0">
                <a:latin typeface="+mj-lt"/>
              </a:rPr>
              <a:t>Highest Score</a:t>
            </a:r>
          </a:p>
          <a:p>
            <a:pPr algn="ctr"/>
            <a:r>
              <a:rPr lang="en-US" sz="3600" dirty="0">
                <a:latin typeface="+mj-lt"/>
              </a:rPr>
              <a:t>Animal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CFED7BA-EF17-5C25-33AD-FCCEFCFFE485}"/>
              </a:ext>
            </a:extLst>
          </p:cNvPr>
          <p:cNvSpPr/>
          <p:nvPr/>
        </p:nvSpPr>
        <p:spPr>
          <a:xfrm>
            <a:off x="8102221" y="5143500"/>
            <a:ext cx="1312142" cy="1143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+mj-lt"/>
              </a:rPr>
              <a:t>75K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784179-127E-0F47-B916-ED2685177692}"/>
              </a:ext>
            </a:extLst>
          </p:cNvPr>
          <p:cNvSpPr txBox="1"/>
          <p:nvPr/>
        </p:nvSpPr>
        <p:spPr>
          <a:xfrm>
            <a:off x="12960195" y="3275094"/>
            <a:ext cx="2392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Month with</a:t>
            </a:r>
          </a:p>
          <a:p>
            <a:pPr algn="ctr"/>
            <a:r>
              <a:rPr lang="en-US" sz="3600" dirty="0">
                <a:latin typeface="+mj-lt"/>
              </a:rPr>
              <a:t>Most Post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F2D9AE5-C99B-B9A6-361F-FF777D209042}"/>
              </a:ext>
            </a:extLst>
          </p:cNvPr>
          <p:cNvSpPr/>
          <p:nvPr/>
        </p:nvSpPr>
        <p:spPr>
          <a:xfrm>
            <a:off x="13454880" y="5143500"/>
            <a:ext cx="1434820" cy="1143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+mj-lt"/>
              </a:rPr>
              <a:t>MAY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4627039F-C486-394F-7066-F35E1F8B4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8382986"/>
              </p:ext>
            </p:extLst>
          </p:nvPr>
        </p:nvGraphicFramePr>
        <p:xfrm>
          <a:off x="4524920" y="3498850"/>
          <a:ext cx="10410280" cy="4552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9B71B63-5338-444E-9BA9-94569D905FFA}"/>
              </a:ext>
            </a:extLst>
          </p:cNvPr>
          <p:cNvSpPr txBox="1"/>
          <p:nvPr/>
        </p:nvSpPr>
        <p:spPr>
          <a:xfrm>
            <a:off x="4087393" y="2093700"/>
            <a:ext cx="12358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TOP 5 CATEGORIES BY AGGREGATED “POPULARITY” SCORE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9FC5B64F-E367-AD74-C355-EE8DDCA82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288287"/>
              </p:ext>
            </p:extLst>
          </p:nvPr>
        </p:nvGraphicFramePr>
        <p:xfrm>
          <a:off x="3657600" y="2705100"/>
          <a:ext cx="12857646" cy="5346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E1C6540-A8FE-EF4A-1AD8-02E8C5E204B2}"/>
              </a:ext>
            </a:extLst>
          </p:cNvPr>
          <p:cNvSpPr txBox="1"/>
          <p:nvPr/>
        </p:nvSpPr>
        <p:spPr>
          <a:xfrm>
            <a:off x="4653862" y="1498356"/>
            <a:ext cx="1020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POPULARITY % SHARE FROM TOP 5 CATEGORIES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605</Words>
  <Application>Microsoft Office PowerPoint</Application>
  <PresentationFormat>Custom</PresentationFormat>
  <Paragraphs>95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Naveen Raj Meenachisundaram Ravi Sundar [Student-PECS]</cp:lastModifiedBy>
  <cp:revision>13</cp:revision>
  <dcterms:created xsi:type="dcterms:W3CDTF">2006-08-16T00:00:00Z</dcterms:created>
  <dcterms:modified xsi:type="dcterms:W3CDTF">2024-01-09T17:33:15Z</dcterms:modified>
  <dc:identifier>DAEhDyfaYKE</dc:identifier>
</cp:coreProperties>
</file>