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7" r:id="rId2"/>
    <p:sldId id="259" r:id="rId3"/>
    <p:sldId id="257" r:id="rId4"/>
    <p:sldId id="258" r:id="rId5"/>
    <p:sldId id="278" r:id="rId6"/>
    <p:sldId id="279" r:id="rId7"/>
    <p:sldId id="260" r:id="rId8"/>
    <p:sldId id="263" r:id="rId9"/>
    <p:sldId id="282" r:id="rId10"/>
    <p:sldId id="283" r:id="rId11"/>
    <p:sldId id="264" r:id="rId12"/>
    <p:sldId id="280" r:id="rId13"/>
    <p:sldId id="281"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VEEN%20SAMUEL\Downloads\Hiring-process-analsis-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[Hiring-process-analsis-dataset.xlsx]Gender Hire!PivotTable3</c:name>
    <c:fmtId val="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The Gender Distribution of Hires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[Hiring-process-analsis-dataset.xlsx]Salary Analysis!PivotTable3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effectLst/>
              </a:rPr>
              <a:t>Average Salary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5.0925337632079971E-17"/>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5.0925337632079971E-17"/>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5.0925337632079971E-17"/>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1"/>
          <c:showCatName val="0"/>
          <c:showSerName val="0"/>
          <c:showPercent val="0"/>
          <c:showBubbleSize val="0"/>
        </c:dLbls>
        <c:gapWidth val="150"/>
        <c:axId val="540813024"/>
        <c:axId val="540810112"/>
      </c:barChart>
      <c:catAx>
        <c:axId val="5408130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810112"/>
        <c:crosses val="autoZero"/>
        <c:auto val="1"/>
        <c:lblAlgn val="ctr"/>
        <c:lblOffset val="100"/>
        <c:noMultiLvlLbl val="0"/>
      </c:catAx>
      <c:valAx>
        <c:axId val="5408101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8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04754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0846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41558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023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218725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3145120-48DE-41E3-A45F-84876B86A18F}"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958431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3145120-48DE-41E3-A45F-84876B86A18F}"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41598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1874562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34548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806007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5945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3659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145120-48DE-41E3-A45F-84876B86A18F}"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78681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37442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145120-48DE-41E3-A45F-84876B86A18F}" type="datetimeFigureOut">
              <a:rPr lang="en-IN" smtClean="0"/>
              <a:t>22-02-2025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86500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145120-48DE-41E3-A45F-84876B86A18F}"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25565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3145120-48DE-41E3-A45F-84876B86A18F}" type="datetimeFigureOut">
              <a:rPr lang="en-IN" smtClean="0"/>
              <a:t>22-02-2025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0090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121179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87161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3145120-48DE-41E3-A45F-84876B86A18F}" type="datetimeFigureOut">
              <a:rPr lang="en-IN" smtClean="0"/>
              <a:t>22-02-2025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028F6DA-A4C9-4B5C-9A09-8EDE323F4AC8}" type="slidenum">
              <a:rPr lang="en-IN" smtClean="0"/>
              <a:t>‹#›</a:t>
            </a:fld>
            <a:endParaRPr lang="en-IN"/>
          </a:p>
        </p:txBody>
      </p:sp>
    </p:spTree>
    <p:extLst>
      <p:ext uri="{BB962C8B-B14F-4D97-AF65-F5344CB8AC3E}">
        <p14:creationId xmlns:p14="http://schemas.microsoft.com/office/powerpoint/2010/main" val="14490753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hcltech.com/" TargetMode="Externa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hyperlink" Target="https://www.hcltech.com/press-releases/hcltech-completes-acquisition-communications-technology-group-assets-hewlett-packar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anva.com/design/DAGahPpkyH4/sDVKAT_pON7DDUk-ku5iGQ/view?mode=prototype" TargetMode="External"/><Relationship Id="rId2" Type="http://schemas.openxmlformats.org/officeDocument/2006/relationships/hyperlink" Target="https://qkpage1.co/p/HCL_E-Commerce_Cloud"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www.hcl-software.com/commerce?referrer=www.hcl-software.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search?sca_esv=4d6ae7d55c35ef9b&amp;q=C+Vijayakumar&amp;si=ACC90nwLLwns5sISZcdzuISy7t-NHozt8Cbt6G3WNQfC9ekAgMxsRGyDSdSQf3AURzQI9WOBuYypNWm7v3Td0z0y2l_ZNhUuJz2yi43jwZ47RdlNQ2pQE0x7Tzzs4MDKGQoku1v46wcWBjVcQjffkL_w9h5z-BZQI9II3V56WihXX9nwfgSNZwNLjApIp_nbW0qbsiEeV_gJW7Zrwj9X1CkBCEHiOztKSQ%3D%3D&amp;sa=X&amp;ved=2ahUKEwjgt9Sw1cOKAxU7yDgGHR1nLlEQmxMoAHoECDgQAg" TargetMode="External"/><Relationship Id="rId7" Type="http://schemas.openxmlformats.org/officeDocument/2006/relationships/image" Target="../media/image4.png"/><Relationship Id="rId2" Type="http://schemas.openxmlformats.org/officeDocument/2006/relationships/hyperlink" Target="Crafting%20&amp;%20Compelling%20Website%20Analysis,%20Audit%20and%20Recommendations.pptx" TargetMode="External"/><Relationship Id="rId1" Type="http://schemas.openxmlformats.org/officeDocument/2006/relationships/slideLayout" Target="../slideLayouts/slideLayout19.xml"/><Relationship Id="rId6" Type="http://schemas.openxmlformats.org/officeDocument/2006/relationships/chart" Target="../charts/chart1.xml"/><Relationship Id="rId5" Type="http://schemas.openxmlformats.org/officeDocument/2006/relationships/hyperlink" Target="https://www.google.com/search?sca_esv=4d6ae7d55c35ef9b&amp;q=Noida&amp;si=ACC90nzx_D3_zUKRnpAjmO0UBLNxnt7EyN4YYdru6U3bxLI-Lx3WDJLDGFAFMYnVj3vuhokNM1PH5WUosNfegeyjYfDmkdILGbyshVeXCsju8ok_SMxLRn9Jov2f-jGgXx2KEFbxrHYTbCmE9ov0zh0iUGSEBqB6MW-sAZ_z02Z3jQMZD4avYDxLBGbSuY7D77sgxZO8UqKc&amp;sa=X&amp;ved=2ahUKEwjgt9Sw1cOKAxU7yDgGHR1nLlEQmxMoAHoECDUQAg" TargetMode="External"/><Relationship Id="rId4" Type="http://schemas.openxmlformats.org/officeDocument/2006/relationships/hyperlink" Target="https://www.google.com/search?sca_esv=4d6ae7d55c35ef9b&amp;q=Shiv+Nadar&amp;si=ACC90nzx_D3_zUKRnpAjmO0UBLNxnt7EyN4YYdru6U3bxLI-L2hbb5UNZ_blFAW30E9iom0lJgifVAMyqN2Fq9Ravfbt6rwap9FSa73iIHRbcCRJK2IzuR6qbS0IsSTWqYDfiEcuAk-vojFfXa6GtuaGJZPl_fy35czRRzt72kp1ZwixtAWJzJakMxia_Itzprd8f0HN-WVu&amp;sa=X&amp;ved=2ahUKEwjgt9Sw1cOKAxU7yDgGHR1nLlEQmxMoAHoECDsQA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Crafting &amp; Compelling Website Analysis, Audit and Recommendations</a:t>
            </a:r>
            <a:endParaRPr lang="en-IN" dirty="0"/>
          </a:p>
        </p:txBody>
      </p:sp>
      <p:sp>
        <p:nvSpPr>
          <p:cNvPr id="3" name="Subtitle 2"/>
          <p:cNvSpPr>
            <a:spLocks noGrp="1"/>
          </p:cNvSpPr>
          <p:nvPr>
            <p:ph type="subTitle" idx="1"/>
          </p:nvPr>
        </p:nvSpPr>
        <p:spPr/>
        <p:txBody>
          <a:bodyPr/>
          <a:lstStyle/>
          <a:p>
            <a:pPr algn="r"/>
            <a:r>
              <a:rPr lang="en-IN" b="1" dirty="0" smtClean="0">
                <a:solidFill>
                  <a:schemeClr val="tx1"/>
                </a:solidFill>
              </a:rPr>
              <a:t>Naveen Ramesh</a:t>
            </a:r>
          </a:p>
          <a:p>
            <a:pPr algn="r"/>
            <a:r>
              <a:rPr lang="en-IN" b="1" dirty="0" smtClean="0">
                <a:solidFill>
                  <a:schemeClr val="tx1"/>
                </a:solidFill>
              </a:rPr>
              <a:t>BADM-WD-T-B5</a:t>
            </a:r>
            <a:endParaRPr lang="en-IN" b="1" dirty="0">
              <a:solidFill>
                <a:schemeClr val="tx1"/>
              </a:solidFill>
            </a:endParaRPr>
          </a:p>
        </p:txBody>
      </p:sp>
    </p:spTree>
    <p:extLst>
      <p:ext uri="{BB962C8B-B14F-4D97-AF65-F5344CB8AC3E}">
        <p14:creationId xmlns:p14="http://schemas.microsoft.com/office/powerpoint/2010/main" val="3118536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09392"/>
          </a:xfrm>
        </p:spPr>
        <p:txBody>
          <a:bodyPr/>
          <a:lstStyle/>
          <a:p>
            <a:r>
              <a:rPr lang="en-IN" dirty="0"/>
              <a:t>Responsive Design Testing</a:t>
            </a:r>
          </a:p>
        </p:txBody>
      </p:sp>
      <p:sp>
        <p:nvSpPr>
          <p:cNvPr id="3" name="Content Placeholder 2"/>
          <p:cNvSpPr>
            <a:spLocks noGrp="1"/>
          </p:cNvSpPr>
          <p:nvPr>
            <p:ph sz="quarter" idx="13"/>
          </p:nvPr>
        </p:nvSpPr>
        <p:spPr>
          <a:xfrm>
            <a:off x="913774" y="1227910"/>
            <a:ext cx="10363826" cy="4563289"/>
          </a:xfrm>
        </p:spPr>
        <p:txBody>
          <a:bodyPr>
            <a:normAutofit/>
          </a:bodyPr>
          <a:lstStyle/>
          <a:p>
            <a:pPr marL="0" indent="0">
              <a:buNone/>
            </a:pPr>
            <a:r>
              <a:rPr lang="en-US" sz="1400" b="1" cap="none" dirty="0" smtClean="0">
                <a:latin typeface="Calibri" panose="020F0502020204030204" pitchFamily="34" charset="0"/>
                <a:cs typeface="Calibri" panose="020F0502020204030204" pitchFamily="34" charset="0"/>
              </a:rPr>
              <a:t>Home Page(</a:t>
            </a:r>
            <a:r>
              <a:rPr lang="en-IN" sz="1400" b="1" dirty="0">
                <a:latin typeface="Calibri" panose="020F0502020204030204" pitchFamily="34" charset="0"/>
                <a:cs typeface="Calibri" panose="020F0502020204030204" pitchFamily="34" charset="0"/>
              </a:rPr>
              <a:t>https://www.hcltech.com/</a:t>
            </a:r>
            <a:r>
              <a:rPr lang="en-US" sz="1400" b="1" cap="none" dirty="0" smtClean="0">
                <a:latin typeface="Calibri" panose="020F0502020204030204" pitchFamily="34" charset="0"/>
                <a:cs typeface="Calibri" panose="020F0502020204030204" pitchFamily="34" charset="0"/>
              </a:rPr>
              <a:t>): </a:t>
            </a:r>
            <a:r>
              <a:rPr lang="en-US" sz="1400" cap="none" dirty="0">
                <a:latin typeface="Calibri" panose="020F0502020204030204" pitchFamily="34" charset="0"/>
                <a:cs typeface="Calibri" panose="020F0502020204030204" pitchFamily="34" charset="0"/>
              </a:rPr>
              <a:t>In This Page, The </a:t>
            </a:r>
            <a:r>
              <a:rPr lang="en-US" sz="1400" cap="none" dirty="0" err="1">
                <a:latin typeface="Calibri" panose="020F0502020204030204" pitchFamily="34" charset="0"/>
                <a:cs typeface="Calibri" panose="020F0502020204030204" pitchFamily="34" charset="0"/>
              </a:rPr>
              <a:t>Lcp</a:t>
            </a:r>
            <a:r>
              <a:rPr lang="en-US" sz="1400" cap="none" dirty="0">
                <a:latin typeface="Calibri" panose="020F0502020204030204" pitchFamily="34" charset="0"/>
                <a:cs typeface="Calibri" panose="020F0502020204030204" pitchFamily="34" charset="0"/>
              </a:rPr>
              <a:t>(largest </a:t>
            </a:r>
            <a:r>
              <a:rPr lang="en-US" sz="1400" cap="none" dirty="0" err="1">
                <a:latin typeface="Calibri" panose="020F0502020204030204" pitchFamily="34" charset="0"/>
                <a:cs typeface="Calibri" panose="020F0502020204030204" pitchFamily="34" charset="0"/>
              </a:rPr>
              <a:t>Contentful</a:t>
            </a:r>
            <a:r>
              <a:rPr lang="en-US" sz="1400" cap="none" dirty="0">
                <a:latin typeface="Calibri" panose="020F0502020204030204" pitchFamily="34" charset="0"/>
                <a:cs typeface="Calibri" panose="020F0502020204030204" pitchFamily="34" charset="0"/>
              </a:rPr>
              <a:t> Paint) </a:t>
            </a:r>
            <a:r>
              <a:rPr lang="en-US" sz="1400" cap="none" dirty="0" smtClean="0">
                <a:latin typeface="Calibri" panose="020F0502020204030204" pitchFamily="34" charset="0"/>
                <a:cs typeface="Calibri" panose="020F0502020204030204" pitchFamily="34" charset="0"/>
              </a:rPr>
              <a:t>is 1.4s, for </a:t>
            </a:r>
            <a:r>
              <a:rPr lang="en-US" sz="1400" cap="none" dirty="0">
                <a:latin typeface="Calibri" panose="020F0502020204030204" pitchFamily="34" charset="0"/>
                <a:cs typeface="Calibri" panose="020F0502020204030204" pitchFamily="34" charset="0"/>
              </a:rPr>
              <a:t>Good Experience The </a:t>
            </a:r>
            <a:r>
              <a:rPr lang="en-US" sz="1400" cap="none" dirty="0" err="1">
                <a:latin typeface="Calibri" panose="020F0502020204030204" pitchFamily="34" charset="0"/>
                <a:cs typeface="Calibri" panose="020F0502020204030204" pitchFamily="34" charset="0"/>
              </a:rPr>
              <a:t>Lcp</a:t>
            </a:r>
            <a:r>
              <a:rPr lang="en-US" sz="1400" cap="none" dirty="0">
                <a:latin typeface="Calibri" panose="020F0502020204030204" pitchFamily="34" charset="0"/>
                <a:cs typeface="Calibri" panose="020F0502020204030204" pitchFamily="34" charset="0"/>
              </a:rPr>
              <a:t> Should Be 1.2sec Or Less.</a:t>
            </a:r>
          </a:p>
          <a:p>
            <a:pPr marL="0" indent="0">
              <a:buNone/>
            </a:pPr>
            <a:r>
              <a:rPr lang="en-US" sz="1400" cap="none" dirty="0" smtClean="0">
                <a:latin typeface="Calibri" panose="020F0502020204030204" pitchFamily="34" charset="0"/>
                <a:cs typeface="Calibri" panose="020F0502020204030204" pitchFamily="34" charset="0"/>
              </a:rPr>
              <a:t>TBT(</a:t>
            </a:r>
            <a:r>
              <a:rPr lang="en-IN" sz="1400" cap="none" dirty="0" smtClean="0">
                <a:latin typeface="Calibri" panose="020F0502020204030204" pitchFamily="34" charset="0"/>
                <a:cs typeface="Calibri" panose="020F0502020204030204" pitchFamily="34" charset="0"/>
              </a:rPr>
              <a:t>Total </a:t>
            </a:r>
            <a:r>
              <a:rPr lang="en-IN" sz="1400" cap="none" dirty="0">
                <a:latin typeface="Calibri" panose="020F0502020204030204" pitchFamily="34" charset="0"/>
                <a:cs typeface="Calibri" panose="020F0502020204030204" pitchFamily="34" charset="0"/>
              </a:rPr>
              <a:t>Blocking Time </a:t>
            </a:r>
            <a:r>
              <a:rPr lang="en-US" sz="1400" cap="none" dirty="0">
                <a:latin typeface="Calibri" panose="020F0502020204030204" pitchFamily="34" charset="0"/>
                <a:cs typeface="Calibri" panose="020F0502020204030204" pitchFamily="34" charset="0"/>
              </a:rPr>
              <a:t>) </a:t>
            </a:r>
            <a:r>
              <a:rPr lang="en-US" sz="1400" cap="none" dirty="0" smtClean="0">
                <a:latin typeface="Calibri" panose="020F0502020204030204" pitchFamily="34" charset="0"/>
                <a:cs typeface="Calibri" panose="020F0502020204030204" pitchFamily="34" charset="0"/>
              </a:rPr>
              <a:t>for this page is 413ms. </a:t>
            </a:r>
            <a:r>
              <a:rPr lang="en-US" sz="1400" cap="none" dirty="0">
                <a:latin typeface="Calibri" panose="020F0502020204030204" pitchFamily="34" charset="0"/>
                <a:cs typeface="Calibri" panose="020F0502020204030204" pitchFamily="34" charset="0"/>
              </a:rPr>
              <a:t>For A Good User Experience</a:t>
            </a:r>
            <a:r>
              <a:rPr lang="en-US" sz="1400" cap="none" dirty="0" smtClean="0">
                <a:latin typeface="Calibri" panose="020F0502020204030204" pitchFamily="34" charset="0"/>
                <a:cs typeface="Calibri" panose="020F0502020204030204" pitchFamily="34" charset="0"/>
              </a:rPr>
              <a:t>, should </a:t>
            </a:r>
            <a:r>
              <a:rPr lang="en-US" sz="1400" cap="none" dirty="0">
                <a:latin typeface="Calibri" panose="020F0502020204030204" pitchFamily="34" charset="0"/>
                <a:cs typeface="Calibri" panose="020F0502020204030204" pitchFamily="34" charset="0"/>
              </a:rPr>
              <a:t>Aim For A TBT Of 150 Milliseconds Or Less.</a:t>
            </a:r>
          </a:p>
          <a:p>
            <a:pPr marL="0" indent="0">
              <a:buNone/>
            </a:pPr>
            <a:r>
              <a:rPr lang="en-US" sz="1400" cap="none" dirty="0" smtClean="0">
                <a:latin typeface="Calibri" panose="020F0502020204030204" pitchFamily="34" charset="0"/>
                <a:cs typeface="Calibri" panose="020F0502020204030204" pitchFamily="34" charset="0"/>
              </a:rPr>
              <a:t>CLS(</a:t>
            </a:r>
            <a:r>
              <a:rPr lang="en-IN" sz="1400" cap="none" dirty="0">
                <a:latin typeface="Calibri" panose="020F0502020204030204" pitchFamily="34" charset="0"/>
                <a:cs typeface="Calibri" panose="020F0502020204030204" pitchFamily="34" charset="0"/>
              </a:rPr>
              <a:t>Cumulative Layout Shift</a:t>
            </a:r>
            <a:r>
              <a:rPr lang="en-US" sz="1400" cap="none" dirty="0" smtClean="0">
                <a:latin typeface="Calibri" panose="020F0502020204030204" pitchFamily="34" charset="0"/>
                <a:cs typeface="Calibri" panose="020F0502020204030204" pitchFamily="34" charset="0"/>
              </a:rPr>
              <a:t>) </a:t>
            </a:r>
            <a:r>
              <a:rPr lang="en-US" sz="1400" cap="none" dirty="0">
                <a:latin typeface="Calibri" panose="020F0502020204030204" pitchFamily="34" charset="0"/>
                <a:cs typeface="Calibri" panose="020F0502020204030204" pitchFamily="34" charset="0"/>
              </a:rPr>
              <a:t>for this page </a:t>
            </a:r>
            <a:r>
              <a:rPr lang="en-US" sz="1400" cap="none" dirty="0" smtClean="0">
                <a:latin typeface="Calibri" panose="020F0502020204030204" pitchFamily="34" charset="0"/>
                <a:cs typeface="Calibri" panose="020F0502020204030204" pitchFamily="34" charset="0"/>
              </a:rPr>
              <a:t>is 0.01. </a:t>
            </a:r>
            <a:r>
              <a:rPr lang="en-US" sz="1400" cap="none" dirty="0">
                <a:latin typeface="Calibri" panose="020F0502020204030204" pitchFamily="34" charset="0"/>
                <a:cs typeface="Calibri" panose="020F0502020204030204" pitchFamily="34" charset="0"/>
              </a:rPr>
              <a:t>For A Good User Experience, Aim For A CLS Score Of 0.1 Or Less.</a:t>
            </a:r>
          </a:p>
          <a:p>
            <a:pPr marL="0" indent="0">
              <a:buNone/>
            </a:pPr>
            <a:r>
              <a:rPr lang="en-US" sz="1400" cap="none" dirty="0">
                <a:latin typeface="Calibri" panose="020F0502020204030204" pitchFamily="34" charset="0"/>
                <a:cs typeface="Calibri" panose="020F0502020204030204" pitchFamily="34" charset="0"/>
              </a:rPr>
              <a:t>Hence, This Page Is </a:t>
            </a:r>
            <a:r>
              <a:rPr lang="en-US" sz="1400" cap="none" dirty="0" smtClean="0">
                <a:latin typeface="Calibri" panose="020F0502020204030204" pitchFamily="34" charset="0"/>
                <a:cs typeface="Calibri" panose="020F0502020204030204" pitchFamily="34" charset="0"/>
              </a:rPr>
              <a:t>partia</a:t>
            </a:r>
            <a:r>
              <a:rPr lang="en-US" sz="1400" cap="none" dirty="0">
                <a:latin typeface="Calibri" panose="020F0502020204030204" pitchFamily="34" charset="0"/>
                <a:cs typeface="Calibri" panose="020F0502020204030204" pitchFamily="34" charset="0"/>
              </a:rPr>
              <a:t>lly optimized In Mobile As Well As Desktop and needs improvement.</a:t>
            </a:r>
          </a:p>
          <a:p>
            <a:pPr marL="0" indent="0">
              <a:buNone/>
            </a:pPr>
            <a:endParaRPr lang="en-US" sz="1400" cap="none" dirty="0" smtClean="0">
              <a:latin typeface="Calibri" panose="020F0502020204030204" pitchFamily="34" charset="0"/>
              <a:cs typeface="Calibri" panose="020F0502020204030204" pitchFamily="34" charset="0"/>
            </a:endParaRPr>
          </a:p>
          <a:p>
            <a:pPr marL="0" indent="0">
              <a:buNone/>
            </a:pPr>
            <a:endParaRPr lang="en-US" sz="1400" b="1" cap="none" dirty="0" smtClean="0">
              <a:latin typeface="Calibri" panose="020F0502020204030204" pitchFamily="34" charset="0"/>
              <a:cs typeface="Calibri" panose="020F0502020204030204" pitchFamily="34" charset="0"/>
            </a:endParaRPr>
          </a:p>
          <a:p>
            <a:pPr marL="0" indent="0">
              <a:buNone/>
            </a:pPr>
            <a:r>
              <a:rPr lang="en-US" sz="1400" b="1" cap="none" dirty="0">
                <a:latin typeface="Calibri" panose="020F0502020204030204" pitchFamily="34" charset="0"/>
                <a:cs typeface="Calibri" panose="020F0502020204030204" pitchFamily="34" charset="0"/>
              </a:rPr>
              <a:t>Career Page(https://www.hcltech.com/careers): </a:t>
            </a:r>
            <a:r>
              <a:rPr lang="en-US" sz="1400" cap="none" dirty="0">
                <a:latin typeface="Calibri" panose="020F0502020204030204" pitchFamily="34" charset="0"/>
                <a:cs typeface="Calibri" panose="020F0502020204030204" pitchFamily="34" charset="0"/>
              </a:rPr>
              <a:t>In This Page, The </a:t>
            </a:r>
            <a:r>
              <a:rPr lang="en-US" sz="1400" cap="none" dirty="0" err="1">
                <a:latin typeface="Calibri" panose="020F0502020204030204" pitchFamily="34" charset="0"/>
                <a:cs typeface="Calibri" panose="020F0502020204030204" pitchFamily="34" charset="0"/>
              </a:rPr>
              <a:t>Lcp</a:t>
            </a:r>
            <a:r>
              <a:rPr lang="en-US" sz="1400" cap="none" dirty="0">
                <a:latin typeface="Calibri" panose="020F0502020204030204" pitchFamily="34" charset="0"/>
                <a:cs typeface="Calibri" panose="020F0502020204030204" pitchFamily="34" charset="0"/>
              </a:rPr>
              <a:t>(largest </a:t>
            </a:r>
            <a:r>
              <a:rPr lang="en-US" sz="1400" cap="none" dirty="0" err="1">
                <a:latin typeface="Calibri" panose="020F0502020204030204" pitchFamily="34" charset="0"/>
                <a:cs typeface="Calibri" panose="020F0502020204030204" pitchFamily="34" charset="0"/>
              </a:rPr>
              <a:t>Contentful</a:t>
            </a:r>
            <a:r>
              <a:rPr lang="en-US" sz="1400" cap="none" dirty="0">
                <a:latin typeface="Calibri" panose="020F0502020204030204" pitchFamily="34" charset="0"/>
                <a:cs typeface="Calibri" panose="020F0502020204030204" pitchFamily="34" charset="0"/>
              </a:rPr>
              <a:t> Paint) is </a:t>
            </a:r>
            <a:r>
              <a:rPr lang="en-US" sz="1400" cap="none" dirty="0" smtClean="0">
                <a:latin typeface="Calibri" panose="020F0502020204030204" pitchFamily="34" charset="0"/>
                <a:cs typeface="Calibri" panose="020F0502020204030204" pitchFamily="34" charset="0"/>
              </a:rPr>
              <a:t>1.2s</a:t>
            </a:r>
            <a:r>
              <a:rPr lang="en-US" sz="1400" cap="none" dirty="0">
                <a:latin typeface="Calibri" panose="020F0502020204030204" pitchFamily="34" charset="0"/>
                <a:cs typeface="Calibri" panose="020F0502020204030204" pitchFamily="34" charset="0"/>
              </a:rPr>
              <a:t>, for Good Experience The </a:t>
            </a:r>
            <a:r>
              <a:rPr lang="en-US" sz="1400" cap="none" dirty="0" err="1">
                <a:latin typeface="Calibri" panose="020F0502020204030204" pitchFamily="34" charset="0"/>
                <a:cs typeface="Calibri" panose="020F0502020204030204" pitchFamily="34" charset="0"/>
              </a:rPr>
              <a:t>Lcp</a:t>
            </a:r>
            <a:r>
              <a:rPr lang="en-US" sz="1400" cap="none" dirty="0">
                <a:latin typeface="Calibri" panose="020F0502020204030204" pitchFamily="34" charset="0"/>
                <a:cs typeface="Calibri" panose="020F0502020204030204" pitchFamily="34" charset="0"/>
              </a:rPr>
              <a:t> Should Be 1.2sec Or Less.</a:t>
            </a:r>
          </a:p>
          <a:p>
            <a:pPr marL="0" indent="0">
              <a:buNone/>
            </a:pPr>
            <a:r>
              <a:rPr lang="en-US" sz="1400" cap="none" dirty="0">
                <a:latin typeface="Calibri" panose="020F0502020204030204" pitchFamily="34" charset="0"/>
                <a:cs typeface="Calibri" panose="020F0502020204030204" pitchFamily="34" charset="0"/>
              </a:rPr>
              <a:t>TBT(</a:t>
            </a:r>
            <a:r>
              <a:rPr lang="en-IN" sz="1400" cap="none" dirty="0">
                <a:latin typeface="Calibri" panose="020F0502020204030204" pitchFamily="34" charset="0"/>
                <a:cs typeface="Calibri" panose="020F0502020204030204" pitchFamily="34" charset="0"/>
              </a:rPr>
              <a:t>Total Blocking Time </a:t>
            </a:r>
            <a:r>
              <a:rPr lang="en-US" sz="1400" cap="none" dirty="0">
                <a:latin typeface="Calibri" panose="020F0502020204030204" pitchFamily="34" charset="0"/>
                <a:cs typeface="Calibri" panose="020F0502020204030204" pitchFamily="34" charset="0"/>
              </a:rPr>
              <a:t>) for this page is </a:t>
            </a:r>
            <a:r>
              <a:rPr lang="en-US" sz="1400" cap="none" dirty="0" smtClean="0">
                <a:latin typeface="Calibri" panose="020F0502020204030204" pitchFamily="34" charset="0"/>
                <a:cs typeface="Calibri" panose="020F0502020204030204" pitchFamily="34" charset="0"/>
              </a:rPr>
              <a:t>110ms</a:t>
            </a:r>
            <a:r>
              <a:rPr lang="en-US" sz="1400" cap="none" dirty="0">
                <a:latin typeface="Calibri" panose="020F0502020204030204" pitchFamily="34" charset="0"/>
                <a:cs typeface="Calibri" panose="020F0502020204030204" pitchFamily="34" charset="0"/>
              </a:rPr>
              <a:t>. For A Good User Experience, should Aim For A TBT Of 150 Milliseconds Or Less.</a:t>
            </a:r>
          </a:p>
          <a:p>
            <a:pPr marL="0" indent="0">
              <a:buNone/>
            </a:pPr>
            <a:r>
              <a:rPr lang="en-US" sz="1400" cap="none" dirty="0">
                <a:latin typeface="Calibri" panose="020F0502020204030204" pitchFamily="34" charset="0"/>
                <a:cs typeface="Calibri" panose="020F0502020204030204" pitchFamily="34" charset="0"/>
              </a:rPr>
              <a:t>CLS(</a:t>
            </a:r>
            <a:r>
              <a:rPr lang="en-IN" sz="1400" cap="none" dirty="0">
                <a:latin typeface="Calibri" panose="020F0502020204030204" pitchFamily="34" charset="0"/>
                <a:cs typeface="Calibri" panose="020F0502020204030204" pitchFamily="34" charset="0"/>
              </a:rPr>
              <a:t>Cumulative Layout Shift</a:t>
            </a:r>
            <a:r>
              <a:rPr lang="en-US" sz="1400" cap="none" dirty="0">
                <a:latin typeface="Calibri" panose="020F0502020204030204" pitchFamily="34" charset="0"/>
                <a:cs typeface="Calibri" panose="020F0502020204030204" pitchFamily="34" charset="0"/>
              </a:rPr>
              <a:t>) for this page is 0</a:t>
            </a:r>
            <a:r>
              <a:rPr lang="en-US" sz="1400" cap="none" dirty="0" smtClean="0">
                <a:latin typeface="Calibri" panose="020F0502020204030204" pitchFamily="34" charset="0"/>
                <a:cs typeface="Calibri" panose="020F0502020204030204" pitchFamily="34" charset="0"/>
              </a:rPr>
              <a:t>. </a:t>
            </a:r>
            <a:r>
              <a:rPr lang="en-US" sz="1400" cap="none" dirty="0">
                <a:latin typeface="Calibri" panose="020F0502020204030204" pitchFamily="34" charset="0"/>
                <a:cs typeface="Calibri" panose="020F0502020204030204" pitchFamily="34" charset="0"/>
              </a:rPr>
              <a:t>For A Good User Experience, Aim For A CLS Score Of 0.1 Or Less.</a:t>
            </a:r>
          </a:p>
          <a:p>
            <a:pPr marL="0" indent="0">
              <a:buNone/>
            </a:pPr>
            <a:r>
              <a:rPr lang="en-US" sz="1400" cap="none" dirty="0">
                <a:latin typeface="Calibri" panose="020F0502020204030204" pitchFamily="34" charset="0"/>
                <a:cs typeface="Calibri" panose="020F0502020204030204" pitchFamily="34" charset="0"/>
              </a:rPr>
              <a:t>Hence, This Page Is </a:t>
            </a:r>
            <a:r>
              <a:rPr lang="en-US" sz="1400" cap="none" dirty="0" smtClean="0">
                <a:latin typeface="Calibri" panose="020F0502020204030204" pitchFamily="34" charset="0"/>
                <a:cs typeface="Calibri" panose="020F0502020204030204" pitchFamily="34" charset="0"/>
              </a:rPr>
              <a:t>well optimized </a:t>
            </a:r>
            <a:r>
              <a:rPr lang="en-US" sz="1400" cap="none" dirty="0">
                <a:latin typeface="Calibri" panose="020F0502020204030204" pitchFamily="34" charset="0"/>
                <a:cs typeface="Calibri" panose="020F0502020204030204" pitchFamily="34" charset="0"/>
              </a:rPr>
              <a:t>In Mobile As Well As </a:t>
            </a:r>
            <a:r>
              <a:rPr lang="en-US" sz="1400" cap="none" dirty="0" smtClean="0">
                <a:latin typeface="Calibri" panose="020F0502020204030204" pitchFamily="34" charset="0"/>
                <a:cs typeface="Calibri" panose="020F0502020204030204" pitchFamily="34" charset="0"/>
              </a:rPr>
              <a:t>Desktop.</a:t>
            </a:r>
          </a:p>
          <a:p>
            <a:pPr marL="0" indent="0">
              <a:buNone/>
            </a:pPr>
            <a:endParaRPr lang="en-US" sz="1400" cap="none"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277" y="2943290"/>
            <a:ext cx="10363826" cy="7752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276" y="5480584"/>
            <a:ext cx="10363827" cy="780880"/>
          </a:xfrm>
          <a:prstGeom prst="rect">
            <a:avLst/>
          </a:prstGeom>
        </p:spPr>
      </p:pic>
    </p:spTree>
    <p:extLst>
      <p:ext uri="{BB962C8B-B14F-4D97-AF65-F5344CB8AC3E}">
        <p14:creationId xmlns:p14="http://schemas.microsoft.com/office/powerpoint/2010/main" val="2815570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66146"/>
          </a:xfrm>
        </p:spPr>
        <p:txBody>
          <a:bodyPr>
            <a:normAutofit/>
          </a:bodyPr>
          <a:lstStyle/>
          <a:p>
            <a:r>
              <a:rPr lang="en-IN" dirty="0"/>
              <a:t>Website Mistakes Identification</a:t>
            </a:r>
            <a:endParaRPr lang="en-IN" sz="4000" b="1" dirty="0"/>
          </a:p>
        </p:txBody>
      </p:sp>
      <p:sp>
        <p:nvSpPr>
          <p:cNvPr id="3" name="Content Placeholder 2"/>
          <p:cNvSpPr>
            <a:spLocks noGrp="1"/>
          </p:cNvSpPr>
          <p:nvPr>
            <p:ph sz="half" idx="1"/>
          </p:nvPr>
        </p:nvSpPr>
        <p:spPr>
          <a:xfrm>
            <a:off x="818606" y="1384664"/>
            <a:ext cx="5904411" cy="4920341"/>
          </a:xfrm>
        </p:spPr>
        <p:txBody>
          <a:bodyPr>
            <a:noAutofit/>
          </a:bodyPr>
          <a:lstStyle/>
          <a:p>
            <a:pPr marL="0" indent="0">
              <a:buNone/>
            </a:pPr>
            <a:r>
              <a:rPr lang="en-IN" sz="1600" cap="none" dirty="0" smtClean="0">
                <a:latin typeface="Calibri" panose="020F0502020204030204" pitchFamily="34" charset="0"/>
                <a:cs typeface="Calibri" panose="020F0502020204030204" pitchFamily="34" charset="0"/>
              </a:rPr>
              <a:t>Website Mistakes Identification(</a:t>
            </a:r>
            <a:r>
              <a:rPr lang="en-IN" sz="1600" dirty="0">
                <a:hlinkClick r:id="rId2"/>
              </a:rPr>
              <a:t>https://www.hcltech.com</a:t>
            </a:r>
            <a:r>
              <a:rPr lang="en-IN" sz="1600" dirty="0" smtClean="0">
                <a:hlinkClick r:id="rId2"/>
              </a:rPr>
              <a:t>/</a:t>
            </a:r>
            <a:r>
              <a:rPr lang="en-IN" sz="1600" cap="none" dirty="0" smtClean="0">
                <a:latin typeface="Calibri" panose="020F0502020204030204" pitchFamily="34" charset="0"/>
                <a:cs typeface="Calibri" panose="020F0502020204030204" pitchFamily="34" charset="0"/>
              </a:rPr>
              <a:t>). </a:t>
            </a:r>
            <a:r>
              <a:rPr lang="en-US" sz="1600" cap="none" dirty="0">
                <a:latin typeface="Calibri" panose="020F0502020204030204" pitchFamily="34" charset="0"/>
                <a:cs typeface="Calibri" panose="020F0502020204030204" pitchFamily="34" charset="0"/>
              </a:rPr>
              <a:t>Tools Used </a:t>
            </a:r>
            <a:r>
              <a:rPr lang="en-US" sz="1600" cap="none" dirty="0" smtClean="0">
                <a:latin typeface="Calibri" panose="020F0502020204030204" pitchFamily="34" charset="0"/>
                <a:cs typeface="Calibri" panose="020F0502020204030204" pitchFamily="34" charset="0"/>
              </a:rPr>
              <a:t>are - Google </a:t>
            </a:r>
            <a:r>
              <a:rPr lang="en-US" sz="1600" cap="none" dirty="0" err="1">
                <a:latin typeface="Calibri" panose="020F0502020204030204" pitchFamily="34" charset="0"/>
                <a:cs typeface="Calibri" panose="020F0502020204030204" pitchFamily="34" charset="0"/>
              </a:rPr>
              <a:t>Pagespeed</a:t>
            </a:r>
            <a:r>
              <a:rPr lang="en-US" sz="1600" cap="none" dirty="0">
                <a:latin typeface="Calibri" panose="020F0502020204030204" pitchFamily="34" charset="0"/>
                <a:cs typeface="Calibri" panose="020F0502020204030204" pitchFamily="34" charset="0"/>
              </a:rPr>
              <a:t> Insights</a:t>
            </a:r>
          </a:p>
          <a:p>
            <a:r>
              <a:rPr lang="en-US" sz="1600" cap="none" dirty="0" smtClean="0">
                <a:latin typeface="Calibri" panose="020F0502020204030204" pitchFamily="34" charset="0"/>
                <a:cs typeface="Calibri" panose="020F0502020204030204" pitchFamily="34" charset="0"/>
              </a:rPr>
              <a:t>The Loading Time Of This Page In Desktop Took 2.2sec Which Is Below 5sec. Hence, The Page Is Well Optimized, The Loading Time Of This Page In Mobile Took 7.2sec Which Is Above 5sec. Hence, The Page Is Not Well Optimized</a:t>
            </a:r>
          </a:p>
          <a:p>
            <a:r>
              <a:rPr lang="en-US" sz="1600" cap="none" dirty="0" smtClean="0">
                <a:latin typeface="Calibri" panose="020F0502020204030204" pitchFamily="34" charset="0"/>
                <a:cs typeface="Calibri" panose="020F0502020204030204" pitchFamily="34" charset="0"/>
              </a:rPr>
              <a:t> </a:t>
            </a:r>
            <a:r>
              <a:rPr lang="en-IN" sz="1600" cap="none" dirty="0" smtClean="0"/>
              <a:t>Largest </a:t>
            </a:r>
            <a:r>
              <a:rPr lang="en-IN" sz="1600" cap="none" dirty="0" err="1" smtClean="0"/>
              <a:t>Contentful</a:t>
            </a:r>
            <a:r>
              <a:rPr lang="en-IN" sz="1600" cap="none" dirty="0" smtClean="0"/>
              <a:t> Paint Element 11,780 Ms.</a:t>
            </a:r>
          </a:p>
          <a:p>
            <a:r>
              <a:rPr lang="en-US" sz="1600" cap="none" dirty="0" smtClean="0"/>
              <a:t>Reduce The Impact Of Third-party Code Third-party Code Blocked The Main Thread For 310 </a:t>
            </a:r>
            <a:r>
              <a:rPr lang="en-US" sz="1600" cap="none" dirty="0" err="1" smtClean="0"/>
              <a:t>Ms</a:t>
            </a:r>
            <a:endParaRPr lang="en-US" sz="1600" cap="none" dirty="0" smtClean="0"/>
          </a:p>
          <a:p>
            <a:r>
              <a:rPr lang="en-US" sz="1600" cap="none" dirty="0" smtClean="0"/>
              <a:t>Reduce Unused CSS(</a:t>
            </a:r>
            <a:r>
              <a:rPr lang="en-IN" sz="1600" cap="none" dirty="0" smtClean="0">
                <a:latin typeface="Calibri" panose="020F0502020204030204" pitchFamily="34" charset="0"/>
                <a:cs typeface="Calibri" panose="020F0502020204030204" pitchFamily="34" charset="0"/>
              </a:rPr>
              <a:t>Cascading Style Sheets</a:t>
            </a:r>
            <a:r>
              <a:rPr lang="en-US" sz="1600" cap="none" dirty="0" smtClean="0"/>
              <a:t>) Potential Savings Of 156 Kb</a:t>
            </a:r>
          </a:p>
          <a:p>
            <a:r>
              <a:rPr lang="en-US" sz="1600" cap="none" dirty="0" smtClean="0"/>
              <a:t>Avoid An Excessive Date Elements Size - A Large DOM Will Increase Memory Usage, Cause Longer Style Calculations.</a:t>
            </a:r>
          </a:p>
          <a:p>
            <a:r>
              <a:rPr lang="en-US" sz="1600" cap="none" dirty="0" smtClean="0"/>
              <a:t>Initial Server Response Time Was Short </a:t>
            </a:r>
            <a:br>
              <a:rPr lang="en-US" sz="1600" cap="none" dirty="0" smtClean="0"/>
            </a:br>
            <a:endParaRPr lang="en-IN" sz="1600" cap="none"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9106" y="1384664"/>
            <a:ext cx="4691743" cy="2623036"/>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778" y="4151991"/>
            <a:ext cx="4622072" cy="2610214"/>
          </a:xfrm>
          <a:prstGeom prst="rect">
            <a:avLst/>
          </a:prstGeom>
        </p:spPr>
      </p:pic>
    </p:spTree>
    <p:extLst>
      <p:ext uri="{BB962C8B-B14F-4D97-AF65-F5344CB8AC3E}">
        <p14:creationId xmlns:p14="http://schemas.microsoft.com/office/powerpoint/2010/main" val="3573893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610" y="0"/>
            <a:ext cx="9945189" cy="1306286"/>
          </a:xfrm>
        </p:spPr>
        <p:txBody>
          <a:bodyPr/>
          <a:lstStyle/>
          <a:p>
            <a:r>
              <a:rPr lang="en-IN" b="1" dirty="0"/>
              <a:t>Best Practices List</a:t>
            </a:r>
            <a:endParaRPr lang="en-IN" dirty="0"/>
          </a:p>
        </p:txBody>
      </p:sp>
      <p:sp>
        <p:nvSpPr>
          <p:cNvPr id="4" name="Rectangle 1"/>
          <p:cNvSpPr>
            <a:spLocks noGrp="1" noChangeArrowheads="1"/>
          </p:cNvSpPr>
          <p:nvPr>
            <p:ph sz="quarter" idx="13"/>
          </p:nvPr>
        </p:nvSpPr>
        <p:spPr bwMode="auto">
          <a:xfrm>
            <a:off x="879566" y="549787"/>
            <a:ext cx="10920549" cy="873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ClrTx/>
              <a:buNone/>
            </a:pPr>
            <a:r>
              <a:rPr lang="en-US" sz="1600" cap="none" dirty="0" smtClean="0">
                <a:latin typeface="Calibri" panose="020F0502020204030204" pitchFamily="34" charset="0"/>
                <a:cs typeface="Calibri" panose="020F0502020204030204" pitchFamily="34" charset="0"/>
              </a:rPr>
              <a:t>Best Practices For Creating Visually Appealing And User-friendly Website Designs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buClrTx/>
            </a:pPr>
            <a:r>
              <a:rPr kumimoji="0" lang="en-US" altLang="en-US" sz="14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Place A Clear Call To Action (CTA):</a:t>
            </a:r>
            <a:r>
              <a:rPr kumimoji="0" lang="en-US" altLang="en-US" sz="1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What Do You Want Visitors To Do On Your Website? Whether It's Signing Up For A Newsletter, Making A Purchase, Or Contacting You, Make It Clear What You Want Them To Do And How To Do It. </a:t>
            </a:r>
          </a:p>
          <a:p>
            <a:pPr eaLnBrk="0" fontAlgn="base" hangingPunct="0">
              <a:lnSpc>
                <a:spcPct val="100000"/>
              </a:lnSpc>
              <a:spcBef>
                <a:spcPct val="0"/>
              </a:spcBef>
              <a:spcAft>
                <a:spcPct val="0"/>
              </a:spcAft>
              <a:buClrTx/>
            </a:pPr>
            <a:endParaRPr kumimoji="0" lang="en-US" altLang="en-US" sz="14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buClrTx/>
            </a:pPr>
            <a:r>
              <a:rPr lang="en-US" sz="1400" b="1" cap="none" dirty="0" smtClean="0">
                <a:latin typeface="Calibri" panose="020F0502020204030204" pitchFamily="34" charset="0"/>
                <a:cs typeface="Calibri" panose="020F0502020204030204" pitchFamily="34" charset="0"/>
              </a:rPr>
              <a:t>Links Should Have Descriptive Text</a:t>
            </a:r>
            <a:r>
              <a:rPr lang="en-US" sz="1400" cap="none" dirty="0" smtClean="0">
                <a:latin typeface="Calibri" panose="020F0502020204030204" pitchFamily="34" charset="0"/>
                <a:cs typeface="Calibri" panose="020F0502020204030204" pitchFamily="34" charset="0"/>
              </a:rPr>
              <a:t> </a:t>
            </a:r>
            <a:r>
              <a:rPr kumimoji="0" lang="en-US" altLang="en-US" sz="140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:Here</a:t>
            </a:r>
            <a:r>
              <a:rPr kumimoji="0" lang="en-US" altLang="en-US" sz="1400" i="0" u="none" strike="noStrike" cap="none" normalizeH="0" dirty="0" smtClean="0">
                <a:ln>
                  <a:noFill/>
                </a:ln>
                <a:solidFill>
                  <a:schemeClr val="tx1"/>
                </a:solidFill>
                <a:effectLst/>
                <a:latin typeface="Calibri" panose="020F0502020204030204" pitchFamily="34" charset="0"/>
                <a:cs typeface="Calibri" panose="020F0502020204030204" pitchFamily="34" charset="0"/>
              </a:rPr>
              <a:t> Couple </a:t>
            </a:r>
            <a:r>
              <a:rPr lang="en-US" altLang="en-US" sz="1400" cap="none" dirty="0">
                <a:latin typeface="Calibri" panose="020F0502020204030204" pitchFamily="34" charset="0"/>
                <a:cs typeface="Calibri" panose="020F0502020204030204" pitchFamily="34" charset="0"/>
              </a:rPr>
              <a:t>Of Links(</a:t>
            </a:r>
            <a:r>
              <a:rPr lang="en-US" altLang="en-US" sz="1400" cap="none" dirty="0">
                <a:latin typeface="Calibri" panose="020F0502020204030204" pitchFamily="34" charset="0"/>
                <a:cs typeface="Calibri" panose="020F0502020204030204" pitchFamily="34" charset="0"/>
                <a:hlinkClick r:id="rId2"/>
              </a:rPr>
              <a:t>https://</a:t>
            </a:r>
            <a:r>
              <a:rPr lang="en-US" altLang="en-US" sz="1400" cap="none" dirty="0" smtClean="0">
                <a:latin typeface="Calibri" panose="020F0502020204030204" pitchFamily="34" charset="0"/>
                <a:cs typeface="Calibri" panose="020F0502020204030204" pitchFamily="34" charset="0"/>
                <a:hlinkClick r:id="rId2"/>
              </a:rPr>
              <a:t>www.hcltech.com/press-releases/hcltech-completes-acquisition-communications-technology-group-assets-hewlett-packard</a:t>
            </a:r>
            <a:r>
              <a:rPr lang="en-US" altLang="en-US" sz="1400" cap="none" dirty="0" smtClean="0">
                <a:latin typeface="Calibri" panose="020F0502020204030204" pitchFamily="34" charset="0"/>
                <a:cs typeface="Calibri" panose="020F0502020204030204" pitchFamily="34" charset="0"/>
              </a:rPr>
              <a:t> ) </a:t>
            </a:r>
            <a:r>
              <a:rPr kumimoji="0" lang="en-US" altLang="en-US" sz="1400" i="0" u="none" strike="noStrike" cap="none" normalizeH="0" dirty="0" smtClean="0">
                <a:ln>
                  <a:noFill/>
                </a:ln>
                <a:solidFill>
                  <a:schemeClr val="tx1"/>
                </a:solidFill>
                <a:effectLst/>
                <a:latin typeface="Calibri" panose="020F0502020204030204" pitchFamily="34" charset="0"/>
                <a:cs typeface="Calibri" panose="020F0502020204030204" pitchFamily="34" charset="0"/>
              </a:rPr>
              <a:t>Doesn't Have Description, </a:t>
            </a:r>
            <a:r>
              <a:rPr lang="en-US" sz="1400" cap="none" dirty="0" smtClean="0">
                <a:latin typeface="Calibri" panose="020F0502020204030204" pitchFamily="34" charset="0"/>
                <a:cs typeface="Calibri" panose="020F0502020204030204" pitchFamily="34" charset="0"/>
              </a:rPr>
              <a:t>Descriptive Link Text Helps Search Engines Understand Your Content.</a:t>
            </a:r>
            <a:endParaRPr kumimoji="0" lang="en-US" altLang="en-US" sz="140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r>
              <a:rPr lang="en-US" sz="1600" b="1" cap="none" dirty="0" smtClean="0">
                <a:latin typeface="Calibri" panose="020F0502020204030204" pitchFamily="34" charset="0"/>
                <a:cs typeface="Calibri" panose="020F0502020204030204" pitchFamily="34" charset="0"/>
              </a:rPr>
              <a:t>Design And Layout:</a:t>
            </a:r>
            <a:r>
              <a:rPr lang="en-US" sz="1600" cap="none" dirty="0" smtClean="0">
                <a:latin typeface="Calibri" panose="020F0502020204030204" pitchFamily="34" charset="0"/>
                <a:cs typeface="Calibri" panose="020F0502020204030204" pitchFamily="34" charset="0"/>
              </a:rPr>
              <a:t> Ensure The Website Is Mobile-friendly And Adapts Seamlessly To Different Screen Sizes And Devices. Here while browsing the web page error occurs which can be optimized</a:t>
            </a:r>
          </a:p>
          <a:p>
            <a:r>
              <a:rPr lang="en-US" sz="1600" b="1" cap="none" dirty="0" smtClean="0">
                <a:latin typeface="Calibri" panose="020F0502020204030204" pitchFamily="34" charset="0"/>
                <a:cs typeface="Calibri" panose="020F0502020204030204" pitchFamily="34" charset="0"/>
              </a:rPr>
              <a:t>Navigation:</a:t>
            </a:r>
            <a:r>
              <a:rPr lang="en-US" sz="1600" cap="none" dirty="0" smtClean="0">
                <a:latin typeface="Calibri" panose="020F0502020204030204" pitchFamily="34" charset="0"/>
                <a:cs typeface="Calibri" panose="020F0502020204030204" pitchFamily="34" charset="0"/>
              </a:rPr>
              <a:t> Keep Navigation Intuitive With Clearly Labeled Menu Items And Dropdowns For Subcategories.</a:t>
            </a:r>
          </a:p>
          <a:p>
            <a:r>
              <a:rPr lang="en-US" sz="1600" b="1" cap="none" dirty="0" smtClean="0">
                <a:latin typeface="Calibri" panose="020F0502020204030204" pitchFamily="34" charset="0"/>
                <a:cs typeface="Calibri" panose="020F0502020204030204" pitchFamily="34" charset="0"/>
              </a:rPr>
              <a:t>Performance:</a:t>
            </a:r>
            <a:r>
              <a:rPr lang="en-US" sz="1600" cap="none" dirty="0" smtClean="0">
                <a:latin typeface="Calibri" panose="020F0502020204030204" pitchFamily="34" charset="0"/>
                <a:cs typeface="Calibri" panose="020F0502020204030204" pitchFamily="34" charset="0"/>
              </a:rPr>
              <a:t> Optimize Images and Minimize </a:t>
            </a:r>
            <a:r>
              <a:rPr lang="en-US" sz="1600" cap="none" dirty="0" err="1" smtClean="0">
                <a:latin typeface="Calibri" panose="020F0502020204030204" pitchFamily="34" charset="0"/>
                <a:cs typeface="Calibri" panose="020F0502020204030204" pitchFamily="34" charset="0"/>
              </a:rPr>
              <a:t>Css</a:t>
            </a:r>
            <a:r>
              <a:rPr lang="en-US" sz="1600" cap="none" dirty="0" smtClean="0">
                <a:latin typeface="Calibri" panose="020F0502020204030204" pitchFamily="34" charset="0"/>
                <a:cs typeface="Calibri" panose="020F0502020204030204" pitchFamily="34" charset="0"/>
              </a:rPr>
              <a:t>/</a:t>
            </a:r>
            <a:r>
              <a:rPr lang="en-US" sz="1600" cap="none" dirty="0" err="1" smtClean="0">
                <a:latin typeface="Calibri" panose="020F0502020204030204" pitchFamily="34" charset="0"/>
                <a:cs typeface="Calibri" panose="020F0502020204030204" pitchFamily="34" charset="0"/>
              </a:rPr>
              <a:t>Javascript</a:t>
            </a:r>
            <a:r>
              <a:rPr lang="en-US" sz="1600" cap="none" dirty="0" smtClean="0">
                <a:latin typeface="Calibri" panose="020F0502020204030204" pitchFamily="34" charset="0"/>
                <a:cs typeface="Calibri" panose="020F0502020204030204" pitchFamily="34" charset="0"/>
              </a:rPr>
              <a:t> To Reduce Page Load Times.</a:t>
            </a:r>
          </a:p>
          <a:p>
            <a:r>
              <a:rPr lang="en-US" sz="1600" b="1" cap="none" dirty="0" err="1" smtClean="0"/>
              <a:t>Seo</a:t>
            </a:r>
            <a:r>
              <a:rPr lang="en-US" sz="1600" b="1" cap="none" dirty="0" smtClean="0"/>
              <a:t> Integration: </a:t>
            </a:r>
            <a:r>
              <a:rPr lang="en-US" sz="1600" cap="none" dirty="0" smtClean="0"/>
              <a:t>Create Clean, Descriptive </a:t>
            </a:r>
            <a:r>
              <a:rPr lang="en-US" sz="1600" cap="none" dirty="0" err="1" smtClean="0"/>
              <a:t>Urls</a:t>
            </a:r>
            <a:r>
              <a:rPr lang="en-US" sz="1600" cap="none" dirty="0" smtClean="0"/>
              <a:t> That Are Easy To Read. Add Relevant Meta Titles And Descriptions To Every Page. Use Structured Data To Enhance Search Engine Visibility And Display Rich Snippets. Link To Relevant Internal Pages To Improve Navigation And SEO.</a:t>
            </a:r>
          </a:p>
          <a:p>
            <a:r>
              <a:rPr lang="en-IN" sz="1600" b="1" cap="none" dirty="0" smtClean="0">
                <a:latin typeface="Calibri" panose="020F0502020204030204" pitchFamily="34" charset="0"/>
                <a:cs typeface="Calibri" panose="020F0502020204030204" pitchFamily="34" charset="0"/>
              </a:rPr>
              <a:t>Security:</a:t>
            </a:r>
            <a:r>
              <a:rPr lang="en-IN" sz="1600" cap="none" dirty="0" smtClean="0">
                <a:latin typeface="Calibri" panose="020F0502020204030204" pitchFamily="34" charset="0"/>
                <a:cs typeface="Calibri" panose="020F0502020204030204" pitchFamily="34" charset="0"/>
              </a:rPr>
              <a:t> Ensure The Site Is Secure With HTTPS(</a:t>
            </a:r>
            <a:r>
              <a:rPr lang="en-IN" sz="1600" b="1" cap="none" dirty="0" smtClean="0">
                <a:latin typeface="Calibri" panose="020F0502020204030204" pitchFamily="34" charset="0"/>
                <a:cs typeface="Calibri" panose="020F0502020204030204" pitchFamily="34" charset="0"/>
              </a:rPr>
              <a:t>SSL Certification</a:t>
            </a:r>
            <a:r>
              <a:rPr lang="en-IN" sz="1600" cap="none" dirty="0" smtClean="0">
                <a:latin typeface="Calibri" panose="020F0502020204030204" pitchFamily="34" charset="0"/>
                <a:cs typeface="Calibri" panose="020F0502020204030204" pitchFamily="34" charset="0"/>
              </a:rPr>
              <a:t>). Updating Scripts Updated To Prevent Vulnerabilities. Include A Clear Privacy Policy To Inform Users About Data Handling Practices.</a:t>
            </a:r>
          </a:p>
          <a:p>
            <a:r>
              <a:rPr lang="en-US" sz="1600" b="1" cap="none" dirty="0" smtClean="0">
                <a:latin typeface="Calibri" panose="020F0502020204030204" pitchFamily="34" charset="0"/>
                <a:cs typeface="Calibri" panose="020F0502020204030204" pitchFamily="34" charset="0"/>
              </a:rPr>
              <a:t>Testing And Optimization: </a:t>
            </a:r>
            <a:r>
              <a:rPr lang="en-US" sz="1600" cap="none" dirty="0" smtClean="0">
                <a:latin typeface="Calibri" panose="020F0502020204030204" pitchFamily="34" charset="0"/>
                <a:cs typeface="Calibri" panose="020F0502020204030204" pitchFamily="34" charset="0"/>
              </a:rPr>
              <a:t>Conduct Tests With Real Users To Identify Pain Points And Improve Design. Use Tools Like Google Analytics To Track User Behavior And Make Data-driven Decisions.</a:t>
            </a:r>
          </a:p>
          <a:p>
            <a:endParaRPr lang="en-IN" sz="1600" dirty="0"/>
          </a:p>
          <a:p>
            <a:endParaRPr lang="en-US" sz="1600" cap="none" dirty="0" smtClean="0"/>
          </a:p>
          <a:p>
            <a:endParaRPr lang="en-US" sz="1600" dirty="0">
              <a:latin typeface="Calibri" panose="020F0502020204030204" pitchFamily="34" charset="0"/>
              <a:cs typeface="Calibri" panose="020F0502020204030204" pitchFamily="34" charset="0"/>
            </a:endParaRPr>
          </a:p>
          <a:p>
            <a:endParaRPr lang="en-US" sz="1800" dirty="0"/>
          </a:p>
          <a:p>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9497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8"/>
            <a:ext cx="9867436" cy="922900"/>
          </a:xfrm>
        </p:spPr>
        <p:txBody>
          <a:bodyPr/>
          <a:lstStyle/>
          <a:p>
            <a:r>
              <a:rPr lang="en-IN" b="1" dirty="0"/>
              <a:t>Landing Page </a:t>
            </a:r>
            <a:endParaRPr lang="en-IN" dirty="0"/>
          </a:p>
        </p:txBody>
      </p:sp>
      <p:sp>
        <p:nvSpPr>
          <p:cNvPr id="3" name="Content Placeholder 2"/>
          <p:cNvSpPr>
            <a:spLocks noGrp="1"/>
          </p:cNvSpPr>
          <p:nvPr>
            <p:ph sz="quarter" idx="13"/>
          </p:nvPr>
        </p:nvSpPr>
        <p:spPr>
          <a:xfrm>
            <a:off x="557350" y="1628503"/>
            <a:ext cx="5939244" cy="4432664"/>
          </a:xfrm>
        </p:spPr>
        <p:txBody>
          <a:bodyPr>
            <a:normAutofit lnSpcReduction="10000"/>
          </a:bodyPr>
          <a:lstStyle/>
          <a:p>
            <a:pPr fontAlgn="base"/>
            <a:r>
              <a:rPr lang="en-US" cap="none" dirty="0" smtClean="0"/>
              <a:t>Landing Page 1 </a:t>
            </a:r>
            <a:r>
              <a:rPr lang="en-US" dirty="0" smtClean="0"/>
              <a:t>- </a:t>
            </a:r>
            <a:r>
              <a:rPr lang="en-US" dirty="0" smtClean="0">
                <a:hlinkClick r:id="rId2"/>
              </a:rPr>
              <a:t>https://qkpage1.co/p/HCL_E-Commerce_Cloud</a:t>
            </a:r>
            <a:r>
              <a:rPr lang="en-US" dirty="0" smtClean="0"/>
              <a:t> </a:t>
            </a:r>
            <a:r>
              <a:rPr lang="en-US" cap="none" dirty="0" smtClean="0"/>
              <a:t>(Tool Used - </a:t>
            </a:r>
            <a:r>
              <a:rPr lang="en-US" cap="none" dirty="0" err="1" smtClean="0"/>
              <a:t>Quickpage</a:t>
            </a:r>
            <a:r>
              <a:rPr lang="en-US" cap="none" dirty="0" smtClean="0"/>
              <a:t>)</a:t>
            </a:r>
          </a:p>
          <a:p>
            <a:pPr fontAlgn="base"/>
            <a:r>
              <a:rPr lang="en-US" cap="none" dirty="0" smtClean="0"/>
              <a:t>Landing Page 2 </a:t>
            </a:r>
            <a:r>
              <a:rPr lang="en-US" cap="none" dirty="0"/>
              <a:t>- </a:t>
            </a:r>
            <a:r>
              <a:rPr lang="en-US" cap="none" dirty="0">
                <a:hlinkClick r:id="rId3"/>
              </a:rPr>
              <a:t>https://</a:t>
            </a:r>
            <a:r>
              <a:rPr lang="en-US" cap="none" dirty="0" smtClean="0">
                <a:hlinkClick r:id="rId3"/>
              </a:rPr>
              <a:t>www.canva.com/design/DAGahPpkyH4/sDVKAT_pON7DDUk-ku5iGQ/view?mode=prototype</a:t>
            </a:r>
            <a:r>
              <a:rPr lang="en-US" cap="none" dirty="0" smtClean="0"/>
              <a:t> (</a:t>
            </a:r>
            <a:r>
              <a:rPr lang="en-US" cap="none" dirty="0"/>
              <a:t>Tool </a:t>
            </a:r>
            <a:r>
              <a:rPr lang="en-US" cap="none" dirty="0" smtClean="0"/>
              <a:t>Used - </a:t>
            </a:r>
            <a:r>
              <a:rPr lang="en-US" cap="none" dirty="0" err="1" smtClean="0"/>
              <a:t>Canva</a:t>
            </a:r>
            <a:r>
              <a:rPr lang="en-US" cap="none" dirty="0" smtClean="0"/>
              <a:t>)</a:t>
            </a:r>
          </a:p>
          <a:p>
            <a:r>
              <a:rPr lang="en-US" dirty="0" smtClean="0"/>
              <a:t>HCL E-Commerce page - </a:t>
            </a:r>
            <a:r>
              <a:rPr lang="en-US" dirty="0" smtClean="0">
                <a:hlinkClick r:id="rId4"/>
              </a:rPr>
              <a:t>https://www.hcl-software.com/commerce?referrer=www.hcl-software.com</a:t>
            </a:r>
            <a:endParaRPr lang="en-US" dirty="0" smtClean="0"/>
          </a:p>
          <a:p>
            <a:pPr marL="0" indent="0">
              <a:buNone/>
            </a:pPr>
            <a:r>
              <a:rPr lang="en-US" dirty="0"/>
              <a:t/>
            </a:r>
            <a:br>
              <a:rPr lang="en-US" dirty="0"/>
            </a:b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0766" y="1415144"/>
            <a:ext cx="4789714" cy="2429691"/>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0766" y="3844835"/>
            <a:ext cx="4859383" cy="2764971"/>
          </a:xfrm>
          <a:prstGeom prst="rect">
            <a:avLst/>
          </a:prstGeom>
        </p:spPr>
      </p:pic>
    </p:spTree>
    <p:extLst>
      <p:ext uri="{BB962C8B-B14F-4D97-AF65-F5344CB8AC3E}">
        <p14:creationId xmlns:p14="http://schemas.microsoft.com/office/powerpoint/2010/main" val="411191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18694"/>
          </a:xfrm>
        </p:spPr>
        <p:txBody>
          <a:bodyPr>
            <a:normAutofit fontScale="90000"/>
          </a:bodyPr>
          <a:lstStyle/>
          <a:p>
            <a:r>
              <a:rPr lang="en-US" b="1" dirty="0"/>
              <a:t>Conclusion</a:t>
            </a:r>
            <a:br>
              <a:rPr lang="en-US" b="1" dirty="0"/>
            </a:br>
            <a:endParaRPr lang="en-IN" b="1" dirty="0"/>
          </a:p>
        </p:txBody>
      </p:sp>
      <p:sp>
        <p:nvSpPr>
          <p:cNvPr id="3" name="Content Placeholder 2"/>
          <p:cNvSpPr>
            <a:spLocks noGrp="1"/>
          </p:cNvSpPr>
          <p:nvPr>
            <p:ph sz="half" idx="1"/>
          </p:nvPr>
        </p:nvSpPr>
        <p:spPr/>
        <p:txBody>
          <a:bodyPr>
            <a:normAutofit fontScale="70000" lnSpcReduction="20000"/>
          </a:bodyPr>
          <a:lstStyle/>
          <a:p>
            <a:pPr fontAlgn="base"/>
            <a:r>
              <a:rPr lang="en-US" cap="none" dirty="0" smtClean="0"/>
              <a:t>This Project Has Successfully Demonstrated The Essential Aspects Of Digital Marketing And Website Design, Focusing On Creating A Compelling And User-friendly Online Presence For HCL Tech.</a:t>
            </a:r>
            <a:br>
              <a:rPr lang="en-US" cap="none" dirty="0" smtClean="0"/>
            </a:br>
            <a:r>
              <a:rPr lang="en-US" cap="none" dirty="0" smtClean="0"/>
              <a:t> </a:t>
            </a:r>
          </a:p>
          <a:p>
            <a:pPr fontAlgn="base"/>
            <a:r>
              <a:rPr lang="en-US" cap="none" dirty="0" smtClean="0"/>
              <a:t>By Understanding The Fundamentals Of Digital Marketing, Identifying Key Design Principles, And Applying Best Practices.</a:t>
            </a:r>
            <a:br>
              <a:rPr lang="en-US" cap="none" dirty="0" smtClean="0"/>
            </a:br>
            <a:r>
              <a:rPr lang="en-US" cap="none" dirty="0" smtClean="0"/>
              <a:t/>
            </a:r>
            <a:br>
              <a:rPr lang="en-US" cap="none" dirty="0" smtClean="0"/>
            </a:br>
            <a:endParaRPr lang="en-US" cap="none" dirty="0" smtClean="0"/>
          </a:p>
          <a:p>
            <a:pPr fontAlgn="base"/>
            <a:r>
              <a:rPr lang="en-US" cap="none" dirty="0" smtClean="0"/>
              <a:t>I Have Crafted A Landing Page That Effectively Showcases </a:t>
            </a:r>
            <a:r>
              <a:rPr lang="en-US" cap="none" dirty="0" err="1" smtClean="0"/>
              <a:t>Hcl</a:t>
            </a:r>
            <a:r>
              <a:rPr lang="en-US" cap="none" dirty="0" smtClean="0"/>
              <a:t> E-commerce Business, Aiming To Generate Leads And Enhance Brand Awareness. </a:t>
            </a:r>
            <a:br>
              <a:rPr lang="en-US" cap="none" dirty="0" smtClean="0"/>
            </a:br>
            <a:r>
              <a:rPr lang="en-US" cap="none" dirty="0" smtClean="0"/>
              <a:t/>
            </a:r>
            <a:br>
              <a:rPr lang="en-US" cap="none" dirty="0" smtClean="0"/>
            </a:br>
            <a:endParaRPr lang="en-US" cap="none" dirty="0" smtClean="0"/>
          </a:p>
          <a:p>
            <a:pPr fontAlgn="base"/>
            <a:r>
              <a:rPr lang="en-US" cap="none" dirty="0" smtClean="0"/>
              <a:t>The Actionable Insights And Design Recommendations Provided Will Contribute To The Continuous Improvement And Optimization Of </a:t>
            </a:r>
            <a:r>
              <a:rPr lang="en-US" cap="none" dirty="0" err="1" smtClean="0"/>
              <a:t>Hcl</a:t>
            </a:r>
            <a:r>
              <a:rPr lang="en-US" cap="none" dirty="0" smtClean="0"/>
              <a:t> Tech. Digital Presence.</a:t>
            </a:r>
          </a:p>
          <a:p>
            <a:pPr marL="0" indent="0">
              <a:buNone/>
            </a:pPr>
            <a:endParaRPr lang="en-US" cap="none" dirty="0"/>
          </a:p>
        </p:txBody>
      </p:sp>
      <p:sp>
        <p:nvSpPr>
          <p:cNvPr id="4" name="Content Placeholder 3"/>
          <p:cNvSpPr>
            <a:spLocks noGrp="1"/>
          </p:cNvSpPr>
          <p:nvPr>
            <p:ph sz="half" idx="2"/>
          </p:nvPr>
        </p:nvSpPr>
        <p:spPr/>
        <p:txBody>
          <a:bodyPr>
            <a:normAutofit fontScale="70000" lnSpcReduction="20000"/>
          </a:bodyPr>
          <a:lstStyle/>
          <a:p>
            <a:endParaRPr lang="en-IN" sz="1800" dirty="0"/>
          </a:p>
          <a:p>
            <a:endParaRPr lang="en-IN" sz="1800" dirty="0" smtClean="0"/>
          </a:p>
          <a:p>
            <a:endParaRPr lang="en-IN" sz="1800" dirty="0"/>
          </a:p>
        </p:txBody>
      </p:sp>
      <p:pic>
        <p:nvPicPr>
          <p:cNvPr id="1026" name="Picture 2" descr="Hiring Bias: Choose Data Over Gut Feel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089" y="1825625"/>
            <a:ext cx="3667488" cy="2981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545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801"/>
          </a:xfrm>
        </p:spPr>
        <p:txBody>
          <a:bodyPr>
            <a:normAutofit/>
          </a:bodyPr>
          <a:lstStyle/>
          <a:p>
            <a:pPr algn="ctr"/>
            <a:r>
              <a:rPr lang="en-IN" sz="4800" b="1" dirty="0" smtClean="0"/>
              <a:t>Thank You!  </a:t>
            </a:r>
            <a:endParaRPr lang="en-IN" sz="4800" b="1" dirty="0"/>
          </a:p>
        </p:txBody>
      </p:sp>
    </p:spTree>
    <p:extLst>
      <p:ext uri="{BB962C8B-B14F-4D97-AF65-F5344CB8AC3E}">
        <p14:creationId xmlns:p14="http://schemas.microsoft.com/office/powerpoint/2010/main" val="1955539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62445"/>
            <a:ext cx="10058400" cy="1515291"/>
          </a:xfrm>
        </p:spPr>
        <p:txBody>
          <a:bodyPr>
            <a:normAutofit fontScale="90000"/>
          </a:bodyPr>
          <a:lstStyle/>
          <a:p>
            <a:r>
              <a:rPr lang="en-IN" b="1" dirty="0"/>
              <a:t>Problem </a:t>
            </a:r>
            <a:r>
              <a:rPr lang="en-IN" b="1" dirty="0" smtClean="0"/>
              <a:t>Objective</a:t>
            </a:r>
            <a:r>
              <a:rPr lang="en-IN" sz="4000" dirty="0"/>
              <a:t/>
            </a:r>
            <a:br>
              <a:rPr lang="en-IN" sz="4000" dirty="0"/>
            </a:br>
            <a:r>
              <a:rPr lang="en-IN" sz="4000" dirty="0"/>
              <a:t/>
            </a:r>
            <a:br>
              <a:rPr lang="en-IN" sz="4000" dirty="0"/>
            </a:br>
            <a:endParaRPr lang="en-IN" sz="4000" b="1" dirty="0"/>
          </a:p>
        </p:txBody>
      </p:sp>
      <p:sp>
        <p:nvSpPr>
          <p:cNvPr id="3" name="Content Placeholder 2"/>
          <p:cNvSpPr>
            <a:spLocks noGrp="1"/>
          </p:cNvSpPr>
          <p:nvPr>
            <p:ph idx="1"/>
          </p:nvPr>
        </p:nvSpPr>
        <p:spPr>
          <a:xfrm>
            <a:off x="838199" y="1854925"/>
            <a:ext cx="10056223" cy="4894218"/>
          </a:xfrm>
        </p:spPr>
        <p:txBody>
          <a:bodyPr>
            <a:normAutofit/>
          </a:bodyPr>
          <a:lstStyle/>
          <a:p>
            <a:pPr fontAlgn="base"/>
            <a:r>
              <a:rPr lang="en-US" cap="none" smtClean="0">
                <a:latin typeface="Calibri" panose="020F0502020204030204" pitchFamily="34" charset="0"/>
                <a:cs typeface="Calibri" panose="020F0502020204030204" pitchFamily="34" charset="0"/>
              </a:rPr>
              <a:t>Digital </a:t>
            </a:r>
            <a:r>
              <a:rPr lang="en-US" cap="none" dirty="0" smtClean="0">
                <a:latin typeface="Calibri" panose="020F0502020204030204" pitchFamily="34" charset="0"/>
                <a:cs typeface="Calibri" panose="020F0502020204030204" pitchFamily="34" charset="0"/>
              </a:rPr>
              <a:t>Marketing Fundamentals: Learn The Key Principles Of Digital Marketing, Focusing On Website And Landing Page Design.</a:t>
            </a:r>
          </a:p>
          <a:p>
            <a:pPr fontAlgn="base"/>
            <a:r>
              <a:rPr lang="en-US" cap="none" dirty="0" smtClean="0">
                <a:latin typeface="Calibri" panose="020F0502020204030204" pitchFamily="34" charset="0"/>
                <a:cs typeface="Calibri" panose="020F0502020204030204" pitchFamily="34" charset="0"/>
              </a:rPr>
              <a:t>Design And Build Web Presence: Grasp The Inner Workings Of Websites, Including Critical Elements And Design Principles.</a:t>
            </a:r>
          </a:p>
          <a:p>
            <a:pPr fontAlgn="base"/>
            <a:r>
              <a:rPr lang="en-US" cap="none" dirty="0" smtClean="0">
                <a:latin typeface="Calibri" panose="020F0502020204030204" pitchFamily="34" charset="0"/>
                <a:cs typeface="Calibri" panose="020F0502020204030204" pitchFamily="34" charset="0"/>
              </a:rPr>
              <a:t>Hands-on Creation: Create Landing Pages From Scratch Using Best Practices In Digital Marketing And Website Design</a:t>
            </a:r>
          </a:p>
          <a:p>
            <a:pPr marL="0" indent="0">
              <a:buNone/>
            </a:pPr>
            <a:endParaRPr lang="en-IN" sz="2000" cap="none" dirty="0"/>
          </a:p>
        </p:txBody>
      </p:sp>
    </p:spTree>
    <p:extLst>
      <p:ext uri="{BB962C8B-B14F-4D97-AF65-F5344CB8AC3E}">
        <p14:creationId xmlns:p14="http://schemas.microsoft.com/office/powerpoint/2010/main" val="3220244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35814"/>
          </a:xfrm>
        </p:spPr>
        <p:txBody>
          <a:bodyPr>
            <a:normAutofit/>
          </a:bodyPr>
          <a:lstStyle/>
          <a:p>
            <a:r>
              <a:rPr lang="en-US" sz="4000" dirty="0"/>
              <a:t>About </a:t>
            </a:r>
            <a:r>
              <a:rPr lang="en-US" sz="4000" dirty="0" smtClean="0"/>
              <a:t>HCL Tech</a:t>
            </a:r>
            <a:endParaRPr lang="en-IN" sz="4000" b="1" dirty="0"/>
          </a:p>
        </p:txBody>
      </p:sp>
      <p:sp>
        <p:nvSpPr>
          <p:cNvPr id="3" name="Content Placeholder 2"/>
          <p:cNvSpPr>
            <a:spLocks noGrp="1"/>
          </p:cNvSpPr>
          <p:nvPr>
            <p:ph sz="half" idx="1"/>
          </p:nvPr>
        </p:nvSpPr>
        <p:spPr>
          <a:xfrm>
            <a:off x="838200" y="1825625"/>
            <a:ext cx="5181600" cy="4351337"/>
          </a:xfrm>
        </p:spPr>
        <p:txBody>
          <a:bodyPr>
            <a:normAutofit fontScale="40000" lnSpcReduction="20000"/>
          </a:bodyPr>
          <a:lstStyle/>
          <a:p>
            <a:pPr marL="0" indent="0">
              <a:buNone/>
            </a:pPr>
            <a:r>
              <a:rPr lang="en-US" sz="3800" dirty="0">
                <a:latin typeface="Calibri" panose="020F0502020204030204" pitchFamily="34" charset="0"/>
                <a:cs typeface="Calibri" panose="020F0502020204030204" pitchFamily="34" charset="0"/>
              </a:rPr>
              <a:t> </a:t>
            </a:r>
            <a:r>
              <a:rPr lang="en-US" sz="3800" dirty="0" smtClean="0">
                <a:latin typeface="Calibri" panose="020F0502020204030204" pitchFamily="34" charset="0"/>
                <a:cs typeface="Calibri" panose="020F0502020204030204" pitchFamily="34" charset="0"/>
              </a:rPr>
              <a:t>I have </a:t>
            </a:r>
            <a:r>
              <a:rPr lang="en-US" sz="3800" dirty="0">
                <a:latin typeface="Calibri" panose="020F0502020204030204" pitchFamily="34" charset="0"/>
                <a:cs typeface="Calibri" panose="020F0502020204030204" pitchFamily="34" charset="0"/>
              </a:rPr>
              <a:t>chosen HCL company for my analysis </a:t>
            </a:r>
            <a:r>
              <a:rPr lang="en-US" sz="3800" dirty="0" smtClean="0">
                <a:latin typeface="Calibri" panose="020F0502020204030204" pitchFamily="34" charset="0"/>
                <a:cs typeface="Calibri" panose="020F0502020204030204" pitchFamily="34" charset="0"/>
              </a:rPr>
              <a:t/>
            </a:r>
            <a:br>
              <a:rPr lang="en-US" sz="3800" dirty="0" smtClean="0">
                <a:latin typeface="Calibri" panose="020F0502020204030204" pitchFamily="34" charset="0"/>
                <a:cs typeface="Calibri" panose="020F0502020204030204" pitchFamily="34" charset="0"/>
              </a:rPr>
            </a:br>
            <a:r>
              <a:rPr lang="en-IN" sz="3800" dirty="0">
                <a:latin typeface="Calibri" panose="020F0502020204030204" pitchFamily="34" charset="0"/>
                <a:cs typeface="Calibri" panose="020F0502020204030204" pitchFamily="34" charset="0"/>
                <a:hlinkClick r:id="rId2" action="ppaction://hlinkpres?slideindex=1&amp;slidetitle="/>
              </a:rPr>
              <a:t>https://www.hcltech.com/</a:t>
            </a:r>
            <a:endParaRPr lang="en-US" sz="3800" dirty="0">
              <a:latin typeface="Calibri" panose="020F0502020204030204" pitchFamily="34" charset="0"/>
              <a:cs typeface="Calibri" panose="020F0502020204030204" pitchFamily="34" charset="0"/>
            </a:endParaRPr>
          </a:p>
          <a:p>
            <a:r>
              <a:rPr lang="en-US" sz="3800" dirty="0" smtClean="0">
                <a:latin typeface="Calibri" panose="020F0502020204030204" pitchFamily="34" charset="0"/>
                <a:cs typeface="Calibri" panose="020F0502020204030204" pitchFamily="34" charset="0"/>
              </a:rPr>
              <a:t>HCL Tech </a:t>
            </a:r>
            <a:r>
              <a:rPr lang="en-US" sz="3800" dirty="0">
                <a:latin typeface="Calibri" panose="020F0502020204030204" pitchFamily="34" charset="0"/>
                <a:cs typeface="Calibri" panose="020F0502020204030204" pitchFamily="34" charset="0"/>
              </a:rPr>
              <a:t>is a global leader in IT services and consulting, offering cutting-edge solutions in cloud computing, digital transformation, engineering, cybersecurity, and more. With a strong presence across 50+ countries, it drives innovation and sustainability for enterprises worldwide</a:t>
            </a:r>
            <a:r>
              <a:rPr lang="en-US" sz="3800" dirty="0" smtClean="0">
                <a:latin typeface="Calibri" panose="020F0502020204030204" pitchFamily="34" charset="0"/>
                <a:cs typeface="Calibri" panose="020F0502020204030204" pitchFamily="34" charset="0"/>
              </a:rPr>
              <a:t>.</a:t>
            </a:r>
          </a:p>
          <a:p>
            <a:r>
              <a:rPr lang="en-IN" sz="3800" dirty="0">
                <a:latin typeface="Calibri" panose="020F0502020204030204" pitchFamily="34" charset="0"/>
                <a:cs typeface="Calibri" panose="020F0502020204030204" pitchFamily="34" charset="0"/>
              </a:rPr>
              <a:t>CEO: </a:t>
            </a:r>
            <a:r>
              <a:rPr lang="en-IN" sz="3800" dirty="0">
                <a:latin typeface="Calibri" panose="020F0502020204030204" pitchFamily="34" charset="0"/>
                <a:cs typeface="Calibri" panose="020F0502020204030204" pitchFamily="34" charset="0"/>
                <a:hlinkClick r:id="rId3"/>
              </a:rPr>
              <a:t>C </a:t>
            </a:r>
            <a:r>
              <a:rPr lang="en-IN" sz="3800" dirty="0" err="1">
                <a:latin typeface="Calibri" panose="020F0502020204030204" pitchFamily="34" charset="0"/>
                <a:cs typeface="Calibri" panose="020F0502020204030204" pitchFamily="34" charset="0"/>
                <a:hlinkClick r:id="rId3"/>
              </a:rPr>
              <a:t>Vijayakumar</a:t>
            </a:r>
            <a:r>
              <a:rPr lang="en-IN" sz="3800" dirty="0">
                <a:latin typeface="Calibri" panose="020F0502020204030204" pitchFamily="34" charset="0"/>
                <a:cs typeface="Calibri" panose="020F0502020204030204" pitchFamily="34" charset="0"/>
              </a:rPr>
              <a:t> </a:t>
            </a:r>
            <a:r>
              <a:rPr lang="en-IN" sz="3800" dirty="0" smtClean="0">
                <a:latin typeface="Calibri" panose="020F0502020204030204" pitchFamily="34" charset="0"/>
                <a:cs typeface="Calibri" panose="020F0502020204030204" pitchFamily="34" charset="0"/>
              </a:rPr>
              <a:t> </a:t>
            </a:r>
            <a:endParaRPr lang="en-IN" sz="3800" dirty="0">
              <a:latin typeface="Calibri" panose="020F0502020204030204" pitchFamily="34" charset="0"/>
              <a:cs typeface="Calibri" panose="020F0502020204030204" pitchFamily="34" charset="0"/>
            </a:endParaRPr>
          </a:p>
          <a:p>
            <a:r>
              <a:rPr lang="en-IN" sz="3800" dirty="0" smtClean="0">
                <a:latin typeface="Calibri" panose="020F0502020204030204" pitchFamily="34" charset="0"/>
                <a:cs typeface="Calibri" panose="020F0502020204030204" pitchFamily="34" charset="0"/>
              </a:rPr>
              <a:t>Founder</a:t>
            </a:r>
            <a:r>
              <a:rPr lang="en-IN" sz="3800" dirty="0">
                <a:latin typeface="Calibri" panose="020F0502020204030204" pitchFamily="34" charset="0"/>
                <a:cs typeface="Calibri" panose="020F0502020204030204" pitchFamily="34" charset="0"/>
              </a:rPr>
              <a:t>: </a:t>
            </a:r>
            <a:r>
              <a:rPr lang="en-IN" sz="3800" dirty="0">
                <a:latin typeface="Calibri" panose="020F0502020204030204" pitchFamily="34" charset="0"/>
                <a:cs typeface="Calibri" panose="020F0502020204030204" pitchFamily="34" charset="0"/>
                <a:hlinkClick r:id="rId4"/>
              </a:rPr>
              <a:t>Shiv </a:t>
            </a:r>
            <a:r>
              <a:rPr lang="en-IN" sz="3800" dirty="0" err="1">
                <a:latin typeface="Calibri" panose="020F0502020204030204" pitchFamily="34" charset="0"/>
                <a:cs typeface="Calibri" panose="020F0502020204030204" pitchFamily="34" charset="0"/>
                <a:hlinkClick r:id="rId4"/>
              </a:rPr>
              <a:t>Nadar</a:t>
            </a:r>
            <a:endParaRPr lang="en-IN" sz="3800" dirty="0">
              <a:latin typeface="Calibri" panose="020F0502020204030204" pitchFamily="34" charset="0"/>
              <a:cs typeface="Calibri" panose="020F0502020204030204" pitchFamily="34" charset="0"/>
            </a:endParaRPr>
          </a:p>
          <a:p>
            <a:r>
              <a:rPr lang="en-IN" sz="3800" dirty="0" smtClean="0">
                <a:latin typeface="Calibri" panose="020F0502020204030204" pitchFamily="34" charset="0"/>
                <a:cs typeface="Calibri" panose="020F0502020204030204" pitchFamily="34" charset="0"/>
              </a:rPr>
              <a:t>Headquarters</a:t>
            </a:r>
            <a:r>
              <a:rPr lang="en-IN" sz="3800" dirty="0">
                <a:latin typeface="Calibri" panose="020F0502020204030204" pitchFamily="34" charset="0"/>
                <a:cs typeface="Calibri" panose="020F0502020204030204" pitchFamily="34" charset="0"/>
              </a:rPr>
              <a:t>: </a:t>
            </a:r>
            <a:r>
              <a:rPr lang="en-IN" sz="3800" dirty="0">
                <a:latin typeface="Calibri" panose="020F0502020204030204" pitchFamily="34" charset="0"/>
                <a:cs typeface="Calibri" panose="020F0502020204030204" pitchFamily="34" charset="0"/>
                <a:hlinkClick r:id="rId5"/>
              </a:rPr>
              <a:t>Noida</a:t>
            </a:r>
            <a:endParaRPr lang="en-IN" sz="3800" dirty="0">
              <a:latin typeface="Calibri" panose="020F0502020204030204" pitchFamily="34" charset="0"/>
              <a:cs typeface="Calibri" panose="020F0502020204030204" pitchFamily="34" charset="0"/>
            </a:endParaRPr>
          </a:p>
          <a:p>
            <a:r>
              <a:rPr lang="en-IN" sz="3800" dirty="0">
                <a:latin typeface="Calibri" panose="020F0502020204030204" pitchFamily="34" charset="0"/>
                <a:cs typeface="Calibri" panose="020F0502020204030204" pitchFamily="34" charset="0"/>
              </a:rPr>
              <a:t>Founded: 12 November 1991</a:t>
            </a:r>
          </a:p>
          <a:p>
            <a:endParaRPr lang="en-US" dirty="0"/>
          </a:p>
          <a:p>
            <a:pPr marL="0" indent="0">
              <a:buNone/>
            </a:pPr>
            <a:r>
              <a:rPr lang="en-US" cap="none" dirty="0" smtClean="0"/>
              <a:t/>
            </a:r>
            <a:br>
              <a:rPr lang="en-US" cap="none" dirty="0" smtClean="0"/>
            </a:br>
            <a:r>
              <a:rPr lang="en-US" dirty="0"/>
              <a:t/>
            </a:r>
            <a:br>
              <a:rPr lang="en-US" dirty="0"/>
            </a:br>
            <a:endParaRPr lang="en-IN" dirty="0" smtClean="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566313403"/>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6"/>
          </a:graphicData>
        </a:graphic>
      </p:graphicFrame>
      <p:pic>
        <p:nvPicPr>
          <p:cNvPr id="6" name="Picture 5"/>
          <p:cNvPicPr>
            <a:picLocks noChangeAspect="1"/>
          </p:cNvPicPr>
          <p:nvPr/>
        </p:nvPicPr>
        <p:blipFill>
          <a:blip r:embed="rId7"/>
          <a:stretch>
            <a:fillRect/>
          </a:stretch>
        </p:blipFill>
        <p:spPr>
          <a:xfrm>
            <a:off x="6172200" y="1825625"/>
            <a:ext cx="5181600" cy="4351337"/>
          </a:xfrm>
          <a:prstGeom prst="rect">
            <a:avLst/>
          </a:prstGeom>
        </p:spPr>
      </p:pic>
    </p:spTree>
    <p:extLst>
      <p:ext uri="{BB962C8B-B14F-4D97-AF65-F5344CB8AC3E}">
        <p14:creationId xmlns:p14="http://schemas.microsoft.com/office/powerpoint/2010/main" val="1281494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00297"/>
            <a:ext cx="10328991" cy="531223"/>
          </a:xfrm>
        </p:spPr>
        <p:txBody>
          <a:bodyPr>
            <a:normAutofit fontScale="90000"/>
          </a:bodyPr>
          <a:lstStyle/>
          <a:p>
            <a:r>
              <a:rPr lang="en-US" sz="4000" dirty="0"/>
              <a:t>Products/Services of </a:t>
            </a:r>
            <a:r>
              <a:rPr lang="en-US" sz="4000" dirty="0" smtClean="0"/>
              <a:t>HCL Tech</a:t>
            </a:r>
            <a:endParaRPr lang="en-US" sz="4000"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779989863"/>
              </p:ext>
            </p:extLst>
          </p:nvPr>
        </p:nvGraphicFramePr>
        <p:xfrm>
          <a:off x="6176682" y="1372134"/>
          <a:ext cx="5177118" cy="4804829"/>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p:cNvSpPr>
            <a:spLocks noGrp="1" noChangeArrowheads="1"/>
          </p:cNvSpPr>
          <p:nvPr>
            <p:ph sz="half" idx="1"/>
          </p:nvPr>
        </p:nvSpPr>
        <p:spPr bwMode="auto">
          <a:xfrm>
            <a:off x="836022" y="871876"/>
            <a:ext cx="6266201" cy="551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HCL Tech is the services based company.</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cap="none" dirty="0" smtClean="0">
                <a:latin typeface="Calibri" panose="020F0502020204030204" pitchFamily="34" charset="0"/>
                <a:cs typeface="Calibri" panose="020F0502020204030204" pitchFamily="34" charset="0"/>
              </a:rPr>
              <a:t>Some of the services offered by the HCL tech includes; </a:t>
            </a:r>
            <a:r>
              <a:rPr kumimoji="0" lang="en-US" altLang="en-US" sz="160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Digital Transformation</a:t>
            </a:r>
            <a:r>
              <a:rPr lang="en-US" altLang="en-US" sz="1600" cap="none" dirty="0" smtClean="0">
                <a:latin typeface="Calibri" panose="020F0502020204030204" pitchFamily="34" charset="0"/>
                <a:cs typeface="Calibri" panose="020F0502020204030204" pitchFamily="34" charset="0"/>
              </a:rPr>
              <a:t>, </a:t>
            </a:r>
            <a:r>
              <a:rPr kumimoji="0" lang="en-US" altLang="en-US" sz="160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Engineering &amp; R&amp;D</a:t>
            </a:r>
            <a:r>
              <a:rPr lang="en-US" altLang="en-US" sz="1600" cap="none" dirty="0" smtClean="0">
                <a:latin typeface="Calibri" panose="020F0502020204030204" pitchFamily="34" charset="0"/>
                <a:cs typeface="Calibri" panose="020F0502020204030204" pitchFamily="34" charset="0"/>
              </a:rPr>
              <a:t>, </a:t>
            </a:r>
            <a:r>
              <a:rPr kumimoji="0" lang="en-US" altLang="en-US" sz="160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Cybersecurity</a:t>
            </a:r>
            <a:r>
              <a:rPr lang="en-US" altLang="en-US" sz="1600" cap="none" dirty="0" smtClean="0">
                <a:latin typeface="Calibri" panose="020F0502020204030204" pitchFamily="34" charset="0"/>
                <a:cs typeface="Calibri" panose="020F0502020204030204" pitchFamily="34" charset="0"/>
              </a:rPr>
              <a:t>, </a:t>
            </a:r>
            <a:r>
              <a:rPr kumimoji="0" lang="en-US" altLang="en-US" sz="160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App Development</a:t>
            </a:r>
            <a:r>
              <a:rPr lang="en-US" altLang="en-US" sz="1600" cap="none" dirty="0">
                <a:latin typeface="Calibri" panose="020F0502020204030204" pitchFamily="34" charset="0"/>
                <a:cs typeface="Calibri" panose="020F0502020204030204" pitchFamily="34" charset="0"/>
              </a:rPr>
              <a:t> </a:t>
            </a:r>
            <a:r>
              <a:rPr lang="en-US" altLang="en-US" sz="1600" cap="none" dirty="0" smtClean="0">
                <a:latin typeface="Calibri" panose="020F0502020204030204" pitchFamily="34" charset="0"/>
                <a:cs typeface="Calibri" panose="020F0502020204030204" pitchFamily="34" charset="0"/>
              </a:rPr>
              <a:t>and </a:t>
            </a:r>
            <a:r>
              <a:rPr lang="en-US" altLang="en-US" sz="1600" cap="none" dirty="0">
                <a:latin typeface="Calibri" panose="020F0502020204030204" pitchFamily="34" charset="0"/>
                <a:cs typeface="Calibri" panose="020F0502020204030204" pitchFamily="34" charset="0"/>
              </a:rPr>
              <a:t> </a:t>
            </a:r>
            <a:r>
              <a:rPr kumimoji="0" lang="en-US" altLang="en-US" sz="160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IT Infrastructure</a:t>
            </a:r>
            <a:r>
              <a:rPr lang="en-US" altLang="en-US" sz="1600" cap="none" dirty="0" smtClean="0">
                <a:latin typeface="Calibri" panose="020F0502020204030204" pitchFamily="34" charset="0"/>
                <a:cs typeface="Calibri" panose="020F0502020204030204" pitchFamily="34" charset="0"/>
              </a:rPr>
              <a:t>.</a:t>
            </a:r>
          </a:p>
          <a:p>
            <a:pPr marL="0" indent="0">
              <a:buNone/>
            </a:pPr>
            <a:r>
              <a:rPr lang="en-US" sz="1600" b="1" dirty="0" smtClean="0">
                <a:latin typeface="Calibri" panose="020F0502020204030204" pitchFamily="34" charset="0"/>
                <a:cs typeface="Calibri" panose="020F0502020204030204" pitchFamily="34" charset="0"/>
              </a:rPr>
              <a:t>Engineering </a:t>
            </a:r>
            <a:r>
              <a:rPr lang="en-US" sz="1600" b="1" dirty="0">
                <a:latin typeface="Calibri" panose="020F0502020204030204" pitchFamily="34" charset="0"/>
                <a:cs typeface="Calibri" panose="020F0502020204030204" pitchFamily="34" charset="0"/>
              </a:rPr>
              <a:t>and R&amp;D Services</a:t>
            </a:r>
          </a:p>
          <a:p>
            <a:r>
              <a:rPr lang="en-US" sz="1600" cap="none" dirty="0" smtClean="0">
                <a:latin typeface="Calibri" panose="020F0502020204030204" pitchFamily="34" charset="0"/>
                <a:cs typeface="Calibri" panose="020F0502020204030204" pitchFamily="34" charset="0"/>
              </a:rPr>
              <a:t>HCL Is A Global Leader In Engineering And R&amp;D Services, Helping Clients Design And Develop Cutting-edge Products And Solutions. </a:t>
            </a:r>
          </a:p>
          <a:p>
            <a:r>
              <a:rPr lang="en-US" sz="1600" cap="none" dirty="0" smtClean="0">
                <a:latin typeface="Calibri" panose="020F0502020204030204" pitchFamily="34" charset="0"/>
                <a:cs typeface="Calibri" panose="020F0502020204030204" pitchFamily="34" charset="0"/>
              </a:rPr>
              <a:t>They Offer End-to-end Services Across Product Lifecycle Management (</a:t>
            </a:r>
            <a:r>
              <a:rPr lang="en-US" sz="1600" cap="none" dirty="0" err="1" smtClean="0">
                <a:latin typeface="Calibri" panose="020F0502020204030204" pitchFamily="34" charset="0"/>
                <a:cs typeface="Calibri" panose="020F0502020204030204" pitchFamily="34" charset="0"/>
              </a:rPr>
              <a:t>Plm</a:t>
            </a:r>
            <a:r>
              <a:rPr lang="en-US" sz="1600" cap="none" dirty="0" smtClean="0">
                <a:latin typeface="Calibri" panose="020F0502020204030204" pitchFamily="34" charset="0"/>
                <a:cs typeface="Calibri" panose="020F0502020204030204" pitchFamily="34" charset="0"/>
              </a:rPr>
              <a:t>), Including Concept Development, Prototyping, Testing, And Market Launch. </a:t>
            </a:r>
          </a:p>
          <a:p>
            <a:r>
              <a:rPr lang="en-US" sz="1600" cap="none" dirty="0" smtClean="0">
                <a:latin typeface="Calibri" panose="020F0502020204030204" pitchFamily="34" charset="0"/>
                <a:cs typeface="Calibri" panose="020F0502020204030204" pitchFamily="34" charset="0"/>
              </a:rPr>
              <a:t>HCL Caters To Industries Like Aerospace, Automotive, Healthcare, And Telecommunications, Leveraging Advanced Technologies Such As Digital Twins, 5g, And Edge Computing. </a:t>
            </a:r>
          </a:p>
          <a:p>
            <a:r>
              <a:rPr lang="en-US" sz="1600" cap="none" dirty="0" smtClean="0">
                <a:latin typeface="Calibri" panose="020F0502020204030204" pitchFamily="34" charset="0"/>
                <a:cs typeface="Calibri" panose="020F0502020204030204" pitchFamily="34" charset="0"/>
              </a:rPr>
              <a:t>Their </a:t>
            </a:r>
            <a:r>
              <a:rPr lang="en-US" sz="1600" cap="none" dirty="0" err="1" smtClean="0">
                <a:latin typeface="Calibri" panose="020F0502020204030204" pitchFamily="34" charset="0"/>
                <a:cs typeface="Calibri" panose="020F0502020204030204" pitchFamily="34" charset="0"/>
              </a:rPr>
              <a:t>R&amp;d</a:t>
            </a:r>
            <a:r>
              <a:rPr lang="en-US" sz="1600" cap="none" dirty="0" smtClean="0">
                <a:latin typeface="Calibri" panose="020F0502020204030204" pitchFamily="34" charset="0"/>
                <a:cs typeface="Calibri" panose="020F0502020204030204" pitchFamily="34" charset="0"/>
              </a:rPr>
              <a:t> Services Are Designed To Reduce Time-to-market And Enhance Product Quality, Ensuring Competitive Advantage For Their Clients.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7102223" y="843118"/>
            <a:ext cx="4410636" cy="5567741"/>
          </a:xfrm>
          <a:prstGeom prst="rect">
            <a:avLst/>
          </a:prstGeom>
        </p:spPr>
      </p:pic>
    </p:spTree>
    <p:extLst>
      <p:ext uri="{BB962C8B-B14F-4D97-AF65-F5344CB8AC3E}">
        <p14:creationId xmlns:p14="http://schemas.microsoft.com/office/powerpoint/2010/main" val="3067184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3825" cy="626809"/>
          </a:xfrm>
        </p:spPr>
        <p:txBody>
          <a:bodyPr/>
          <a:lstStyle/>
          <a:p>
            <a:r>
              <a:rPr lang="en-US" dirty="0"/>
              <a:t>Products/Services of HCL Tech</a:t>
            </a:r>
            <a:endParaRPr lang="en-IN" dirty="0"/>
          </a:p>
        </p:txBody>
      </p:sp>
      <p:sp>
        <p:nvSpPr>
          <p:cNvPr id="3" name="Content Placeholder 2"/>
          <p:cNvSpPr>
            <a:spLocks noGrp="1"/>
          </p:cNvSpPr>
          <p:nvPr>
            <p:ph sz="quarter" idx="13"/>
          </p:nvPr>
        </p:nvSpPr>
        <p:spPr>
          <a:xfrm>
            <a:off x="913774" y="1393371"/>
            <a:ext cx="10825380" cy="5207725"/>
          </a:xfrm>
        </p:spPr>
        <p:txBody>
          <a:bodyPr/>
          <a:lstStyle/>
          <a:p>
            <a:pPr marL="0" indent="0">
              <a:buNone/>
            </a:pPr>
            <a:r>
              <a:rPr lang="en-US" b="1" dirty="0"/>
              <a:t>Application Development and </a:t>
            </a:r>
            <a:r>
              <a:rPr lang="en-US" b="1" dirty="0" smtClean="0"/>
              <a:t>Modernization:</a:t>
            </a:r>
          </a:p>
          <a:p>
            <a:r>
              <a:rPr lang="en-US" cap="none" dirty="0" smtClean="0"/>
              <a:t>HCL Specializes In Developing And Modernizing Applications To Align With Evolving Business Needs. </a:t>
            </a:r>
          </a:p>
          <a:p>
            <a:r>
              <a:rPr lang="en-US" cap="none" dirty="0" smtClean="0"/>
              <a:t>They Provide Services Such As Custom Application Development, </a:t>
            </a:r>
            <a:r>
              <a:rPr lang="en-US" cap="none" dirty="0" err="1" smtClean="0"/>
              <a:t>Saas</a:t>
            </a:r>
            <a:r>
              <a:rPr lang="en-US" cap="none" dirty="0" smtClean="0"/>
              <a:t> Migration, </a:t>
            </a:r>
            <a:r>
              <a:rPr lang="en-US" cap="none" dirty="0" err="1" smtClean="0"/>
              <a:t>Api</a:t>
            </a:r>
            <a:r>
              <a:rPr lang="en-US" cap="none" dirty="0" smtClean="0"/>
              <a:t> Integration, And Legacy System Modernization. </a:t>
            </a:r>
          </a:p>
          <a:p>
            <a:r>
              <a:rPr lang="en-US" cap="none" dirty="0" smtClean="0"/>
              <a:t>Leveraging Agile Methodologies And </a:t>
            </a:r>
            <a:r>
              <a:rPr lang="en-US" cap="none" dirty="0" err="1" smtClean="0"/>
              <a:t>Devops</a:t>
            </a:r>
            <a:r>
              <a:rPr lang="en-US" cap="none" dirty="0" smtClean="0"/>
              <a:t>, </a:t>
            </a:r>
            <a:r>
              <a:rPr lang="en-US" cap="none" dirty="0" err="1" smtClean="0"/>
              <a:t>Hcl</a:t>
            </a:r>
            <a:r>
              <a:rPr lang="en-US" cap="none" dirty="0" smtClean="0"/>
              <a:t> Ensures Faster Delivery And Reduced Development Cycles. </a:t>
            </a:r>
          </a:p>
          <a:p>
            <a:r>
              <a:rPr lang="en-US" cap="none" dirty="0" smtClean="0"/>
              <a:t>Their Expertise In Platforms Like Sap, Oracle, And Microsoft Dynamics Allows Them To Offer Tailored Solutions For Diverse Industries, Ensuring Enhanced User Experiences And Streamlined Operations.</a:t>
            </a:r>
            <a:endParaRPr lang="en-US" cap="none" dirty="0"/>
          </a:p>
        </p:txBody>
      </p:sp>
    </p:spTree>
    <p:extLst>
      <p:ext uri="{BB962C8B-B14F-4D97-AF65-F5344CB8AC3E}">
        <p14:creationId xmlns:p14="http://schemas.microsoft.com/office/powerpoint/2010/main" val="2938042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48432"/>
          </a:xfrm>
        </p:spPr>
        <p:txBody>
          <a:bodyPr>
            <a:normAutofit fontScale="90000"/>
          </a:bodyPr>
          <a:lstStyle/>
          <a:p>
            <a:r>
              <a:rPr lang="en-US" dirty="0"/>
              <a:t>Products/Services of HCL Tech</a:t>
            </a:r>
            <a:endParaRPr lang="en-IN" dirty="0"/>
          </a:p>
        </p:txBody>
      </p:sp>
      <p:sp>
        <p:nvSpPr>
          <p:cNvPr id="3" name="Content Placeholder 2"/>
          <p:cNvSpPr>
            <a:spLocks noGrp="1"/>
          </p:cNvSpPr>
          <p:nvPr>
            <p:ph sz="quarter" idx="13"/>
          </p:nvPr>
        </p:nvSpPr>
        <p:spPr>
          <a:xfrm>
            <a:off x="913775" y="1323705"/>
            <a:ext cx="10363826" cy="4624249"/>
          </a:xfrm>
        </p:spPr>
        <p:txBody>
          <a:bodyPr/>
          <a:lstStyle/>
          <a:p>
            <a:pPr marL="0" indent="0">
              <a:buNone/>
            </a:pPr>
            <a:r>
              <a:rPr lang="en-US" b="1" dirty="0"/>
              <a:t>Cybersecurity and Risk Management</a:t>
            </a:r>
          </a:p>
          <a:p>
            <a:r>
              <a:rPr lang="en-US" cap="none" dirty="0" smtClean="0"/>
              <a:t>HCL’s Cybersecurity Services Provide End-to-end Protection For Businesses Against Emerging Threats. </a:t>
            </a:r>
          </a:p>
          <a:p>
            <a:r>
              <a:rPr lang="en-US" cap="none" dirty="0" smtClean="0"/>
              <a:t>Their Offerings Include Vulnerability Assessment, Threat Intelligence, Incident Response, And Managed Security Services. </a:t>
            </a:r>
          </a:p>
          <a:p>
            <a:r>
              <a:rPr lang="en-US" cap="none" dirty="0" smtClean="0"/>
              <a:t>HCL Utilizes Advanced Technologies Like Ai And Machine Learning To Predict, Prevent, And Mitigate Risks. Their Solutions Ensure Compliance With Industry Standards Such As GDPR And ISO, Safeguarding Critical Data And Assets. </a:t>
            </a:r>
          </a:p>
          <a:p>
            <a:r>
              <a:rPr lang="en-US" cap="none" dirty="0" smtClean="0"/>
              <a:t>With Global Security Operation Centers (</a:t>
            </a:r>
            <a:r>
              <a:rPr lang="en-US" cap="none" dirty="0" err="1" smtClean="0"/>
              <a:t>Socs</a:t>
            </a:r>
            <a:r>
              <a:rPr lang="en-US" cap="none" dirty="0" smtClean="0"/>
              <a:t>), </a:t>
            </a:r>
            <a:r>
              <a:rPr lang="en-US" cap="none" dirty="0" err="1" smtClean="0"/>
              <a:t>Hcl</a:t>
            </a:r>
            <a:r>
              <a:rPr lang="en-US" cap="none" dirty="0" smtClean="0"/>
              <a:t> Provides Real-time Monitoring And Defense Against Cyberattacks.</a:t>
            </a:r>
            <a:endParaRPr lang="en-US" cap="none" dirty="0"/>
          </a:p>
        </p:txBody>
      </p:sp>
    </p:spTree>
    <p:extLst>
      <p:ext uri="{BB962C8B-B14F-4D97-AF65-F5344CB8AC3E}">
        <p14:creationId xmlns:p14="http://schemas.microsoft.com/office/powerpoint/2010/main" val="2758582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22603"/>
          </a:xfrm>
        </p:spPr>
        <p:txBody>
          <a:bodyPr>
            <a:normAutofit/>
          </a:bodyPr>
          <a:lstStyle/>
          <a:p>
            <a:r>
              <a:rPr lang="en-US" dirty="0"/>
              <a:t> </a:t>
            </a:r>
            <a:r>
              <a:rPr lang="en-IN" dirty="0"/>
              <a:t>Website platform identification </a:t>
            </a:r>
            <a:endParaRPr lang="en-IN" sz="4000" b="1" dirty="0"/>
          </a:p>
        </p:txBody>
      </p:sp>
      <p:sp>
        <p:nvSpPr>
          <p:cNvPr id="3" name="Content Placeholder 2"/>
          <p:cNvSpPr>
            <a:spLocks noGrp="1"/>
          </p:cNvSpPr>
          <p:nvPr>
            <p:ph sz="half" idx="1"/>
          </p:nvPr>
        </p:nvSpPr>
        <p:spPr/>
        <p:txBody>
          <a:bodyPr>
            <a:noAutofit/>
          </a:bodyPr>
          <a:lstStyle/>
          <a:p>
            <a:r>
              <a:rPr lang="en-US" cap="none" dirty="0" smtClean="0"/>
              <a:t>The HCL </a:t>
            </a:r>
            <a:r>
              <a:rPr lang="en-US" cap="none" dirty="0"/>
              <a:t>Tech </a:t>
            </a:r>
            <a:r>
              <a:rPr lang="en-US" cap="none" dirty="0">
                <a:hlinkClick r:id="rId2" action="ppaction://hlinksldjump"/>
              </a:rPr>
              <a:t>Website(https://www.hcl-software.com/</a:t>
            </a:r>
            <a:r>
              <a:rPr lang="en-US" cap="none" dirty="0"/>
              <a:t>) </a:t>
            </a:r>
            <a:r>
              <a:rPr lang="en-US" cap="none" dirty="0" smtClean="0"/>
              <a:t>Is Developed On Drupal.</a:t>
            </a:r>
          </a:p>
          <a:p>
            <a:r>
              <a:rPr lang="en-US" cap="none" dirty="0" smtClean="0"/>
              <a:t>Drupal Is An Open-source Content Management System (CMS) Which Used By HCL Technologies For Building And Managing Websites And Digital Platforms. HCL Leverages Drupal For Various Enterprise-level Solutions, Focusing On Digital Transformation And Experience Management.</a:t>
            </a:r>
          </a:p>
          <a:p>
            <a:r>
              <a:rPr lang="en-US" cap="none" dirty="0" smtClean="0"/>
              <a:t>Tool Used: </a:t>
            </a:r>
            <a:r>
              <a:rPr lang="en-US" cap="none" dirty="0" err="1" smtClean="0"/>
              <a:t>WhatRuns</a:t>
            </a:r>
            <a:r>
              <a:rPr lang="en-US" cap="none" dirty="0" smtClean="0"/>
              <a:t>.</a:t>
            </a:r>
          </a:p>
          <a:p>
            <a:pPr marL="0" indent="0">
              <a:buNone/>
            </a:pPr>
            <a:endParaRPr lang="en-IN" sz="1800" cap="none" dirty="0"/>
          </a:p>
        </p:txBody>
      </p:sp>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1825625"/>
            <a:ext cx="5181600" cy="1675221"/>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00846"/>
            <a:ext cx="5257800" cy="3100251"/>
          </a:xfrm>
          <a:prstGeom prst="rect">
            <a:avLst/>
          </a:prstGeom>
        </p:spPr>
      </p:pic>
    </p:spTree>
    <p:extLst>
      <p:ext uri="{BB962C8B-B14F-4D97-AF65-F5344CB8AC3E}">
        <p14:creationId xmlns:p14="http://schemas.microsoft.com/office/powerpoint/2010/main" val="1681260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35935"/>
            <a:ext cx="10364451" cy="565849"/>
          </a:xfrm>
        </p:spPr>
        <p:txBody>
          <a:bodyPr>
            <a:normAutofit fontScale="90000"/>
          </a:bodyPr>
          <a:lstStyle/>
          <a:p>
            <a:r>
              <a:rPr lang="en-IN" dirty="0"/>
              <a:t>Responsive Design Testing</a:t>
            </a:r>
            <a:endParaRPr lang="en-IN" sz="4000" b="1" dirty="0"/>
          </a:p>
        </p:txBody>
      </p:sp>
      <p:sp>
        <p:nvSpPr>
          <p:cNvPr id="3" name="Content Placeholder 2"/>
          <p:cNvSpPr>
            <a:spLocks noGrp="1"/>
          </p:cNvSpPr>
          <p:nvPr>
            <p:ph sz="half" idx="1"/>
          </p:nvPr>
        </p:nvSpPr>
        <p:spPr>
          <a:xfrm>
            <a:off x="836024" y="1436914"/>
            <a:ext cx="6801394" cy="4101736"/>
          </a:xfrm>
        </p:spPr>
        <p:txBody>
          <a:bodyPr>
            <a:normAutofit fontScale="85000" lnSpcReduction="20000"/>
          </a:bodyPr>
          <a:lstStyle/>
          <a:p>
            <a:pPr marL="0" indent="0">
              <a:buNone/>
            </a:pPr>
            <a:r>
              <a:rPr lang="en-US" sz="1600" cap="none" dirty="0" smtClean="0">
                <a:latin typeface="Calibri" panose="020F0502020204030204" pitchFamily="34" charset="0"/>
                <a:cs typeface="Calibri" panose="020F0502020204030204" pitchFamily="34" charset="0"/>
              </a:rPr>
              <a:t>Tools Used are,</a:t>
            </a:r>
          </a:p>
          <a:p>
            <a:r>
              <a:rPr lang="en-US" sz="1600" cap="none" dirty="0" smtClean="0">
                <a:latin typeface="Calibri" panose="020F0502020204030204" pitchFamily="34" charset="0"/>
                <a:cs typeface="Calibri" panose="020F0502020204030204" pitchFamily="34" charset="0"/>
              </a:rPr>
              <a:t>Google </a:t>
            </a:r>
            <a:r>
              <a:rPr lang="en-US" sz="1600" cap="none" dirty="0" err="1" smtClean="0">
                <a:latin typeface="Calibri" panose="020F0502020204030204" pitchFamily="34" charset="0"/>
                <a:cs typeface="Calibri" panose="020F0502020204030204" pitchFamily="34" charset="0"/>
              </a:rPr>
              <a:t>Pagespeed</a:t>
            </a:r>
            <a:r>
              <a:rPr lang="en-US" sz="1600" cap="none" dirty="0" smtClean="0">
                <a:latin typeface="Calibri" panose="020F0502020204030204" pitchFamily="34" charset="0"/>
                <a:cs typeface="Calibri" panose="020F0502020204030204" pitchFamily="34" charset="0"/>
              </a:rPr>
              <a:t> Insights</a:t>
            </a:r>
          </a:p>
          <a:p>
            <a:r>
              <a:rPr lang="en-US" sz="1600" cap="none" dirty="0" err="1" smtClean="0">
                <a:latin typeface="Calibri" panose="020F0502020204030204" pitchFamily="34" charset="0"/>
                <a:cs typeface="Calibri" panose="020F0502020204030204" pitchFamily="34" charset="0"/>
              </a:rPr>
              <a:t>Gtmetrix</a:t>
            </a:r>
            <a:endParaRPr lang="en-US" sz="1600" cap="none" dirty="0" smtClean="0">
              <a:latin typeface="Calibri" panose="020F0502020204030204" pitchFamily="34" charset="0"/>
              <a:cs typeface="Calibri" panose="020F0502020204030204" pitchFamily="34" charset="0"/>
            </a:endParaRPr>
          </a:p>
          <a:p>
            <a:pPr marL="0" indent="0">
              <a:buNone/>
            </a:pPr>
            <a:r>
              <a:rPr lang="en-US" sz="1600" b="1" cap="none" dirty="0" smtClean="0">
                <a:latin typeface="Calibri" panose="020F0502020204030204" pitchFamily="34" charset="0"/>
                <a:cs typeface="Calibri" panose="020F0502020204030204" pitchFamily="34" charset="0"/>
              </a:rPr>
              <a:t>Tested Pages For HCL Company:</a:t>
            </a:r>
          </a:p>
          <a:p>
            <a:pPr marL="0" indent="0">
              <a:buNone/>
            </a:pPr>
            <a:r>
              <a:rPr lang="en-US" sz="1600" b="1" cap="none" dirty="0" smtClean="0">
                <a:latin typeface="Calibri" panose="020F0502020204030204" pitchFamily="34" charset="0"/>
                <a:cs typeface="Calibri" panose="020F0502020204030204" pitchFamily="34" charset="0"/>
              </a:rPr>
              <a:t>Contact Us Page(https://Www.Hcl-software.Com/): </a:t>
            </a:r>
            <a:r>
              <a:rPr lang="en-US" sz="1600" cap="none" dirty="0" smtClean="0">
                <a:latin typeface="Calibri" panose="020F0502020204030204" pitchFamily="34" charset="0"/>
                <a:cs typeface="Calibri" panose="020F0502020204030204" pitchFamily="34" charset="0"/>
              </a:rPr>
              <a:t>In This Page, The LCP(Largest </a:t>
            </a:r>
            <a:r>
              <a:rPr lang="en-US" sz="1600" cap="none" dirty="0" err="1" smtClean="0">
                <a:latin typeface="Calibri" panose="020F0502020204030204" pitchFamily="34" charset="0"/>
                <a:cs typeface="Calibri" panose="020F0502020204030204" pitchFamily="34" charset="0"/>
              </a:rPr>
              <a:t>Contentful</a:t>
            </a:r>
            <a:r>
              <a:rPr lang="en-US" sz="1600" cap="none" dirty="0" smtClean="0">
                <a:latin typeface="Calibri" panose="020F0502020204030204" pitchFamily="34" charset="0"/>
                <a:cs typeface="Calibri" panose="020F0502020204030204" pitchFamily="34" charset="0"/>
              </a:rPr>
              <a:t> Paint) Measures How Long It Takes For The </a:t>
            </a:r>
            <a:r>
              <a:rPr lang="en-US" sz="1600" b="1" cap="none" dirty="0" smtClean="0">
                <a:latin typeface="Calibri" panose="020F0502020204030204" pitchFamily="34" charset="0"/>
                <a:cs typeface="Calibri" panose="020F0502020204030204" pitchFamily="34" charset="0"/>
              </a:rPr>
              <a:t>Largest "Content Element"</a:t>
            </a:r>
            <a:r>
              <a:rPr lang="en-US" sz="1600" cap="none" dirty="0" smtClean="0">
                <a:latin typeface="Calibri" panose="020F0502020204030204" pitchFamily="34" charset="0"/>
                <a:cs typeface="Calibri" panose="020F0502020204030204" pitchFamily="34" charset="0"/>
              </a:rPr>
              <a:t> (E.G., Hero Image, Heading Text, Etc.) on our Page To Become Visible Within the Visitor's Viewpoint. For Good Experience The </a:t>
            </a:r>
            <a:r>
              <a:rPr lang="en-US" sz="1600" cap="none" dirty="0" err="1" smtClean="0">
                <a:latin typeface="Calibri" panose="020F0502020204030204" pitchFamily="34" charset="0"/>
                <a:cs typeface="Calibri" panose="020F0502020204030204" pitchFamily="34" charset="0"/>
              </a:rPr>
              <a:t>Lcp</a:t>
            </a:r>
            <a:r>
              <a:rPr lang="en-US" sz="1600" cap="none" dirty="0" smtClean="0">
                <a:latin typeface="Calibri" panose="020F0502020204030204" pitchFamily="34" charset="0"/>
                <a:cs typeface="Calibri" panose="020F0502020204030204" pitchFamily="34" charset="0"/>
              </a:rPr>
              <a:t> Should Be 1.2sec Or Less.</a:t>
            </a:r>
          </a:p>
          <a:p>
            <a:pPr marL="0" indent="0">
              <a:buNone/>
            </a:pPr>
            <a:r>
              <a:rPr lang="en-US" sz="1700" cap="none" dirty="0" smtClean="0">
                <a:latin typeface="Calibri" panose="020F0502020204030204" pitchFamily="34" charset="0"/>
                <a:cs typeface="Calibri" panose="020F0502020204030204" pitchFamily="34" charset="0"/>
              </a:rPr>
              <a:t>TBT(</a:t>
            </a:r>
            <a:r>
              <a:rPr lang="en-IN" sz="1700" cap="none" dirty="0">
                <a:latin typeface="Calibri" panose="020F0502020204030204" pitchFamily="34" charset="0"/>
                <a:cs typeface="Calibri" panose="020F0502020204030204" pitchFamily="34" charset="0"/>
              </a:rPr>
              <a:t>T</a:t>
            </a:r>
            <a:r>
              <a:rPr lang="en-IN" sz="1700" cap="none" dirty="0" smtClean="0">
                <a:latin typeface="Calibri" panose="020F0502020204030204" pitchFamily="34" charset="0"/>
                <a:cs typeface="Calibri" panose="020F0502020204030204" pitchFamily="34" charset="0"/>
              </a:rPr>
              <a:t>otal Blocking Time </a:t>
            </a:r>
            <a:r>
              <a:rPr lang="en-US" sz="1700" cap="none" dirty="0" smtClean="0">
                <a:latin typeface="Calibri" panose="020F0502020204030204" pitchFamily="34" charset="0"/>
                <a:cs typeface="Calibri" panose="020F0502020204030204" pitchFamily="34" charset="0"/>
              </a:rPr>
              <a:t>) Tells You How Much Time Is Blocked By Scripts During our Page Loading Process. For A Good User Experience, Aim For A TBT Of 150 Milliseconds Or Less.</a:t>
            </a:r>
          </a:p>
          <a:p>
            <a:pPr marL="0" indent="0">
              <a:buNone/>
            </a:pPr>
            <a:r>
              <a:rPr lang="en-US" sz="1700" cap="none" dirty="0" smtClean="0">
                <a:latin typeface="Calibri" panose="020F0502020204030204" pitchFamily="34" charset="0"/>
                <a:cs typeface="Calibri" panose="020F0502020204030204" pitchFamily="34" charset="0"/>
              </a:rPr>
              <a:t>CLS(</a:t>
            </a:r>
            <a:r>
              <a:rPr lang="en-IN" sz="1600" cap="none" dirty="0" smtClean="0">
                <a:latin typeface="Calibri" panose="020F0502020204030204" pitchFamily="34" charset="0"/>
                <a:cs typeface="Calibri" panose="020F0502020204030204" pitchFamily="34" charset="0"/>
              </a:rPr>
              <a:t>Cumulative Layout Shift</a:t>
            </a:r>
            <a:r>
              <a:rPr lang="en-US" sz="1700" cap="none" dirty="0" smtClean="0">
                <a:latin typeface="Calibri" panose="020F0502020204030204" pitchFamily="34" charset="0"/>
                <a:cs typeface="Calibri" panose="020F0502020204030204" pitchFamily="34" charset="0"/>
              </a:rPr>
              <a:t>) Indicates How Much Layout </a:t>
            </a:r>
            <a:r>
              <a:rPr lang="en-US" sz="1600" cap="none" dirty="0" smtClean="0">
                <a:latin typeface="Calibri" panose="020F0502020204030204" pitchFamily="34" charset="0"/>
                <a:cs typeface="Calibri" panose="020F0502020204030204" pitchFamily="34" charset="0"/>
              </a:rPr>
              <a:t>Shift(visual Stability Of A Page Load)</a:t>
            </a:r>
            <a:r>
              <a:rPr lang="en-US" sz="1700" cap="none" dirty="0" smtClean="0">
                <a:latin typeface="Calibri" panose="020F0502020204030204" pitchFamily="34" charset="0"/>
                <a:cs typeface="Calibri" panose="020F0502020204030204" pitchFamily="34" charset="0"/>
              </a:rPr>
              <a:t> Is Experienced By Visitors As our Page Loads. For A Good User Experience, Aim For A CLS Score Of 0.1 Or Less.</a:t>
            </a:r>
          </a:p>
          <a:p>
            <a:pPr marL="0" indent="0">
              <a:buNone/>
            </a:pPr>
            <a:r>
              <a:rPr lang="en-US" sz="1700" cap="none" dirty="0" smtClean="0">
                <a:latin typeface="Calibri" panose="020F0502020204030204" pitchFamily="34" charset="0"/>
                <a:cs typeface="Calibri" panose="020F0502020204030204" pitchFamily="34" charset="0"/>
              </a:rPr>
              <a:t>Hence, This Page Is Not Well Optimized In Mobile As Well As Desktop</a:t>
            </a:r>
          </a:p>
          <a:p>
            <a:endParaRPr lang="en-US" dirty="0"/>
          </a:p>
          <a:p>
            <a:pPr marL="0" indent="0">
              <a:buNone/>
            </a:pPr>
            <a:endParaRPr lang="en-US" dirty="0"/>
          </a:p>
          <a:p>
            <a:pPr marL="0" indent="0">
              <a:buNone/>
            </a:pPr>
            <a:endParaRPr lang="en-IN" cap="none" dirty="0"/>
          </a:p>
        </p:txBody>
      </p:sp>
      <p:pic>
        <p:nvPicPr>
          <p:cNvPr id="5" name="Content Placeholder 4"/>
          <p:cNvPicPr>
            <a:picLocks noGrp="1" noChangeAspect="1"/>
          </p:cNvPicPr>
          <p:nvPr>
            <p:ph sz="half" idx="2"/>
          </p:nvPr>
        </p:nvPicPr>
        <p:blipFill>
          <a:blip r:embed="rId2"/>
          <a:stretch>
            <a:fillRect/>
          </a:stretch>
        </p:blipFill>
        <p:spPr>
          <a:xfrm>
            <a:off x="8619331" y="2490651"/>
            <a:ext cx="2545058" cy="2463143"/>
          </a:xfrm>
          <a:prstGeom prst="rect">
            <a:avLst/>
          </a:prstGeom>
        </p:spPr>
      </p:pic>
      <p:pic>
        <p:nvPicPr>
          <p:cNvPr id="4" name="Picture 3"/>
          <p:cNvPicPr>
            <a:picLocks noChangeAspect="1"/>
          </p:cNvPicPr>
          <p:nvPr/>
        </p:nvPicPr>
        <p:blipFill>
          <a:blip r:embed="rId3"/>
          <a:stretch>
            <a:fillRect/>
          </a:stretch>
        </p:blipFill>
        <p:spPr>
          <a:xfrm>
            <a:off x="913775" y="5538650"/>
            <a:ext cx="6723643" cy="843643"/>
          </a:xfrm>
          <a:prstGeom prst="rect">
            <a:avLst/>
          </a:prstGeom>
        </p:spPr>
      </p:pic>
    </p:spTree>
    <p:extLst>
      <p:ext uri="{BB962C8B-B14F-4D97-AF65-F5344CB8AC3E}">
        <p14:creationId xmlns:p14="http://schemas.microsoft.com/office/powerpoint/2010/main" val="1420743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09392"/>
          </a:xfrm>
        </p:spPr>
        <p:txBody>
          <a:bodyPr/>
          <a:lstStyle/>
          <a:p>
            <a:r>
              <a:rPr lang="en-IN" dirty="0"/>
              <a:t>Responsive Design Testing</a:t>
            </a:r>
          </a:p>
        </p:txBody>
      </p:sp>
      <p:sp>
        <p:nvSpPr>
          <p:cNvPr id="3" name="Content Placeholder 2"/>
          <p:cNvSpPr>
            <a:spLocks noGrp="1"/>
          </p:cNvSpPr>
          <p:nvPr>
            <p:ph sz="quarter" idx="13"/>
          </p:nvPr>
        </p:nvSpPr>
        <p:spPr>
          <a:xfrm>
            <a:off x="913774" y="1227910"/>
            <a:ext cx="10363826" cy="4563289"/>
          </a:xfrm>
        </p:spPr>
        <p:txBody>
          <a:bodyPr>
            <a:normAutofit/>
          </a:bodyPr>
          <a:lstStyle/>
          <a:p>
            <a:pPr marL="0" indent="0">
              <a:buNone/>
            </a:pPr>
            <a:r>
              <a:rPr lang="en-US" sz="1400" b="1" cap="none" dirty="0" smtClean="0">
                <a:latin typeface="Calibri" panose="020F0502020204030204" pitchFamily="34" charset="0"/>
                <a:cs typeface="Calibri" panose="020F0502020204030204" pitchFamily="34" charset="0"/>
              </a:rPr>
              <a:t>Product </a:t>
            </a:r>
            <a:r>
              <a:rPr lang="en-US" sz="1400" b="1" cap="none" dirty="0">
                <a:latin typeface="Calibri" panose="020F0502020204030204" pitchFamily="34" charset="0"/>
                <a:cs typeface="Calibri" panose="020F0502020204030204" pitchFamily="34" charset="0"/>
              </a:rPr>
              <a:t>Page(https://www.hcl-software.com/products?referrer=www.hcl-software.com): </a:t>
            </a:r>
            <a:r>
              <a:rPr lang="en-US" sz="1400" cap="none" dirty="0">
                <a:latin typeface="Calibri" panose="020F0502020204030204" pitchFamily="34" charset="0"/>
                <a:cs typeface="Calibri" panose="020F0502020204030204" pitchFamily="34" charset="0"/>
              </a:rPr>
              <a:t>In This Page, The </a:t>
            </a:r>
            <a:r>
              <a:rPr lang="en-US" sz="1400" cap="none" dirty="0" err="1">
                <a:latin typeface="Calibri" panose="020F0502020204030204" pitchFamily="34" charset="0"/>
                <a:cs typeface="Calibri" panose="020F0502020204030204" pitchFamily="34" charset="0"/>
              </a:rPr>
              <a:t>Lcp</a:t>
            </a:r>
            <a:r>
              <a:rPr lang="en-US" sz="1400" cap="none" dirty="0">
                <a:latin typeface="Calibri" panose="020F0502020204030204" pitchFamily="34" charset="0"/>
                <a:cs typeface="Calibri" panose="020F0502020204030204" pitchFamily="34" charset="0"/>
              </a:rPr>
              <a:t>(largest </a:t>
            </a:r>
            <a:r>
              <a:rPr lang="en-US" sz="1400" cap="none" dirty="0" err="1">
                <a:latin typeface="Calibri" panose="020F0502020204030204" pitchFamily="34" charset="0"/>
                <a:cs typeface="Calibri" panose="020F0502020204030204" pitchFamily="34" charset="0"/>
              </a:rPr>
              <a:t>Contentful</a:t>
            </a:r>
            <a:r>
              <a:rPr lang="en-US" sz="1400" cap="none" dirty="0">
                <a:latin typeface="Calibri" panose="020F0502020204030204" pitchFamily="34" charset="0"/>
                <a:cs typeface="Calibri" panose="020F0502020204030204" pitchFamily="34" charset="0"/>
              </a:rPr>
              <a:t> Paint) </a:t>
            </a:r>
            <a:r>
              <a:rPr lang="en-US" sz="1400" cap="none" dirty="0" smtClean="0">
                <a:latin typeface="Calibri" panose="020F0502020204030204" pitchFamily="34" charset="0"/>
                <a:cs typeface="Calibri" panose="020F0502020204030204" pitchFamily="34" charset="0"/>
              </a:rPr>
              <a:t>is 706ms, for </a:t>
            </a:r>
            <a:r>
              <a:rPr lang="en-US" sz="1400" cap="none" dirty="0">
                <a:latin typeface="Calibri" panose="020F0502020204030204" pitchFamily="34" charset="0"/>
                <a:cs typeface="Calibri" panose="020F0502020204030204" pitchFamily="34" charset="0"/>
              </a:rPr>
              <a:t>Good Experience The </a:t>
            </a:r>
            <a:r>
              <a:rPr lang="en-US" sz="1400" cap="none" dirty="0" err="1">
                <a:latin typeface="Calibri" panose="020F0502020204030204" pitchFamily="34" charset="0"/>
                <a:cs typeface="Calibri" panose="020F0502020204030204" pitchFamily="34" charset="0"/>
              </a:rPr>
              <a:t>Lcp</a:t>
            </a:r>
            <a:r>
              <a:rPr lang="en-US" sz="1400" cap="none" dirty="0">
                <a:latin typeface="Calibri" panose="020F0502020204030204" pitchFamily="34" charset="0"/>
                <a:cs typeface="Calibri" panose="020F0502020204030204" pitchFamily="34" charset="0"/>
              </a:rPr>
              <a:t> Should Be 1.2sec Or Less.</a:t>
            </a:r>
          </a:p>
          <a:p>
            <a:pPr marL="0" indent="0">
              <a:buNone/>
            </a:pPr>
            <a:r>
              <a:rPr lang="en-US" sz="1400" cap="none" dirty="0" smtClean="0">
                <a:latin typeface="Calibri" panose="020F0502020204030204" pitchFamily="34" charset="0"/>
                <a:cs typeface="Calibri" panose="020F0502020204030204" pitchFamily="34" charset="0"/>
              </a:rPr>
              <a:t>TBT(</a:t>
            </a:r>
            <a:r>
              <a:rPr lang="en-IN" sz="1400" cap="none" dirty="0" smtClean="0">
                <a:latin typeface="Calibri" panose="020F0502020204030204" pitchFamily="34" charset="0"/>
                <a:cs typeface="Calibri" panose="020F0502020204030204" pitchFamily="34" charset="0"/>
              </a:rPr>
              <a:t>Total </a:t>
            </a:r>
            <a:r>
              <a:rPr lang="en-IN" sz="1400" cap="none" dirty="0">
                <a:latin typeface="Calibri" panose="020F0502020204030204" pitchFamily="34" charset="0"/>
                <a:cs typeface="Calibri" panose="020F0502020204030204" pitchFamily="34" charset="0"/>
              </a:rPr>
              <a:t>Blocking Time </a:t>
            </a:r>
            <a:r>
              <a:rPr lang="en-US" sz="1400" cap="none" dirty="0">
                <a:latin typeface="Calibri" panose="020F0502020204030204" pitchFamily="34" charset="0"/>
                <a:cs typeface="Calibri" panose="020F0502020204030204" pitchFamily="34" charset="0"/>
              </a:rPr>
              <a:t>) </a:t>
            </a:r>
            <a:r>
              <a:rPr lang="en-US" sz="1400" cap="none" dirty="0" smtClean="0">
                <a:latin typeface="Calibri" panose="020F0502020204030204" pitchFamily="34" charset="0"/>
                <a:cs typeface="Calibri" panose="020F0502020204030204" pitchFamily="34" charset="0"/>
              </a:rPr>
              <a:t>for this page is 619ms. </a:t>
            </a:r>
            <a:r>
              <a:rPr lang="en-US" sz="1400" cap="none" dirty="0">
                <a:latin typeface="Calibri" panose="020F0502020204030204" pitchFamily="34" charset="0"/>
                <a:cs typeface="Calibri" panose="020F0502020204030204" pitchFamily="34" charset="0"/>
              </a:rPr>
              <a:t>For A Good User Experience</a:t>
            </a:r>
            <a:r>
              <a:rPr lang="en-US" sz="1400" cap="none" dirty="0" smtClean="0">
                <a:latin typeface="Calibri" panose="020F0502020204030204" pitchFamily="34" charset="0"/>
                <a:cs typeface="Calibri" panose="020F0502020204030204" pitchFamily="34" charset="0"/>
              </a:rPr>
              <a:t>, should </a:t>
            </a:r>
            <a:r>
              <a:rPr lang="en-US" sz="1400" cap="none" dirty="0">
                <a:latin typeface="Calibri" panose="020F0502020204030204" pitchFamily="34" charset="0"/>
                <a:cs typeface="Calibri" panose="020F0502020204030204" pitchFamily="34" charset="0"/>
              </a:rPr>
              <a:t>Aim For A TBT Of 150 Milliseconds Or Less.</a:t>
            </a:r>
          </a:p>
          <a:p>
            <a:pPr marL="0" indent="0">
              <a:buNone/>
            </a:pPr>
            <a:r>
              <a:rPr lang="en-US" sz="1400" cap="none" dirty="0" smtClean="0">
                <a:latin typeface="Calibri" panose="020F0502020204030204" pitchFamily="34" charset="0"/>
                <a:cs typeface="Calibri" panose="020F0502020204030204" pitchFamily="34" charset="0"/>
              </a:rPr>
              <a:t>CLS(</a:t>
            </a:r>
            <a:r>
              <a:rPr lang="en-IN" sz="1400" cap="none" dirty="0">
                <a:latin typeface="Calibri" panose="020F0502020204030204" pitchFamily="34" charset="0"/>
                <a:cs typeface="Calibri" panose="020F0502020204030204" pitchFamily="34" charset="0"/>
              </a:rPr>
              <a:t>Cumulative Layout Shift</a:t>
            </a:r>
            <a:r>
              <a:rPr lang="en-US" sz="1400" cap="none" dirty="0" smtClean="0">
                <a:latin typeface="Calibri" panose="020F0502020204030204" pitchFamily="34" charset="0"/>
                <a:cs typeface="Calibri" panose="020F0502020204030204" pitchFamily="34" charset="0"/>
              </a:rPr>
              <a:t>) </a:t>
            </a:r>
            <a:r>
              <a:rPr lang="en-US" sz="1400" cap="none" dirty="0">
                <a:latin typeface="Calibri" panose="020F0502020204030204" pitchFamily="34" charset="0"/>
                <a:cs typeface="Calibri" panose="020F0502020204030204" pitchFamily="34" charset="0"/>
              </a:rPr>
              <a:t>for this page </a:t>
            </a:r>
            <a:r>
              <a:rPr lang="en-US" sz="1400" cap="none" dirty="0" smtClean="0">
                <a:latin typeface="Calibri" panose="020F0502020204030204" pitchFamily="34" charset="0"/>
                <a:cs typeface="Calibri" panose="020F0502020204030204" pitchFamily="34" charset="0"/>
              </a:rPr>
              <a:t>is 0.02. </a:t>
            </a:r>
            <a:r>
              <a:rPr lang="en-US" sz="1400" cap="none" dirty="0">
                <a:latin typeface="Calibri" panose="020F0502020204030204" pitchFamily="34" charset="0"/>
                <a:cs typeface="Calibri" panose="020F0502020204030204" pitchFamily="34" charset="0"/>
              </a:rPr>
              <a:t>For A Good User Experience, Aim For A CLS Score Of 0.1 Or Less.</a:t>
            </a:r>
          </a:p>
          <a:p>
            <a:pPr marL="0" indent="0">
              <a:buNone/>
            </a:pPr>
            <a:r>
              <a:rPr lang="en-US" sz="1400" cap="none" dirty="0">
                <a:latin typeface="Calibri" panose="020F0502020204030204" pitchFamily="34" charset="0"/>
                <a:cs typeface="Calibri" panose="020F0502020204030204" pitchFamily="34" charset="0"/>
              </a:rPr>
              <a:t>Hence, This Page Is </a:t>
            </a:r>
            <a:r>
              <a:rPr lang="en-US" sz="1400" cap="none" dirty="0" smtClean="0">
                <a:latin typeface="Calibri" panose="020F0502020204030204" pitchFamily="34" charset="0"/>
                <a:cs typeface="Calibri" panose="020F0502020204030204" pitchFamily="34" charset="0"/>
              </a:rPr>
              <a:t>partia</a:t>
            </a:r>
            <a:r>
              <a:rPr lang="en-US" sz="1400" cap="none" dirty="0">
                <a:latin typeface="Calibri" panose="020F0502020204030204" pitchFamily="34" charset="0"/>
                <a:cs typeface="Calibri" panose="020F0502020204030204" pitchFamily="34" charset="0"/>
              </a:rPr>
              <a:t>lly optimized In Mobile As Well As Desktop and needs improvement.</a:t>
            </a:r>
          </a:p>
          <a:p>
            <a:pPr marL="0" indent="0">
              <a:buNone/>
            </a:pPr>
            <a:endParaRPr lang="en-US" sz="1400" cap="none" dirty="0" smtClean="0">
              <a:latin typeface="Calibri" panose="020F0502020204030204" pitchFamily="34" charset="0"/>
              <a:cs typeface="Calibri" panose="020F0502020204030204" pitchFamily="34" charset="0"/>
            </a:endParaRPr>
          </a:p>
          <a:p>
            <a:pPr marL="0" indent="0">
              <a:buNone/>
            </a:pPr>
            <a:endParaRPr lang="en-US" sz="1400" b="1" cap="none" dirty="0" smtClean="0">
              <a:latin typeface="Calibri" panose="020F0502020204030204" pitchFamily="34" charset="0"/>
              <a:cs typeface="Calibri" panose="020F0502020204030204" pitchFamily="34" charset="0"/>
            </a:endParaRPr>
          </a:p>
          <a:p>
            <a:pPr marL="0" indent="0">
              <a:buNone/>
            </a:pPr>
            <a:r>
              <a:rPr lang="en-US" sz="1400" b="1" cap="none" dirty="0">
                <a:latin typeface="Calibri" panose="020F0502020204030204" pitchFamily="34" charset="0"/>
                <a:cs typeface="Calibri" panose="020F0502020204030204" pitchFamily="34" charset="0"/>
              </a:rPr>
              <a:t>Career Page(https://</a:t>
            </a:r>
            <a:r>
              <a:rPr lang="en-US" sz="1400" b="1" cap="none" dirty="0" smtClean="0">
                <a:latin typeface="Calibri" panose="020F0502020204030204" pitchFamily="34" charset="0"/>
                <a:cs typeface="Calibri" panose="020F0502020204030204" pitchFamily="34" charset="0"/>
              </a:rPr>
              <a:t>support.hcl-software.com/csm?referrer=www.hcl-software.com): </a:t>
            </a:r>
            <a:r>
              <a:rPr lang="en-US" sz="1400" cap="none" dirty="0">
                <a:latin typeface="Calibri" panose="020F0502020204030204" pitchFamily="34" charset="0"/>
                <a:cs typeface="Calibri" panose="020F0502020204030204" pitchFamily="34" charset="0"/>
              </a:rPr>
              <a:t>In This Page, The </a:t>
            </a:r>
            <a:r>
              <a:rPr lang="en-US" sz="1400" cap="none" dirty="0" err="1">
                <a:latin typeface="Calibri" panose="020F0502020204030204" pitchFamily="34" charset="0"/>
                <a:cs typeface="Calibri" panose="020F0502020204030204" pitchFamily="34" charset="0"/>
              </a:rPr>
              <a:t>Lcp</a:t>
            </a:r>
            <a:r>
              <a:rPr lang="en-US" sz="1400" cap="none" dirty="0">
                <a:latin typeface="Calibri" panose="020F0502020204030204" pitchFamily="34" charset="0"/>
                <a:cs typeface="Calibri" panose="020F0502020204030204" pitchFamily="34" charset="0"/>
              </a:rPr>
              <a:t>(largest </a:t>
            </a:r>
            <a:r>
              <a:rPr lang="en-US" sz="1400" cap="none" dirty="0" err="1">
                <a:latin typeface="Calibri" panose="020F0502020204030204" pitchFamily="34" charset="0"/>
                <a:cs typeface="Calibri" panose="020F0502020204030204" pitchFamily="34" charset="0"/>
              </a:rPr>
              <a:t>Contentful</a:t>
            </a:r>
            <a:r>
              <a:rPr lang="en-US" sz="1400" cap="none" dirty="0">
                <a:latin typeface="Calibri" panose="020F0502020204030204" pitchFamily="34" charset="0"/>
                <a:cs typeface="Calibri" panose="020F0502020204030204" pitchFamily="34" charset="0"/>
              </a:rPr>
              <a:t> Paint) is </a:t>
            </a:r>
            <a:r>
              <a:rPr lang="en-US" sz="1400" cap="none" dirty="0" smtClean="0">
                <a:latin typeface="Calibri" panose="020F0502020204030204" pitchFamily="34" charset="0"/>
                <a:cs typeface="Calibri" panose="020F0502020204030204" pitchFamily="34" charset="0"/>
              </a:rPr>
              <a:t>1.3s</a:t>
            </a:r>
            <a:r>
              <a:rPr lang="en-US" sz="1400" cap="none" dirty="0">
                <a:latin typeface="Calibri" panose="020F0502020204030204" pitchFamily="34" charset="0"/>
                <a:cs typeface="Calibri" panose="020F0502020204030204" pitchFamily="34" charset="0"/>
              </a:rPr>
              <a:t>, for Good Experience The </a:t>
            </a:r>
            <a:r>
              <a:rPr lang="en-US" sz="1400" cap="none" dirty="0" err="1">
                <a:latin typeface="Calibri" panose="020F0502020204030204" pitchFamily="34" charset="0"/>
                <a:cs typeface="Calibri" panose="020F0502020204030204" pitchFamily="34" charset="0"/>
              </a:rPr>
              <a:t>Lcp</a:t>
            </a:r>
            <a:r>
              <a:rPr lang="en-US" sz="1400" cap="none" dirty="0">
                <a:latin typeface="Calibri" panose="020F0502020204030204" pitchFamily="34" charset="0"/>
                <a:cs typeface="Calibri" panose="020F0502020204030204" pitchFamily="34" charset="0"/>
              </a:rPr>
              <a:t> Should Be 1.2sec Or Less.</a:t>
            </a:r>
          </a:p>
          <a:p>
            <a:pPr marL="0" indent="0">
              <a:buNone/>
            </a:pPr>
            <a:r>
              <a:rPr lang="en-US" sz="1400" cap="none" dirty="0">
                <a:latin typeface="Calibri" panose="020F0502020204030204" pitchFamily="34" charset="0"/>
                <a:cs typeface="Calibri" panose="020F0502020204030204" pitchFamily="34" charset="0"/>
              </a:rPr>
              <a:t>TBT(</a:t>
            </a:r>
            <a:r>
              <a:rPr lang="en-IN" sz="1400" cap="none" dirty="0">
                <a:latin typeface="Calibri" panose="020F0502020204030204" pitchFamily="34" charset="0"/>
                <a:cs typeface="Calibri" panose="020F0502020204030204" pitchFamily="34" charset="0"/>
              </a:rPr>
              <a:t>Total Blocking Time </a:t>
            </a:r>
            <a:r>
              <a:rPr lang="en-US" sz="1400" cap="none" dirty="0">
                <a:latin typeface="Calibri" panose="020F0502020204030204" pitchFamily="34" charset="0"/>
                <a:cs typeface="Calibri" panose="020F0502020204030204" pitchFamily="34" charset="0"/>
              </a:rPr>
              <a:t>) for this page is </a:t>
            </a:r>
            <a:r>
              <a:rPr lang="en-US" sz="1400" cap="none" dirty="0" smtClean="0">
                <a:latin typeface="Calibri" panose="020F0502020204030204" pitchFamily="34" charset="0"/>
                <a:cs typeface="Calibri" panose="020F0502020204030204" pitchFamily="34" charset="0"/>
              </a:rPr>
              <a:t>76ms</a:t>
            </a:r>
            <a:r>
              <a:rPr lang="en-US" sz="1400" cap="none" dirty="0">
                <a:latin typeface="Calibri" panose="020F0502020204030204" pitchFamily="34" charset="0"/>
                <a:cs typeface="Calibri" panose="020F0502020204030204" pitchFamily="34" charset="0"/>
              </a:rPr>
              <a:t>. For A Good User Experience, should Aim For A TBT Of 150 Milliseconds Or Less.</a:t>
            </a:r>
          </a:p>
          <a:p>
            <a:pPr marL="0" indent="0">
              <a:buNone/>
            </a:pPr>
            <a:r>
              <a:rPr lang="en-US" sz="1400" cap="none" dirty="0">
                <a:latin typeface="Calibri" panose="020F0502020204030204" pitchFamily="34" charset="0"/>
                <a:cs typeface="Calibri" panose="020F0502020204030204" pitchFamily="34" charset="0"/>
              </a:rPr>
              <a:t>CLS(</a:t>
            </a:r>
            <a:r>
              <a:rPr lang="en-IN" sz="1400" cap="none" dirty="0">
                <a:latin typeface="Calibri" panose="020F0502020204030204" pitchFamily="34" charset="0"/>
                <a:cs typeface="Calibri" panose="020F0502020204030204" pitchFamily="34" charset="0"/>
              </a:rPr>
              <a:t>Cumulative Layout Shift</a:t>
            </a:r>
            <a:r>
              <a:rPr lang="en-US" sz="1400" cap="none" dirty="0">
                <a:latin typeface="Calibri" panose="020F0502020204030204" pitchFamily="34" charset="0"/>
                <a:cs typeface="Calibri" panose="020F0502020204030204" pitchFamily="34" charset="0"/>
              </a:rPr>
              <a:t>) for this page is </a:t>
            </a:r>
            <a:r>
              <a:rPr lang="en-US" sz="1400" cap="none" dirty="0" smtClean="0">
                <a:latin typeface="Calibri" panose="020F0502020204030204" pitchFamily="34" charset="0"/>
                <a:cs typeface="Calibri" panose="020F0502020204030204" pitchFamily="34" charset="0"/>
              </a:rPr>
              <a:t>0.07. </a:t>
            </a:r>
            <a:r>
              <a:rPr lang="en-US" sz="1400" cap="none" dirty="0">
                <a:latin typeface="Calibri" panose="020F0502020204030204" pitchFamily="34" charset="0"/>
                <a:cs typeface="Calibri" panose="020F0502020204030204" pitchFamily="34" charset="0"/>
              </a:rPr>
              <a:t>For A Good User Experience, Aim For A CLS Score Of 0.1 Or Less.</a:t>
            </a:r>
          </a:p>
          <a:p>
            <a:pPr marL="0" indent="0">
              <a:buNone/>
            </a:pPr>
            <a:r>
              <a:rPr lang="en-US" sz="1400" cap="none" dirty="0">
                <a:latin typeface="Calibri" panose="020F0502020204030204" pitchFamily="34" charset="0"/>
                <a:cs typeface="Calibri" panose="020F0502020204030204" pitchFamily="34" charset="0"/>
              </a:rPr>
              <a:t>Hence, This Page Is </a:t>
            </a:r>
            <a:r>
              <a:rPr lang="en-US" sz="1400" cap="none" dirty="0" smtClean="0">
                <a:latin typeface="Calibri" panose="020F0502020204030204" pitchFamily="34" charset="0"/>
                <a:cs typeface="Calibri" panose="020F0502020204030204" pitchFamily="34" charset="0"/>
              </a:rPr>
              <a:t>well optimized </a:t>
            </a:r>
            <a:r>
              <a:rPr lang="en-US" sz="1400" cap="none" dirty="0">
                <a:latin typeface="Calibri" panose="020F0502020204030204" pitchFamily="34" charset="0"/>
                <a:cs typeface="Calibri" panose="020F0502020204030204" pitchFamily="34" charset="0"/>
              </a:rPr>
              <a:t>In Mobile As Well As </a:t>
            </a:r>
            <a:r>
              <a:rPr lang="en-US" sz="1400" cap="none" dirty="0" smtClean="0">
                <a:latin typeface="Calibri" panose="020F0502020204030204" pitchFamily="34" charset="0"/>
                <a:cs typeface="Calibri" panose="020F0502020204030204" pitchFamily="34" charset="0"/>
              </a:rPr>
              <a:t>Desktop.</a:t>
            </a:r>
          </a:p>
          <a:p>
            <a:pPr marL="0" indent="0">
              <a:buNone/>
            </a:pPr>
            <a:endParaRPr lang="en-US" sz="1400" cap="none"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2987040"/>
            <a:ext cx="10363826" cy="74893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74" y="5514367"/>
            <a:ext cx="10363826" cy="886224"/>
          </a:xfrm>
          <a:prstGeom prst="rect">
            <a:avLst/>
          </a:prstGeom>
        </p:spPr>
      </p:pic>
    </p:spTree>
    <p:extLst>
      <p:ext uri="{BB962C8B-B14F-4D97-AF65-F5344CB8AC3E}">
        <p14:creationId xmlns:p14="http://schemas.microsoft.com/office/powerpoint/2010/main" val="1858336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2679</TotalTime>
  <Words>1652</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Droplet</vt:lpstr>
      <vt:lpstr>Crafting &amp; Compelling Website Analysis, Audit and Recommendations</vt:lpstr>
      <vt:lpstr>Problem Objective  </vt:lpstr>
      <vt:lpstr>About HCL Tech</vt:lpstr>
      <vt:lpstr>Products/Services of HCL Tech</vt:lpstr>
      <vt:lpstr>Products/Services of HCL Tech</vt:lpstr>
      <vt:lpstr>Products/Services of HCL Tech</vt:lpstr>
      <vt:lpstr> Website platform identification </vt:lpstr>
      <vt:lpstr>Responsive Design Testing</vt:lpstr>
      <vt:lpstr>Responsive Design Testing</vt:lpstr>
      <vt:lpstr>Responsive Design Testing</vt:lpstr>
      <vt:lpstr>Website Mistakes Identification</vt:lpstr>
      <vt:lpstr>Best Practices List</vt:lpstr>
      <vt:lpstr>Landing Page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Analysis of Swiggy</dc:title>
  <dc:creator>Naveen Ramesh</dc:creator>
  <cp:lastModifiedBy>Naveen Ramesh</cp:lastModifiedBy>
  <cp:revision>142</cp:revision>
  <dcterms:created xsi:type="dcterms:W3CDTF">2024-11-08T12:59:27Z</dcterms:created>
  <dcterms:modified xsi:type="dcterms:W3CDTF">2025-02-21T21:53:31Z</dcterms:modified>
</cp:coreProperties>
</file>