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6" r:id="rId4"/>
    <p:sldId id="257" r:id="rId5"/>
    <p:sldId id="258" r:id="rId6"/>
    <p:sldId id="260" r:id="rId7"/>
    <p:sldId id="263" r:id="rId8"/>
    <p:sldId id="264" r:id="rId9"/>
    <p:sldId id="265" r:id="rId10"/>
    <p:sldId id="275" r:id="rId11"/>
    <p:sldId id="266" r:id="rId12"/>
    <p:sldId id="267" r:id="rId13"/>
    <p:sldId id="268" r:id="rId14"/>
    <p:sldId id="274" r:id="rId15"/>
    <p:sldId id="270" r:id="rId16"/>
    <p:sldId id="271" r:id="rId17"/>
    <p:sldId id="277" r:id="rId18"/>
    <p:sldId id="272" r:id="rId19"/>
    <p:sldId id="278"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368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884561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259373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145120-48DE-41E3-A45F-84876B86A18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05162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145120-48DE-41E3-A45F-84876B86A18F}"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28F6DA-A4C9-4B5C-9A09-8EDE323F4A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56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145120-48DE-41E3-A45F-84876B86A18F}"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205404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145120-48DE-41E3-A45F-84876B86A18F}"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222933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145120-48DE-41E3-A45F-84876B86A18F}"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92283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145120-48DE-41E3-A45F-84876B86A18F}" type="datetimeFigureOut">
              <a:rPr lang="en-IN" smtClean="0"/>
              <a:t>13-12-2024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126205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145120-48DE-41E3-A45F-84876B86A18F}" type="datetimeFigureOut">
              <a:rPr lang="en-IN" smtClean="0"/>
              <a:t>13-12-2024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28F6DA-A4C9-4B5C-9A09-8EDE323F4AC8}" type="slidenum">
              <a:rPr lang="en-IN" smtClean="0"/>
              <a:t>‹#›</a:t>
            </a:fld>
            <a:endParaRPr lang="en-IN"/>
          </a:p>
        </p:txBody>
      </p:sp>
    </p:spTree>
    <p:extLst>
      <p:ext uri="{BB962C8B-B14F-4D97-AF65-F5344CB8AC3E}">
        <p14:creationId xmlns:p14="http://schemas.microsoft.com/office/powerpoint/2010/main" val="366207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145120-48DE-41E3-A45F-84876B86A18F}"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28F6DA-A4C9-4B5C-9A09-8EDE323F4AC8}" type="slidenum">
              <a:rPr lang="en-IN" smtClean="0"/>
              <a:t>‹#›</a:t>
            </a:fld>
            <a:endParaRPr lang="en-IN"/>
          </a:p>
        </p:txBody>
      </p:sp>
    </p:spTree>
    <p:extLst>
      <p:ext uri="{BB962C8B-B14F-4D97-AF65-F5344CB8AC3E}">
        <p14:creationId xmlns:p14="http://schemas.microsoft.com/office/powerpoint/2010/main" val="45610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145120-48DE-41E3-A45F-84876B86A18F}" type="datetimeFigureOut">
              <a:rPr lang="en-IN" smtClean="0"/>
              <a:t>13-12-2024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28F6DA-A4C9-4B5C-9A09-8EDE323F4AC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905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search?sca_esv=427fd9fc564ca397&amp;q=JioStar&amp;stick=H4sIAAAAAAAAAONgVuLSz9U3SM9KMq40XcTK7pWZH1ySWAQA8fI4bxgAAAA&amp;sa=X&amp;ved=2ahUKEwiTqPndtoyKAxUGRmcHHUVpKy4QmxMoAHoECDYQAg" TargetMode="External"/><Relationship Id="rId2" Type="http://schemas.openxmlformats.org/officeDocument/2006/relationships/hyperlink" Target="https://www.google.com/search?sca_esv=427fd9fc564ca397&amp;q=Star+India&amp;stick=H4sIAAAAAAAAAONgVuLSz9U3SM9KMq40XcTKFVySWKTgmZeSmQgA_b0ayRsAAAA&amp;sa=X&amp;ved=2ahUKEwiTqPndtoyKAxUGRmcHHUVpKy4QmxMoAHoECDIQAg"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186894"/>
          </a:xfrm>
        </p:spPr>
        <p:txBody>
          <a:bodyPr>
            <a:normAutofit/>
          </a:bodyPr>
          <a:lstStyle/>
          <a:p>
            <a:pPr algn="ctr"/>
            <a:r>
              <a:rPr lang="en-IN" sz="4400" b="1" dirty="0" smtClean="0">
                <a:latin typeface="+mn-lt"/>
              </a:rPr>
              <a:t>Disney + </a:t>
            </a:r>
            <a:r>
              <a:rPr lang="en-IN" sz="4400" b="1" dirty="0" err="1" smtClean="0">
                <a:latin typeface="+mn-lt"/>
              </a:rPr>
              <a:t>HotStar</a:t>
            </a:r>
            <a:r>
              <a:rPr lang="en-IN" sz="4400" b="1" dirty="0" smtClean="0">
                <a:latin typeface="+mn-lt"/>
              </a:rPr>
              <a:t> </a:t>
            </a:r>
            <a:r>
              <a:rPr lang="en-IN" sz="4400" b="1" dirty="0">
                <a:latin typeface="+mn-lt"/>
              </a:rPr>
              <a:t>Data </a:t>
            </a:r>
            <a:r>
              <a:rPr lang="en-IN" sz="4400" b="1" dirty="0" smtClean="0">
                <a:latin typeface="+mn-lt"/>
              </a:rPr>
              <a:t>Analysis</a:t>
            </a:r>
            <a:r>
              <a:rPr lang="en-IN" sz="4400" b="1" dirty="0">
                <a:latin typeface="+mn-lt"/>
              </a:rPr>
              <a:t> </a:t>
            </a:r>
            <a:r>
              <a:rPr lang="en-IN" sz="4400" dirty="0">
                <a:latin typeface="+mn-lt"/>
              </a:rPr>
              <a:t/>
            </a:r>
            <a:br>
              <a:rPr lang="en-IN" sz="4400" dirty="0">
                <a:latin typeface="+mn-lt"/>
              </a:rPr>
            </a:br>
            <a:r>
              <a:rPr lang="en-IN" sz="4800" dirty="0"/>
              <a:t/>
            </a:r>
            <a:br>
              <a:rPr lang="en-IN" sz="4800" dirty="0"/>
            </a:br>
            <a:endParaRPr lang="en-IN" sz="4800" b="1" dirty="0"/>
          </a:p>
        </p:txBody>
      </p:sp>
      <p:sp>
        <p:nvSpPr>
          <p:cNvPr id="3" name="Subtitle 2"/>
          <p:cNvSpPr>
            <a:spLocks noGrp="1"/>
          </p:cNvSpPr>
          <p:nvPr>
            <p:ph type="subTitle" idx="1"/>
          </p:nvPr>
        </p:nvSpPr>
        <p:spPr>
          <a:xfrm>
            <a:off x="1524000" y="3971108"/>
            <a:ext cx="9144000" cy="1933303"/>
          </a:xfrm>
        </p:spPr>
        <p:txBody>
          <a:bodyPr>
            <a:normAutofit lnSpcReduction="10000"/>
          </a:bodyPr>
          <a:lstStyle/>
          <a:p>
            <a:pPr algn="r"/>
            <a:endParaRPr lang="en-IN" dirty="0" smtClean="0"/>
          </a:p>
          <a:p>
            <a:pPr algn="r"/>
            <a:endParaRPr lang="en-IN" dirty="0"/>
          </a:p>
          <a:p>
            <a:pPr algn="r"/>
            <a:r>
              <a:rPr lang="en-IN" sz="2800" b="1" dirty="0" smtClean="0"/>
              <a:t>Naveen Ramesh</a:t>
            </a:r>
          </a:p>
          <a:p>
            <a:pPr algn="r"/>
            <a:r>
              <a:rPr lang="en-IN" sz="2800" b="1" dirty="0" smtClean="0"/>
              <a:t>BADM-WD-T-B5</a:t>
            </a:r>
            <a:endParaRPr lang="en-IN" sz="2800" b="1" dirty="0"/>
          </a:p>
        </p:txBody>
      </p:sp>
      <p:pic>
        <p:nvPicPr>
          <p:cNvPr id="5" name="Picture 4"/>
          <p:cNvPicPr>
            <a:picLocks noChangeAspect="1"/>
          </p:cNvPicPr>
          <p:nvPr/>
        </p:nvPicPr>
        <p:blipFill>
          <a:blip r:embed="rId2"/>
          <a:stretch>
            <a:fillRect/>
          </a:stretch>
        </p:blipFill>
        <p:spPr>
          <a:xfrm>
            <a:off x="4598127" y="2226809"/>
            <a:ext cx="2891244" cy="2066518"/>
          </a:xfrm>
          <a:prstGeom prst="rect">
            <a:avLst/>
          </a:prstGeom>
        </p:spPr>
      </p:pic>
    </p:spTree>
    <p:extLst>
      <p:ext uri="{BB962C8B-B14F-4D97-AF65-F5344CB8AC3E}">
        <p14:creationId xmlns:p14="http://schemas.microsoft.com/office/powerpoint/2010/main" val="24281262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777328"/>
          </a:xfrm>
        </p:spPr>
        <p:txBody>
          <a:bodyPr>
            <a:normAutofit/>
          </a:bodyPr>
          <a:lstStyle/>
          <a:p>
            <a:pPr algn="ctr"/>
            <a:r>
              <a:rPr lang="en-IN" sz="3600" b="1" dirty="0">
                <a:latin typeface="+mn-lt"/>
              </a:rPr>
              <a:t>Most Common </a:t>
            </a:r>
            <a:r>
              <a:rPr lang="en-IN" sz="3600" b="1" dirty="0" smtClean="0">
                <a:latin typeface="+mn-lt"/>
              </a:rPr>
              <a:t>Movie &amp; TV Shows</a:t>
            </a:r>
            <a:r>
              <a:rPr lang="en-US" sz="2800" dirty="0">
                <a:latin typeface="+mn-lt"/>
              </a:rPr>
              <a:t/>
            </a:r>
            <a:br>
              <a:rPr lang="en-US" sz="2800" dirty="0">
                <a:latin typeface="+mn-lt"/>
              </a:rPr>
            </a:br>
            <a:r>
              <a:rPr lang="en-US" sz="4000" dirty="0"/>
              <a:t/>
            </a:r>
            <a:br>
              <a:rPr lang="en-US" sz="4000" dirty="0"/>
            </a:br>
            <a:endParaRPr lang="en-IN" sz="4000" b="1" dirty="0"/>
          </a:p>
        </p:txBody>
      </p:sp>
      <p:sp>
        <p:nvSpPr>
          <p:cNvPr id="3" name="Content Placeholder 2"/>
          <p:cNvSpPr>
            <a:spLocks noGrp="1"/>
          </p:cNvSpPr>
          <p:nvPr>
            <p:ph sz="half" idx="1"/>
          </p:nvPr>
        </p:nvSpPr>
        <p:spPr/>
        <p:txBody>
          <a:bodyPr>
            <a:normAutofit/>
          </a:bodyPr>
          <a:lstStyle/>
          <a:p>
            <a:r>
              <a:rPr lang="en-US" dirty="0" smtClean="0"/>
              <a:t>This chart shows number </a:t>
            </a:r>
            <a:r>
              <a:rPr lang="en-US" dirty="0"/>
              <a:t>of </a:t>
            </a:r>
            <a:r>
              <a:rPr lang="en-US" dirty="0" smtClean="0"/>
              <a:t>movies &amp; TV shows in each Genre.</a:t>
            </a:r>
          </a:p>
          <a:p>
            <a:r>
              <a:rPr lang="en-US" dirty="0" smtClean="0"/>
              <a:t>The most common movie &amp; TV show Genre is Drama(2043) followed by Action in Movies and Reality shows in TV shows.</a:t>
            </a:r>
          </a:p>
          <a:p>
            <a:r>
              <a:rPr lang="en-US" dirty="0" smtClean="0"/>
              <a:t>The least is Standup Comedy in Movies and Kids shoes in TV shows.</a:t>
            </a:r>
            <a:endParaRPr lang="en-US" dirty="0" smtClean="0"/>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35040" y="1914458"/>
            <a:ext cx="5442858" cy="4312171"/>
          </a:xfrm>
        </p:spPr>
      </p:pic>
    </p:spTree>
    <p:extLst>
      <p:ext uri="{BB962C8B-B14F-4D97-AF65-F5344CB8AC3E}">
        <p14:creationId xmlns:p14="http://schemas.microsoft.com/office/powerpoint/2010/main" val="2038887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2517556"/>
          </a:xfrm>
        </p:spPr>
        <p:txBody>
          <a:bodyPr>
            <a:normAutofit/>
          </a:bodyPr>
          <a:lstStyle/>
          <a:p>
            <a:pPr algn="ctr"/>
            <a:r>
              <a:rPr lang="en-US" b="1" dirty="0"/>
              <a:t> </a:t>
            </a:r>
            <a:r>
              <a:rPr lang="en-US" sz="3100" b="1" dirty="0">
                <a:latin typeface="+mn-lt"/>
              </a:rPr>
              <a:t>Correlation </a:t>
            </a:r>
            <a:r>
              <a:rPr lang="en-US" sz="3100" b="1" dirty="0" smtClean="0">
                <a:latin typeface="+mn-lt"/>
              </a:rPr>
              <a:t>Analysis</a:t>
            </a:r>
            <a:r>
              <a:rPr lang="en-US" sz="3100" dirty="0">
                <a:latin typeface="+mn-lt"/>
              </a:rPr>
              <a:t/>
            </a:r>
            <a:br>
              <a:rPr lang="en-US" sz="3100" dirty="0">
                <a:latin typeface="+mn-lt"/>
              </a:rPr>
            </a:br>
            <a:r>
              <a:rPr lang="en-US" sz="3100" dirty="0">
                <a:latin typeface="+mn-lt"/>
              </a:rPr>
              <a:t/>
            </a:r>
            <a:br>
              <a:rPr lang="en-US" sz="3100" dirty="0">
                <a:latin typeface="+mn-lt"/>
              </a:rPr>
            </a:br>
            <a:r>
              <a:rPr lang="en-IN" sz="2800" b="1" dirty="0">
                <a:latin typeface="+mn-lt"/>
              </a:rPr>
              <a:t/>
            </a:r>
            <a:br>
              <a:rPr lang="en-IN" sz="2800" b="1" dirty="0">
                <a:latin typeface="+mn-lt"/>
              </a:rPr>
            </a:br>
            <a:r>
              <a:rPr lang="en-IN" sz="2800" b="1" dirty="0">
                <a:latin typeface="+mn-lt"/>
              </a:rPr>
              <a:t/>
            </a:r>
            <a:br>
              <a:rPr lang="en-IN" sz="2800" b="1" dirty="0">
                <a:latin typeface="+mn-lt"/>
              </a:rPr>
            </a:br>
            <a:endParaRPr lang="en-IN" sz="2800" b="1" dirty="0">
              <a:latin typeface="+mn-lt"/>
            </a:endParaRPr>
          </a:p>
        </p:txBody>
      </p:sp>
      <p:sp>
        <p:nvSpPr>
          <p:cNvPr id="3" name="Content Placeholder 2"/>
          <p:cNvSpPr>
            <a:spLocks noGrp="1"/>
          </p:cNvSpPr>
          <p:nvPr>
            <p:ph sz="half" idx="1"/>
          </p:nvPr>
        </p:nvSpPr>
        <p:spPr/>
        <p:txBody>
          <a:bodyPr>
            <a:normAutofit/>
          </a:bodyPr>
          <a:lstStyle/>
          <a:p>
            <a:r>
              <a:rPr lang="en-IN" dirty="0"/>
              <a:t>This Scatter Chart describes the Correlation Analysis(Correlation Coefficient is -1 to 1)Between </a:t>
            </a:r>
            <a:r>
              <a:rPr lang="en-IN" dirty="0" smtClean="0"/>
              <a:t>Running time and Year of Movies and Episodes and Years of TV shows.</a:t>
            </a:r>
            <a:endParaRPr lang="en-IN" dirty="0"/>
          </a:p>
          <a:p>
            <a:r>
              <a:rPr lang="en-IN" dirty="0"/>
              <a:t>The </a:t>
            </a:r>
            <a:r>
              <a:rPr lang="en-IN" dirty="0" smtClean="0"/>
              <a:t>Running Time and Year </a:t>
            </a:r>
            <a:r>
              <a:rPr lang="en-IN" dirty="0"/>
              <a:t>is </a:t>
            </a:r>
            <a:r>
              <a:rPr lang="en-IN" dirty="0" smtClean="0"/>
              <a:t>negatively </a:t>
            </a:r>
            <a:r>
              <a:rPr lang="en-IN" dirty="0"/>
              <a:t>correlated, as we can see slight dip in the trend line, </a:t>
            </a:r>
            <a:r>
              <a:rPr lang="en-IN" dirty="0" err="1"/>
              <a:t>ie</a:t>
            </a:r>
            <a:r>
              <a:rPr lang="en-IN" dirty="0"/>
              <a:t>)when </a:t>
            </a:r>
            <a:r>
              <a:rPr lang="en-IN" dirty="0" smtClean="0"/>
              <a:t>the year </a:t>
            </a:r>
            <a:r>
              <a:rPr lang="en-IN" dirty="0"/>
              <a:t>increases </a:t>
            </a:r>
            <a:r>
              <a:rPr lang="en-IN" dirty="0" smtClean="0"/>
              <a:t>the running time of movies </a:t>
            </a:r>
            <a:r>
              <a:rPr lang="en-IN" dirty="0"/>
              <a:t>deceases.</a:t>
            </a:r>
          </a:p>
          <a:p>
            <a:r>
              <a:rPr lang="en-IN" dirty="0" smtClean="0"/>
              <a:t>The Episodes </a:t>
            </a:r>
            <a:r>
              <a:rPr lang="en-IN" dirty="0"/>
              <a:t>and </a:t>
            </a:r>
            <a:r>
              <a:rPr lang="en-IN" dirty="0" smtClean="0"/>
              <a:t>Year </a:t>
            </a:r>
            <a:r>
              <a:rPr lang="en-IN" dirty="0"/>
              <a:t>is Moderate positively correlated, as we can see rise in the trend line, </a:t>
            </a:r>
            <a:r>
              <a:rPr lang="en-IN" dirty="0" err="1"/>
              <a:t>ie</a:t>
            </a:r>
            <a:r>
              <a:rPr lang="en-IN" dirty="0"/>
              <a:t>)when </a:t>
            </a:r>
            <a:r>
              <a:rPr lang="en-IN" dirty="0" smtClean="0"/>
              <a:t>year increases episodes count also </a:t>
            </a:r>
            <a:r>
              <a:rPr lang="en-IN" dirty="0"/>
              <a:t>increases.</a:t>
            </a:r>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1845734"/>
            <a:ext cx="4937125" cy="2256003"/>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238" y="4101737"/>
            <a:ext cx="4937125" cy="2159726"/>
          </a:xfrm>
          <a:prstGeom prst="rect">
            <a:avLst/>
          </a:prstGeom>
        </p:spPr>
      </p:pic>
    </p:spTree>
    <p:extLst>
      <p:ext uri="{BB962C8B-B14F-4D97-AF65-F5344CB8AC3E}">
        <p14:creationId xmlns:p14="http://schemas.microsoft.com/office/powerpoint/2010/main" val="98765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2177923"/>
          </a:xfrm>
        </p:spPr>
        <p:txBody>
          <a:bodyPr>
            <a:normAutofit/>
          </a:bodyPr>
          <a:lstStyle/>
          <a:p>
            <a:pPr algn="ctr"/>
            <a:r>
              <a:rPr lang="en-IN" sz="2800" b="1" dirty="0">
                <a:latin typeface="+mn-lt"/>
              </a:rPr>
              <a:t>Genre Popularity Over </a:t>
            </a:r>
            <a:r>
              <a:rPr lang="en-IN" sz="2800" b="1" dirty="0" smtClean="0">
                <a:latin typeface="+mn-lt"/>
              </a:rPr>
              <a:t>Time</a:t>
            </a:r>
            <a:r>
              <a:rPr lang="en-IN" sz="2800" dirty="0">
                <a:latin typeface="+mn-lt"/>
              </a:rPr>
              <a:t/>
            </a:r>
            <a:br>
              <a:rPr lang="en-IN" sz="2800" dirty="0">
                <a:latin typeface="+mn-lt"/>
              </a:rPr>
            </a:br>
            <a:r>
              <a:rPr lang="en-IN" sz="4000" dirty="0"/>
              <a:t/>
            </a:r>
            <a:br>
              <a:rPr lang="en-IN" sz="4000" dirty="0"/>
            </a:br>
            <a:endParaRPr lang="en-IN" sz="4000" b="1" dirty="0"/>
          </a:p>
        </p:txBody>
      </p:sp>
      <p:sp>
        <p:nvSpPr>
          <p:cNvPr id="3" name="Content Placeholder 2"/>
          <p:cNvSpPr>
            <a:spLocks noGrp="1"/>
          </p:cNvSpPr>
          <p:nvPr>
            <p:ph sz="half" idx="1"/>
          </p:nvPr>
        </p:nvSpPr>
        <p:spPr/>
        <p:txBody>
          <a:bodyPr/>
          <a:lstStyle/>
          <a:p>
            <a:r>
              <a:rPr lang="en-US" dirty="0" smtClean="0"/>
              <a:t>This line </a:t>
            </a:r>
            <a:r>
              <a:rPr lang="en-US" dirty="0"/>
              <a:t>chart to </a:t>
            </a:r>
            <a:r>
              <a:rPr lang="en-US" dirty="0" smtClean="0"/>
              <a:t>shows the </a:t>
            </a:r>
            <a:r>
              <a:rPr lang="en-US" dirty="0"/>
              <a:t>popularity of different genres has changed over time</a:t>
            </a:r>
            <a:r>
              <a:rPr lang="en-US" dirty="0" smtClean="0"/>
              <a:t>.</a:t>
            </a:r>
          </a:p>
          <a:p>
            <a:r>
              <a:rPr lang="en-US" dirty="0" smtClean="0"/>
              <a:t>The Genre Drama has the consistent rise in popularity with the peak in 2005 and till now.</a:t>
            </a:r>
          </a:p>
          <a:p>
            <a:r>
              <a:rPr lang="en-US" dirty="0" smtClean="0"/>
              <a:t>In 2022, the highest number moves released in Drama genre(185 movies).</a:t>
            </a:r>
          </a:p>
          <a:p>
            <a:r>
              <a:rPr lang="en-US" dirty="0" smtClean="0"/>
              <a:t>Genre like Action and Romance has also attained the popularity over the years.</a:t>
            </a:r>
          </a:p>
          <a:p>
            <a:pPr marL="0" indent="0">
              <a:buNone/>
            </a:pPr>
            <a:r>
              <a:rPr lang="en-US" dirty="0"/>
              <a:t/>
            </a:r>
            <a:br>
              <a:rPr lang="en-US" dirty="0"/>
            </a:br>
            <a:endParaRPr lang="en-IN"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035040" y="1845734"/>
            <a:ext cx="5120324" cy="4023360"/>
          </a:xfrm>
        </p:spPr>
      </p:pic>
    </p:spTree>
    <p:extLst>
      <p:ext uri="{BB962C8B-B14F-4D97-AF65-F5344CB8AC3E}">
        <p14:creationId xmlns:p14="http://schemas.microsoft.com/office/powerpoint/2010/main" val="3150716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292"/>
            <a:ext cx="10515600" cy="1759765"/>
          </a:xfrm>
        </p:spPr>
        <p:txBody>
          <a:bodyPr>
            <a:normAutofit fontScale="90000"/>
          </a:bodyPr>
          <a:lstStyle/>
          <a:p>
            <a:pPr algn="ctr"/>
            <a:r>
              <a:rPr lang="en-US" b="1" dirty="0"/>
              <a:t> </a:t>
            </a:r>
            <a:r>
              <a:rPr lang="en-US" b="1" dirty="0" smtClean="0"/>
              <a:t/>
            </a:r>
            <a:br>
              <a:rPr lang="en-US" b="1" dirty="0" smtClean="0"/>
            </a:br>
            <a:r>
              <a:rPr lang="en-US" b="1" dirty="0"/>
              <a:t/>
            </a:r>
            <a:br>
              <a:rPr lang="en-US" b="1" dirty="0"/>
            </a:br>
            <a:r>
              <a:rPr lang="en-US" sz="3100" b="1" dirty="0">
                <a:latin typeface="+mn-lt"/>
              </a:rPr>
              <a:t>Movies by Genre and Age </a:t>
            </a:r>
            <a:r>
              <a:rPr lang="en-US" sz="3100" b="1" dirty="0" smtClean="0">
                <a:latin typeface="+mn-lt"/>
              </a:rPr>
              <a:t>Rating</a:t>
            </a:r>
            <a:r>
              <a:rPr lang="en-US" sz="3100" dirty="0">
                <a:latin typeface="+mn-lt"/>
              </a:rPr>
              <a:t/>
            </a:r>
            <a:br>
              <a:rPr lang="en-US" sz="3100" dirty="0">
                <a:latin typeface="+mn-lt"/>
              </a:rPr>
            </a:br>
            <a:r>
              <a:rPr lang="en-US" sz="3100" dirty="0">
                <a:latin typeface="+mn-lt"/>
              </a:rPr>
              <a:t/>
            </a:r>
            <a:br>
              <a:rPr lang="en-US" sz="3100" dirty="0">
                <a:latin typeface="+mn-lt"/>
              </a:rPr>
            </a:br>
            <a:endParaRPr lang="en-IN" sz="3100" b="1" dirty="0">
              <a:latin typeface="+mn-lt"/>
            </a:endParaRPr>
          </a:p>
        </p:txBody>
      </p:sp>
      <p:sp>
        <p:nvSpPr>
          <p:cNvPr id="3" name="Content Placeholder 2"/>
          <p:cNvSpPr>
            <a:spLocks noGrp="1"/>
          </p:cNvSpPr>
          <p:nvPr>
            <p:ph sz="half" idx="1"/>
          </p:nvPr>
        </p:nvSpPr>
        <p:spPr>
          <a:xfrm>
            <a:off x="838200" y="1811383"/>
            <a:ext cx="4247606" cy="4798422"/>
          </a:xfrm>
        </p:spPr>
        <p:txBody>
          <a:bodyPr>
            <a:normAutofit/>
          </a:bodyPr>
          <a:lstStyle/>
          <a:p>
            <a:r>
              <a:rPr lang="en-IN" sz="1800" dirty="0" smtClean="0"/>
              <a:t>This Chart the analysis the movies by genre and age rating.</a:t>
            </a:r>
          </a:p>
          <a:p>
            <a:r>
              <a:rPr lang="en-IN" sz="1800" dirty="0" smtClean="0"/>
              <a:t>The Genre Drama has the highest number of movies in U/A 13+ content followed by U/A 16+ and U ratings.</a:t>
            </a:r>
          </a:p>
          <a:p>
            <a:r>
              <a:rPr lang="en-IN" sz="1800" dirty="0" smtClean="0"/>
              <a:t>The least is Fantasy and Shorts Genre.</a:t>
            </a:r>
          </a:p>
          <a:p>
            <a:pPr marL="0" indent="0">
              <a:buNone/>
            </a:pPr>
            <a:endParaRPr lang="en-IN" sz="1800" dirty="0"/>
          </a:p>
          <a:p>
            <a:endParaRPr lang="en-IN" sz="1600" dirty="0" smtClean="0"/>
          </a:p>
          <a:p>
            <a:endParaRPr lang="en-IN" sz="24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085806" y="1811383"/>
            <a:ext cx="6069557" cy="4293326"/>
          </a:xfrm>
        </p:spPr>
      </p:pic>
    </p:spTree>
    <p:extLst>
      <p:ext uri="{BB962C8B-B14F-4D97-AF65-F5344CB8AC3E}">
        <p14:creationId xmlns:p14="http://schemas.microsoft.com/office/powerpoint/2010/main" val="1764400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9"/>
            <a:ext cx="10515600" cy="1907811"/>
          </a:xfrm>
        </p:spPr>
        <p:txBody>
          <a:bodyPr>
            <a:normAutofit/>
          </a:bodyPr>
          <a:lstStyle/>
          <a:p>
            <a:pPr algn="ctr"/>
            <a:r>
              <a:rPr lang="en-IN" sz="2800" b="1" dirty="0" smtClean="0">
                <a:latin typeface="+mn-lt"/>
              </a:rPr>
              <a:t>TV Shows </a:t>
            </a:r>
            <a:r>
              <a:rPr lang="en-IN" sz="2800" b="1" dirty="0">
                <a:latin typeface="+mn-lt"/>
              </a:rPr>
              <a:t>with Maximum </a:t>
            </a:r>
            <a:r>
              <a:rPr lang="en-IN" sz="2800" b="1" dirty="0" smtClean="0">
                <a:latin typeface="+mn-lt"/>
              </a:rPr>
              <a:t>Episodes</a:t>
            </a:r>
            <a:r>
              <a:rPr lang="en-IN" sz="3600" dirty="0"/>
              <a:t/>
            </a:r>
            <a:br>
              <a:rPr lang="en-IN" sz="3600" dirty="0"/>
            </a:br>
            <a:r>
              <a:rPr lang="en-IN" sz="3600" dirty="0"/>
              <a:t/>
            </a:r>
            <a:br>
              <a:rPr lang="en-IN" sz="3600" dirty="0"/>
            </a:br>
            <a:endParaRPr lang="en-IN" sz="3600" b="1" dirty="0"/>
          </a:p>
        </p:txBody>
      </p:sp>
      <p:sp>
        <p:nvSpPr>
          <p:cNvPr id="3" name="Content Placeholder 2"/>
          <p:cNvSpPr>
            <a:spLocks noGrp="1"/>
          </p:cNvSpPr>
          <p:nvPr>
            <p:ph sz="half" idx="1"/>
          </p:nvPr>
        </p:nvSpPr>
        <p:spPr>
          <a:xfrm>
            <a:off x="838200" y="1854925"/>
            <a:ext cx="5196840" cy="4397829"/>
          </a:xfrm>
        </p:spPr>
        <p:txBody>
          <a:bodyPr>
            <a:normAutofit/>
          </a:bodyPr>
          <a:lstStyle/>
          <a:p>
            <a:r>
              <a:rPr lang="en-US" dirty="0" smtClean="0"/>
              <a:t>This chart analysis the TV  shows </a:t>
            </a:r>
            <a:r>
              <a:rPr lang="en-US" dirty="0"/>
              <a:t>with the maximum number of </a:t>
            </a:r>
            <a:r>
              <a:rPr lang="en-US" dirty="0" smtClean="0"/>
              <a:t>episodes.</a:t>
            </a:r>
          </a:p>
          <a:p>
            <a:r>
              <a:rPr lang="en-US" dirty="0" smtClean="0"/>
              <a:t>The TV show with the highest episodes include </a:t>
            </a:r>
            <a:r>
              <a:rPr lang="en-US" dirty="0" err="1" smtClean="0"/>
              <a:t>Yeh</a:t>
            </a:r>
            <a:r>
              <a:rPr lang="en-US" dirty="0" smtClean="0"/>
              <a:t> </a:t>
            </a:r>
            <a:r>
              <a:rPr lang="en-US" dirty="0" err="1" smtClean="0"/>
              <a:t>Rista</a:t>
            </a:r>
            <a:r>
              <a:rPr lang="en-US" dirty="0" smtClean="0"/>
              <a:t> Kya </a:t>
            </a:r>
            <a:r>
              <a:rPr lang="en-US" dirty="0" err="1" smtClean="0"/>
              <a:t>Kehlata</a:t>
            </a:r>
            <a:r>
              <a:rPr lang="en-US" dirty="0" smtClean="0"/>
              <a:t> Hai with 3.7K episodes, followed by </a:t>
            </a:r>
            <a:r>
              <a:rPr lang="en-US" dirty="0" err="1" smtClean="0"/>
              <a:t>Saath</a:t>
            </a:r>
            <a:r>
              <a:rPr lang="en-US" dirty="0" smtClean="0"/>
              <a:t> </a:t>
            </a:r>
            <a:r>
              <a:rPr lang="en-US" dirty="0" err="1" smtClean="0"/>
              <a:t>Nibhaana</a:t>
            </a:r>
            <a:r>
              <a:rPr lang="en-US" dirty="0" smtClean="0"/>
              <a:t> </a:t>
            </a:r>
            <a:r>
              <a:rPr lang="en-US" dirty="0" err="1" smtClean="0"/>
              <a:t>Saathiya</a:t>
            </a:r>
            <a:r>
              <a:rPr lang="en-US" dirty="0" smtClean="0"/>
              <a:t> 2 with 2.73K.</a:t>
            </a:r>
          </a:p>
          <a:p>
            <a:r>
              <a:rPr lang="en-US" dirty="0" smtClean="0"/>
              <a:t>The least is The Great </a:t>
            </a:r>
            <a:r>
              <a:rPr lang="en-US" dirty="0"/>
              <a:t>I</a:t>
            </a:r>
            <a:r>
              <a:rPr lang="en-US" dirty="0" smtClean="0"/>
              <a:t>ndian Disruptors with 5 episodes.</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1854925"/>
            <a:ext cx="5320619" cy="4214949"/>
          </a:xfrm>
        </p:spPr>
      </p:pic>
    </p:spTree>
    <p:extLst>
      <p:ext uri="{BB962C8B-B14F-4D97-AF65-F5344CB8AC3E}">
        <p14:creationId xmlns:p14="http://schemas.microsoft.com/office/powerpoint/2010/main" val="730245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46403"/>
          </a:xfrm>
        </p:spPr>
        <p:txBody>
          <a:bodyPr>
            <a:normAutofit/>
          </a:bodyPr>
          <a:lstStyle/>
          <a:p>
            <a:pPr algn="ctr"/>
            <a:r>
              <a:rPr lang="en-IN" sz="2800" b="1" dirty="0">
                <a:latin typeface="+mn-lt"/>
              </a:rPr>
              <a:t>Distribution of Running </a:t>
            </a:r>
            <a:r>
              <a:rPr lang="en-IN" sz="2800" b="1" dirty="0" smtClean="0">
                <a:latin typeface="+mn-lt"/>
              </a:rPr>
              <a:t>Time</a:t>
            </a:r>
            <a:r>
              <a:rPr lang="en-IN" sz="2800" dirty="0">
                <a:latin typeface="+mn-lt"/>
              </a:rPr>
              <a:t/>
            </a:r>
            <a:br>
              <a:rPr lang="en-IN" sz="2800" dirty="0">
                <a:latin typeface="+mn-lt"/>
              </a:rPr>
            </a:br>
            <a:endParaRPr lang="en-IN" sz="2800" b="1" dirty="0">
              <a:latin typeface="+mn-lt"/>
            </a:endParaRPr>
          </a:p>
        </p:txBody>
      </p:sp>
      <p:sp>
        <p:nvSpPr>
          <p:cNvPr id="3" name="Content Placeholder 2"/>
          <p:cNvSpPr>
            <a:spLocks noGrp="1"/>
          </p:cNvSpPr>
          <p:nvPr>
            <p:ph sz="half" idx="1"/>
          </p:nvPr>
        </p:nvSpPr>
        <p:spPr/>
        <p:txBody>
          <a:bodyPr>
            <a:normAutofit/>
          </a:bodyPr>
          <a:lstStyle/>
          <a:p>
            <a:endParaRPr lang="en-IN" dirty="0" smtClean="0"/>
          </a:p>
          <a:p>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78286" y="1845734"/>
            <a:ext cx="5277394" cy="4023359"/>
          </a:xfrm>
        </p:spPr>
      </p:pic>
      <p:sp>
        <p:nvSpPr>
          <p:cNvPr id="4" name="Rectangle 3"/>
          <p:cNvSpPr/>
          <p:nvPr/>
        </p:nvSpPr>
        <p:spPr>
          <a:xfrm>
            <a:off x="1097279" y="2690336"/>
            <a:ext cx="4572001" cy="2031325"/>
          </a:xfrm>
          <a:prstGeom prst="rect">
            <a:avLst/>
          </a:prstGeom>
        </p:spPr>
        <p:txBody>
          <a:bodyPr wrap="square">
            <a:spAutoFit/>
          </a:bodyPr>
          <a:lstStyle/>
          <a:p>
            <a:r>
              <a:rPr lang="en-US" dirty="0"/>
              <a:t>This chart shows the </a:t>
            </a:r>
            <a:r>
              <a:rPr lang="en-US" dirty="0" smtClean="0"/>
              <a:t>Distribution of all </a:t>
            </a:r>
            <a:r>
              <a:rPr lang="en-US" dirty="0"/>
              <a:t>movies based on running time.</a:t>
            </a:r>
          </a:p>
          <a:p>
            <a:r>
              <a:rPr lang="en-US" dirty="0"/>
              <a:t>The longest movie is “The 2022 Rock &amp; Roll Hall of Fame Induction Ceremony with the running time of 229min followed by Daana </a:t>
            </a:r>
            <a:r>
              <a:rPr lang="en-US" dirty="0" err="1"/>
              <a:t>Veera</a:t>
            </a:r>
            <a:r>
              <a:rPr lang="en-US" dirty="0"/>
              <a:t> </a:t>
            </a:r>
            <a:r>
              <a:rPr lang="en-US" dirty="0" err="1"/>
              <a:t>Soora</a:t>
            </a:r>
            <a:r>
              <a:rPr lang="en-US" dirty="0"/>
              <a:t> Karna(226), Dubai(199), Titanic(194), etc. </a:t>
            </a:r>
            <a:endParaRPr lang="en-US" dirty="0"/>
          </a:p>
        </p:txBody>
      </p:sp>
    </p:spTree>
    <p:extLst>
      <p:ext uri="{BB962C8B-B14F-4D97-AF65-F5344CB8AC3E}">
        <p14:creationId xmlns:p14="http://schemas.microsoft.com/office/powerpoint/2010/main" val="1576241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3226"/>
          </a:xfrm>
        </p:spPr>
        <p:txBody>
          <a:bodyPr>
            <a:normAutofit/>
          </a:bodyPr>
          <a:lstStyle/>
          <a:p>
            <a:pPr algn="ctr"/>
            <a:r>
              <a:rPr lang="en-IN" sz="2800" b="1" dirty="0">
                <a:latin typeface="+mn-lt"/>
              </a:rPr>
              <a:t>Analysis of Specific Genres</a:t>
            </a:r>
          </a:p>
        </p:txBody>
      </p:sp>
      <p:sp>
        <p:nvSpPr>
          <p:cNvPr id="3" name="Content Placeholder 2"/>
          <p:cNvSpPr>
            <a:spLocks noGrp="1"/>
          </p:cNvSpPr>
          <p:nvPr>
            <p:ph sz="half" idx="1"/>
          </p:nvPr>
        </p:nvSpPr>
        <p:spPr/>
        <p:txBody>
          <a:bodyPr>
            <a:normAutofit fontScale="85000" lnSpcReduction="10000"/>
          </a:bodyPr>
          <a:lstStyle/>
          <a:p>
            <a:r>
              <a:rPr lang="en-IN" sz="2400" dirty="0"/>
              <a:t>This Scatter Chart describes the Correlation Analysis(Correlation Coefficient is -1 to </a:t>
            </a:r>
            <a:r>
              <a:rPr lang="en-IN" sz="2400" dirty="0" smtClean="0"/>
              <a:t>1). </a:t>
            </a:r>
          </a:p>
          <a:p>
            <a:r>
              <a:rPr lang="en-IN" sz="2400" dirty="0" smtClean="0"/>
              <a:t>The </a:t>
            </a:r>
            <a:r>
              <a:rPr lang="en-IN" sz="2400" dirty="0"/>
              <a:t>Running Time and </a:t>
            </a:r>
            <a:r>
              <a:rPr lang="en-IN" sz="2400" dirty="0" smtClean="0"/>
              <a:t>Year of Drama </a:t>
            </a:r>
            <a:r>
              <a:rPr lang="en-IN" sz="2400" dirty="0"/>
              <a:t>is negatively correlated, as we can </a:t>
            </a:r>
            <a:r>
              <a:rPr lang="en-IN" sz="2400" dirty="0" smtClean="0"/>
              <a:t>see </a:t>
            </a:r>
            <a:r>
              <a:rPr lang="en-IN" sz="2400" dirty="0"/>
              <a:t>dip in the trend line, </a:t>
            </a:r>
            <a:r>
              <a:rPr lang="en-IN" sz="2400" dirty="0" err="1"/>
              <a:t>ie</a:t>
            </a:r>
            <a:r>
              <a:rPr lang="en-IN" sz="2400" dirty="0"/>
              <a:t>)when the year increases the running time of </a:t>
            </a:r>
            <a:r>
              <a:rPr lang="en-IN" sz="2400" dirty="0" smtClean="0"/>
              <a:t>Drama </a:t>
            </a:r>
            <a:r>
              <a:rPr lang="en-IN" sz="2400" dirty="0"/>
              <a:t>deceases.</a:t>
            </a:r>
          </a:p>
          <a:p>
            <a:r>
              <a:rPr lang="en-IN" sz="2400" dirty="0"/>
              <a:t>The Running Time and Year of </a:t>
            </a:r>
            <a:r>
              <a:rPr lang="en-IN" sz="2400" dirty="0" smtClean="0"/>
              <a:t>Action </a:t>
            </a:r>
            <a:r>
              <a:rPr lang="en-IN" sz="2400" dirty="0"/>
              <a:t>is negatively correlated, as we can see slight dip in the trend line, </a:t>
            </a:r>
            <a:r>
              <a:rPr lang="en-IN" sz="2400" dirty="0" err="1"/>
              <a:t>ie</a:t>
            </a:r>
            <a:r>
              <a:rPr lang="en-IN" sz="2400" dirty="0"/>
              <a:t>)when the year increases the running time of </a:t>
            </a:r>
            <a:r>
              <a:rPr lang="en-IN" sz="2400" dirty="0" smtClean="0"/>
              <a:t>Action </a:t>
            </a:r>
            <a:r>
              <a:rPr lang="en-IN" sz="2400" dirty="0"/>
              <a:t>deceases</a:t>
            </a:r>
            <a:r>
              <a:rPr lang="en-IN" sz="2400" dirty="0" smtClean="0"/>
              <a:t>.</a:t>
            </a:r>
          </a:p>
          <a:p>
            <a:r>
              <a:rPr lang="en-IN" sz="2400" dirty="0" smtClean="0"/>
              <a:t>Drama has most 13+ contents, whereas the Action Genre also has most 13+ content.</a:t>
            </a:r>
            <a:endParaRPr lang="en-IN" sz="2400" dirty="0"/>
          </a:p>
          <a:p>
            <a:endParaRPr lang="en-IN" sz="2400" dirty="0"/>
          </a:p>
        </p:txBody>
      </p:sp>
      <p:sp>
        <p:nvSpPr>
          <p:cNvPr id="4" name="Content Placeholder 3"/>
          <p:cNvSpPr>
            <a:spLocks noGrp="1"/>
          </p:cNvSpPr>
          <p:nvPr>
            <p:ph sz="half" idx="2"/>
          </p:nvPr>
        </p:nvSpPr>
        <p:spPr/>
        <p:txBody>
          <a:bodyPr>
            <a:normAutofit fontScale="85000" lnSpcReduction="10000"/>
          </a:bodyPr>
          <a:lstStyle/>
          <a:p>
            <a:endParaRPr lang="en-IN" sz="1800" dirty="0"/>
          </a:p>
          <a:p>
            <a:endParaRPr lang="en-IN" sz="1800" dirty="0" smtClean="0"/>
          </a:p>
          <a:p>
            <a:endParaRPr lang="en-IN"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038" y="1845734"/>
            <a:ext cx="5120641" cy="4302517"/>
          </a:xfrm>
          <a:prstGeom prst="rect">
            <a:avLst/>
          </a:prstGeom>
        </p:spPr>
      </p:pic>
    </p:spTree>
    <p:extLst>
      <p:ext uri="{BB962C8B-B14F-4D97-AF65-F5344CB8AC3E}">
        <p14:creationId xmlns:p14="http://schemas.microsoft.com/office/powerpoint/2010/main" val="1719545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3226"/>
          </a:xfrm>
        </p:spPr>
        <p:txBody>
          <a:bodyPr>
            <a:normAutofit/>
          </a:bodyPr>
          <a:lstStyle/>
          <a:p>
            <a:pPr algn="ctr"/>
            <a:r>
              <a:rPr lang="en-IN" sz="3200" b="1" dirty="0">
                <a:latin typeface="+mn-lt"/>
              </a:rPr>
              <a:t>Business Recommendations</a:t>
            </a:r>
          </a:p>
        </p:txBody>
      </p:sp>
      <p:sp>
        <p:nvSpPr>
          <p:cNvPr id="3" name="Content Placeholder 2"/>
          <p:cNvSpPr>
            <a:spLocks noGrp="1"/>
          </p:cNvSpPr>
          <p:nvPr>
            <p:ph sz="half" idx="1"/>
          </p:nvPr>
        </p:nvSpPr>
        <p:spPr>
          <a:xfrm>
            <a:off x="1097278" y="1845734"/>
            <a:ext cx="9997441" cy="4023360"/>
          </a:xfrm>
        </p:spPr>
        <p:txBody>
          <a:bodyPr>
            <a:normAutofit fontScale="85000" lnSpcReduction="10000"/>
          </a:bodyPr>
          <a:lstStyle/>
          <a:p>
            <a:pPr marL="0" indent="0">
              <a:buNone/>
            </a:pPr>
            <a:r>
              <a:rPr lang="en-IN" sz="2400" dirty="0" smtClean="0"/>
              <a:t>The Business Recommendations are as follows based on the Analysis we have seen</a:t>
            </a:r>
            <a:r>
              <a:rPr lang="en-IN" sz="2400" dirty="0" smtClean="0"/>
              <a:t>:</a:t>
            </a:r>
          </a:p>
          <a:p>
            <a:pPr>
              <a:buFont typeface="Wingdings" panose="05000000000000000000" pitchFamily="2" charset="2"/>
              <a:buChar char="§"/>
            </a:pPr>
            <a:r>
              <a:rPr lang="en-IN" sz="2400" dirty="0" err="1" smtClean="0"/>
              <a:t>Hotstar</a:t>
            </a:r>
            <a:r>
              <a:rPr lang="en-IN" sz="2400" dirty="0" smtClean="0"/>
              <a:t> can buy more Drama and Action genre moves as well as TV shows has moved of the audience prefer to watch these Genres which is available 13+, 16+ and U age ratings.</a:t>
            </a:r>
          </a:p>
          <a:p>
            <a:pPr>
              <a:buFont typeface="Wingdings" panose="05000000000000000000" pitchFamily="2" charset="2"/>
              <a:buChar char="§"/>
            </a:pPr>
            <a:r>
              <a:rPr lang="en-IN" sz="2400" dirty="0" smtClean="0"/>
              <a:t>Audience prefer movies with less running time, so </a:t>
            </a:r>
            <a:r>
              <a:rPr lang="en-IN" sz="2400" dirty="0" err="1" smtClean="0"/>
              <a:t>Hotstar</a:t>
            </a:r>
            <a:r>
              <a:rPr lang="en-IN" sz="2400" dirty="0" smtClean="0"/>
              <a:t> can focus on the content with the less running time. Audience prefer TV shows with the more episodes</a:t>
            </a:r>
          </a:p>
          <a:p>
            <a:pPr>
              <a:buFont typeface="Wingdings" panose="05000000000000000000" pitchFamily="2" charset="2"/>
              <a:buChar char="§"/>
            </a:pPr>
            <a:r>
              <a:rPr lang="en-IN" sz="2400" dirty="0" smtClean="0"/>
              <a:t>Drama &amp; Action genre can also be concentrated has audience preferred this genres over the years with the peak starts from 2005 and expected to increase the viewership in future too.</a:t>
            </a:r>
          </a:p>
          <a:p>
            <a:pPr>
              <a:buFont typeface="Wingdings" panose="05000000000000000000" pitchFamily="2" charset="2"/>
              <a:buChar char="§"/>
            </a:pPr>
            <a:r>
              <a:rPr lang="en-IN" sz="2400" dirty="0" smtClean="0"/>
              <a:t>After </a:t>
            </a:r>
            <a:r>
              <a:rPr lang="en-IN" sz="2400" dirty="0" err="1"/>
              <a:t>C</a:t>
            </a:r>
            <a:r>
              <a:rPr lang="en-IN" sz="2400" dirty="0" err="1" smtClean="0"/>
              <a:t>ovid</a:t>
            </a:r>
            <a:r>
              <a:rPr lang="en-IN" sz="2400" dirty="0" smtClean="0"/>
              <a:t> there is increase in moves in </a:t>
            </a:r>
            <a:r>
              <a:rPr lang="en-IN" sz="2400" dirty="0" err="1" smtClean="0"/>
              <a:t>Hotstar</a:t>
            </a:r>
            <a:r>
              <a:rPr lang="en-IN" sz="2400" dirty="0" smtClean="0"/>
              <a:t> and also the viewership increased. Audience mostly prefer 13+, 16+ and U contents rather than A content.</a:t>
            </a:r>
          </a:p>
          <a:p>
            <a:pPr>
              <a:buFont typeface="Wingdings" panose="05000000000000000000" pitchFamily="2" charset="2"/>
              <a:buChar char="§"/>
            </a:pPr>
            <a:r>
              <a:rPr lang="en-IN" sz="2400" dirty="0" smtClean="0"/>
              <a:t>Viewership of series also increased when TV shows are concerned especially in Drama genre rather in Romance genre. </a:t>
            </a:r>
          </a:p>
          <a:p>
            <a:pPr marL="0" indent="0">
              <a:buNone/>
            </a:pPr>
            <a:endParaRPr lang="en-IN" sz="2400" dirty="0" smtClean="0"/>
          </a:p>
          <a:p>
            <a:endParaRPr lang="en-IN" sz="2400" dirty="0"/>
          </a:p>
        </p:txBody>
      </p:sp>
      <p:sp>
        <p:nvSpPr>
          <p:cNvPr id="4" name="Content Placeholder 3"/>
          <p:cNvSpPr>
            <a:spLocks noGrp="1"/>
          </p:cNvSpPr>
          <p:nvPr>
            <p:ph sz="half" idx="2"/>
          </p:nvPr>
        </p:nvSpPr>
        <p:spPr/>
        <p:txBody>
          <a:bodyPr>
            <a:normAutofit fontScale="85000" lnSpcReduction="10000"/>
          </a:bodyPr>
          <a:lstStyle/>
          <a:p>
            <a:endParaRPr lang="en-IN" sz="1800" dirty="0"/>
          </a:p>
          <a:p>
            <a:endParaRPr lang="en-IN" sz="1800" dirty="0" smtClean="0"/>
          </a:p>
          <a:p>
            <a:endParaRPr lang="en-IN" sz="1800" dirty="0"/>
          </a:p>
        </p:txBody>
      </p:sp>
    </p:spTree>
    <p:extLst>
      <p:ext uri="{BB962C8B-B14F-4D97-AF65-F5344CB8AC3E}">
        <p14:creationId xmlns:p14="http://schemas.microsoft.com/office/powerpoint/2010/main" val="1399445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3" y="286603"/>
            <a:ext cx="11051177" cy="5931317"/>
          </a:xfrm>
        </p:spPr>
      </p:pic>
    </p:spTree>
    <p:extLst>
      <p:ext uri="{BB962C8B-B14F-4D97-AF65-F5344CB8AC3E}">
        <p14:creationId xmlns:p14="http://schemas.microsoft.com/office/powerpoint/2010/main" val="1375227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86604"/>
            <a:ext cx="11900262" cy="758426"/>
          </a:xfrm>
        </p:spPr>
        <p:txBody>
          <a:bodyPr>
            <a:normAutofit/>
          </a:bodyPr>
          <a:lstStyle/>
          <a:p>
            <a:pPr algn="ctr"/>
            <a:r>
              <a:rPr lang="en-IN" sz="3600" dirty="0" smtClean="0">
                <a:latin typeface="+mn-lt"/>
              </a:rPr>
              <a:t>Dashboard's</a:t>
            </a:r>
            <a:endParaRPr lang="en-IN" sz="3600"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1" y="1045030"/>
            <a:ext cx="4389120" cy="532964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21" y="1045030"/>
            <a:ext cx="3997235" cy="532964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8756" y="1045030"/>
            <a:ext cx="3513907" cy="5329645"/>
          </a:xfrm>
          <a:prstGeom prst="rect">
            <a:avLst/>
          </a:prstGeom>
        </p:spPr>
      </p:pic>
    </p:spTree>
    <p:extLst>
      <p:ext uri="{BB962C8B-B14F-4D97-AF65-F5344CB8AC3E}">
        <p14:creationId xmlns:p14="http://schemas.microsoft.com/office/powerpoint/2010/main" val="1262760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0643"/>
          </a:xfrm>
        </p:spPr>
        <p:txBody>
          <a:bodyPr>
            <a:normAutofit/>
          </a:bodyPr>
          <a:lstStyle/>
          <a:p>
            <a:pPr algn="ctr"/>
            <a:r>
              <a:rPr lang="en-IN" sz="4000" b="1" dirty="0" smtClean="0"/>
              <a:t>About </a:t>
            </a:r>
            <a:r>
              <a:rPr lang="en-IN" sz="4000" b="1" dirty="0" err="1"/>
              <a:t>Disney+</a:t>
            </a:r>
            <a:r>
              <a:rPr lang="en-IN" sz="4000" b="1" dirty="0" err="1" smtClean="0"/>
              <a:t>Hotstar</a:t>
            </a:r>
            <a:endParaRPr lang="en-IN" sz="4000" b="1" dirty="0"/>
          </a:p>
        </p:txBody>
      </p:sp>
      <p:sp>
        <p:nvSpPr>
          <p:cNvPr id="3" name="Content Placeholder 2"/>
          <p:cNvSpPr>
            <a:spLocks noGrp="1"/>
          </p:cNvSpPr>
          <p:nvPr>
            <p:ph idx="1"/>
          </p:nvPr>
        </p:nvSpPr>
        <p:spPr>
          <a:xfrm>
            <a:off x="838200" y="1854925"/>
            <a:ext cx="7060474" cy="4322037"/>
          </a:xfrm>
        </p:spPr>
        <p:txBody>
          <a:bodyPr>
            <a:normAutofit/>
          </a:bodyPr>
          <a:lstStyle/>
          <a:p>
            <a:pPr>
              <a:buFont typeface="Wingdings" panose="05000000000000000000" pitchFamily="2" charset="2"/>
              <a:buChar char="Ø"/>
            </a:pPr>
            <a:r>
              <a:rPr lang="en-US" dirty="0">
                <a:solidFill>
                  <a:schemeClr val="tx1"/>
                </a:solidFill>
              </a:rPr>
              <a:t>Disney+ </a:t>
            </a:r>
            <a:r>
              <a:rPr lang="en-US" dirty="0" err="1">
                <a:solidFill>
                  <a:schemeClr val="tx1"/>
                </a:solidFill>
              </a:rPr>
              <a:t>Hotstar</a:t>
            </a:r>
            <a:r>
              <a:rPr lang="en-US" dirty="0">
                <a:solidFill>
                  <a:schemeClr val="tx1"/>
                </a:solidFill>
              </a:rPr>
              <a:t> is a streaming service that offers a variety of content, including movies, TV shows, live sports, and Disney+ </a:t>
            </a:r>
            <a:r>
              <a:rPr lang="en-US" dirty="0" smtClean="0">
                <a:solidFill>
                  <a:schemeClr val="tx1"/>
                </a:solidFill>
              </a:rPr>
              <a:t>originals.</a:t>
            </a:r>
            <a:r>
              <a:rPr lang="en-US" dirty="0">
                <a:solidFill>
                  <a:schemeClr val="tx1"/>
                </a:solidFill>
              </a:rPr>
              <a:t> It also features content from Disney's main brands, such as Pixar, Marvel, </a:t>
            </a:r>
            <a:r>
              <a:rPr lang="en-US" dirty="0" err="1">
                <a:solidFill>
                  <a:schemeClr val="tx1"/>
                </a:solidFill>
              </a:rPr>
              <a:t>Lucasfilm</a:t>
            </a:r>
            <a:r>
              <a:rPr lang="en-US" dirty="0">
                <a:solidFill>
                  <a:schemeClr val="tx1"/>
                </a:solidFill>
              </a:rPr>
              <a:t>, and National Geographic.</a:t>
            </a:r>
            <a:endParaRPr lang="en-US" dirty="0" smtClean="0">
              <a:solidFill>
                <a:schemeClr val="tx1"/>
              </a:solidFill>
            </a:endParaRPr>
          </a:p>
          <a:p>
            <a:pPr>
              <a:buFont typeface="Wingdings" panose="05000000000000000000" pitchFamily="2" charset="2"/>
              <a:buChar char="Ø"/>
            </a:pPr>
            <a:r>
              <a:rPr lang="en-US" dirty="0">
                <a:solidFill>
                  <a:schemeClr val="tx1"/>
                </a:solidFill>
              </a:rPr>
              <a:t>Disney+ </a:t>
            </a:r>
            <a:r>
              <a:rPr lang="en-US" dirty="0" err="1">
                <a:solidFill>
                  <a:schemeClr val="tx1"/>
                </a:solidFill>
              </a:rPr>
              <a:t>Hotstar</a:t>
            </a:r>
            <a:r>
              <a:rPr lang="en-US" dirty="0">
                <a:solidFill>
                  <a:schemeClr val="tx1"/>
                </a:solidFill>
              </a:rPr>
              <a:t> is owned by Novi Digital Entertainment Private Limited, a subsidiary of Star India Private Limited. In 2019, Disney acquired 21st Century Fox, the parent company of Star India, and integrated </a:t>
            </a:r>
            <a:r>
              <a:rPr lang="en-US" dirty="0" err="1">
                <a:solidFill>
                  <a:schemeClr val="tx1"/>
                </a:solidFill>
              </a:rPr>
              <a:t>Hotstar</a:t>
            </a:r>
            <a:r>
              <a:rPr lang="en-US" dirty="0">
                <a:solidFill>
                  <a:schemeClr val="tx1"/>
                </a:solidFill>
              </a:rPr>
              <a:t> into Disney's global streaming brand in 2020</a:t>
            </a:r>
            <a:r>
              <a:rPr lang="en-US" dirty="0" smtClean="0">
                <a:solidFill>
                  <a:schemeClr val="tx1"/>
                </a:solidFill>
              </a:rPr>
              <a:t>.</a:t>
            </a:r>
          </a:p>
          <a:p>
            <a:pPr>
              <a:buFont typeface="Wingdings" panose="05000000000000000000" pitchFamily="2" charset="2"/>
              <a:buChar char="Ø"/>
            </a:pPr>
            <a:r>
              <a:rPr lang="en-US" b="1" dirty="0">
                <a:solidFill>
                  <a:schemeClr val="tx1"/>
                </a:solidFill>
              </a:rPr>
              <a:t>Founder(s): </a:t>
            </a:r>
            <a:r>
              <a:rPr lang="en-US" dirty="0">
                <a:solidFill>
                  <a:schemeClr val="tx1"/>
                </a:solidFill>
                <a:hlinkClick r:id="rId2"/>
              </a:rPr>
              <a:t>Star India</a:t>
            </a:r>
            <a:endParaRPr lang="en-US" dirty="0">
              <a:solidFill>
                <a:schemeClr val="tx1"/>
              </a:solidFill>
            </a:endParaRPr>
          </a:p>
          <a:p>
            <a:pPr>
              <a:buFont typeface="Wingdings" panose="05000000000000000000" pitchFamily="2" charset="2"/>
              <a:buChar char="Ø"/>
            </a:pPr>
            <a:r>
              <a:rPr lang="en-US" b="1" dirty="0">
                <a:solidFill>
                  <a:schemeClr val="tx1"/>
                </a:solidFill>
              </a:rPr>
              <a:t>Launched: </a:t>
            </a:r>
            <a:r>
              <a:rPr lang="en-US" dirty="0">
                <a:solidFill>
                  <a:schemeClr val="tx1"/>
                </a:solidFill>
              </a:rPr>
              <a:t>11 February 2015; 9 years ago</a:t>
            </a:r>
          </a:p>
          <a:p>
            <a:pPr>
              <a:buFont typeface="Wingdings" panose="05000000000000000000" pitchFamily="2" charset="2"/>
              <a:buChar char="Ø"/>
            </a:pPr>
            <a:r>
              <a:rPr lang="en-US" b="1" dirty="0">
                <a:solidFill>
                  <a:schemeClr val="tx1"/>
                </a:solidFill>
              </a:rPr>
              <a:t>Parent: </a:t>
            </a:r>
            <a:r>
              <a:rPr lang="en-US" dirty="0" err="1">
                <a:solidFill>
                  <a:schemeClr val="tx1"/>
                </a:solidFill>
                <a:hlinkClick r:id="rId3"/>
              </a:rPr>
              <a:t>JioStar</a:t>
            </a:r>
            <a:endParaRPr lang="en-US" dirty="0">
              <a:solidFill>
                <a:schemeClr val="tx1"/>
              </a:solidFill>
            </a:endParaRPr>
          </a:p>
          <a:p>
            <a:endParaRPr lang="en-IN" sz="2000" dirty="0"/>
          </a:p>
        </p:txBody>
      </p:sp>
      <p:pic>
        <p:nvPicPr>
          <p:cNvPr id="2050" name="Picture 2" descr="Disney+ Hotstar Theme PowerPoint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7705" y="2072640"/>
            <a:ext cx="3161484" cy="3466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44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22509"/>
          </a:xfrm>
        </p:spPr>
        <p:txBody>
          <a:bodyPr>
            <a:normAutofit/>
          </a:bodyPr>
          <a:lstStyle/>
          <a:p>
            <a:pPr algn="ctr"/>
            <a:r>
              <a:rPr lang="en-IN" sz="4800" b="1" dirty="0" smtClean="0"/>
              <a:t>Thank You!  </a:t>
            </a:r>
            <a:endParaRPr lang="en-IN" sz="4800" b="1" dirty="0"/>
          </a:p>
        </p:txBody>
      </p:sp>
    </p:spTree>
    <p:extLst>
      <p:ext uri="{BB962C8B-B14F-4D97-AF65-F5344CB8AC3E}">
        <p14:creationId xmlns:p14="http://schemas.microsoft.com/office/powerpoint/2010/main" val="1955539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49420"/>
          </a:xfrm>
        </p:spPr>
        <p:txBody>
          <a:bodyPr>
            <a:normAutofit fontScale="90000"/>
          </a:bodyPr>
          <a:lstStyle/>
          <a:p>
            <a:pPr algn="ctr"/>
            <a:r>
              <a:rPr lang="en-IN" sz="3600" b="1" dirty="0">
                <a:latin typeface="+mn-lt"/>
              </a:rPr>
              <a:t>Problem </a:t>
            </a:r>
            <a:r>
              <a:rPr lang="en-IN" sz="3600" b="1" dirty="0" smtClean="0">
                <a:latin typeface="+mn-lt"/>
              </a:rPr>
              <a:t>Statement &amp; Dataset</a:t>
            </a:r>
            <a:endParaRPr lang="en-IN" sz="3600" b="1" dirty="0">
              <a:latin typeface="+mn-lt"/>
            </a:endParaRPr>
          </a:p>
        </p:txBody>
      </p:sp>
      <p:sp>
        <p:nvSpPr>
          <p:cNvPr id="3" name="Content Placeholder 2"/>
          <p:cNvSpPr>
            <a:spLocks noGrp="1"/>
          </p:cNvSpPr>
          <p:nvPr>
            <p:ph idx="1"/>
          </p:nvPr>
        </p:nvSpPr>
        <p:spPr>
          <a:xfrm>
            <a:off x="838199" y="1027611"/>
            <a:ext cx="7034350" cy="5068389"/>
          </a:xfrm>
        </p:spPr>
        <p:txBody>
          <a:bodyPr>
            <a:normAutofit fontScale="25000" lnSpcReduction="20000"/>
          </a:bodyPr>
          <a:lstStyle/>
          <a:p>
            <a:pPr>
              <a:lnSpc>
                <a:spcPct val="120000"/>
              </a:lnSpc>
            </a:pPr>
            <a:r>
              <a:rPr lang="en-US" sz="5200" dirty="0" smtClean="0">
                <a:solidFill>
                  <a:schemeClr val="tx1"/>
                </a:solidFill>
              </a:rPr>
              <a:t>To Provide </a:t>
            </a:r>
            <a:r>
              <a:rPr lang="en-US" sz="5200" dirty="0">
                <a:solidFill>
                  <a:schemeClr val="tx1"/>
                </a:solidFill>
              </a:rPr>
              <a:t>an in-depth analysis and visualization of a movie dataset to uncover insights and trends. This includes understanding the distribution of movies by genre, running times, release years, age ratings, and other attributes</a:t>
            </a:r>
            <a:r>
              <a:rPr lang="en-US" sz="5200" dirty="0" smtClean="0">
                <a:solidFill>
                  <a:schemeClr val="tx1"/>
                </a:solidFill>
              </a:rPr>
              <a:t>.</a:t>
            </a:r>
          </a:p>
          <a:p>
            <a:pPr>
              <a:lnSpc>
                <a:spcPct val="120000"/>
              </a:lnSpc>
            </a:pPr>
            <a:r>
              <a:rPr lang="en-US" sz="5200" b="1" dirty="0">
                <a:solidFill>
                  <a:schemeClr val="tx1"/>
                </a:solidFill>
              </a:rPr>
              <a:t>Data Set Explanation:</a:t>
            </a:r>
            <a:endParaRPr lang="en-US" sz="5200" dirty="0">
              <a:solidFill>
                <a:schemeClr val="tx1"/>
              </a:solidFill>
            </a:endParaRPr>
          </a:p>
          <a:p>
            <a:pPr>
              <a:lnSpc>
                <a:spcPct val="120000"/>
              </a:lnSpc>
            </a:pPr>
            <a:r>
              <a:rPr lang="en-US" sz="5200" b="1" dirty="0" err="1" smtClean="0">
                <a:solidFill>
                  <a:schemeClr val="tx1"/>
                </a:solidFill>
              </a:rPr>
              <a:t>hotstar_id</a:t>
            </a:r>
            <a:r>
              <a:rPr lang="en-US" sz="5200" dirty="0">
                <a:solidFill>
                  <a:schemeClr val="tx1"/>
                </a:solidFill>
              </a:rPr>
              <a:t>: Unique identifier for each movie</a:t>
            </a:r>
          </a:p>
          <a:p>
            <a:pPr>
              <a:lnSpc>
                <a:spcPct val="120000"/>
              </a:lnSpc>
            </a:pPr>
            <a:r>
              <a:rPr lang="en-US" sz="5200" b="1" dirty="0">
                <a:solidFill>
                  <a:schemeClr val="tx1"/>
                </a:solidFill>
              </a:rPr>
              <a:t>title:</a:t>
            </a:r>
            <a:r>
              <a:rPr lang="en-US" sz="5200" dirty="0">
                <a:solidFill>
                  <a:schemeClr val="tx1"/>
                </a:solidFill>
              </a:rPr>
              <a:t> Title of the movie</a:t>
            </a:r>
          </a:p>
          <a:p>
            <a:pPr>
              <a:lnSpc>
                <a:spcPct val="120000"/>
              </a:lnSpc>
            </a:pPr>
            <a:r>
              <a:rPr lang="en-US" sz="5200" b="1" dirty="0">
                <a:solidFill>
                  <a:schemeClr val="tx1"/>
                </a:solidFill>
              </a:rPr>
              <a:t>description:</a:t>
            </a:r>
            <a:r>
              <a:rPr lang="en-US" sz="5200" dirty="0">
                <a:solidFill>
                  <a:schemeClr val="tx1"/>
                </a:solidFill>
              </a:rPr>
              <a:t> Short description of the movie</a:t>
            </a:r>
          </a:p>
          <a:p>
            <a:pPr>
              <a:lnSpc>
                <a:spcPct val="120000"/>
              </a:lnSpc>
            </a:pPr>
            <a:r>
              <a:rPr lang="en-US" sz="5200" b="1" dirty="0">
                <a:solidFill>
                  <a:schemeClr val="tx1"/>
                </a:solidFill>
              </a:rPr>
              <a:t>genre</a:t>
            </a:r>
            <a:r>
              <a:rPr lang="en-US" sz="5200" dirty="0">
                <a:solidFill>
                  <a:schemeClr val="tx1"/>
                </a:solidFill>
              </a:rPr>
              <a:t>: Genre of the movie</a:t>
            </a:r>
          </a:p>
          <a:p>
            <a:pPr>
              <a:lnSpc>
                <a:spcPct val="120000"/>
              </a:lnSpc>
            </a:pPr>
            <a:r>
              <a:rPr lang="en-US" sz="5200" b="1" dirty="0">
                <a:solidFill>
                  <a:schemeClr val="tx1"/>
                </a:solidFill>
              </a:rPr>
              <a:t>year: </a:t>
            </a:r>
            <a:r>
              <a:rPr lang="en-US" sz="5200" dirty="0">
                <a:solidFill>
                  <a:schemeClr val="tx1"/>
                </a:solidFill>
              </a:rPr>
              <a:t>Release year of the movie</a:t>
            </a:r>
          </a:p>
          <a:p>
            <a:pPr>
              <a:lnSpc>
                <a:spcPct val="120000"/>
              </a:lnSpc>
            </a:pPr>
            <a:r>
              <a:rPr lang="en-US" sz="5200" b="1" dirty="0" err="1">
                <a:solidFill>
                  <a:schemeClr val="tx1"/>
                </a:solidFill>
              </a:rPr>
              <a:t>age_rating</a:t>
            </a:r>
            <a:r>
              <a:rPr lang="en-US" sz="5200" dirty="0">
                <a:solidFill>
                  <a:schemeClr val="tx1"/>
                </a:solidFill>
              </a:rPr>
              <a:t>: Age rating of the movie</a:t>
            </a:r>
          </a:p>
          <a:p>
            <a:pPr>
              <a:lnSpc>
                <a:spcPct val="120000"/>
              </a:lnSpc>
            </a:pPr>
            <a:r>
              <a:rPr lang="en-US" sz="5200" b="1" dirty="0" err="1">
                <a:solidFill>
                  <a:schemeClr val="tx1"/>
                </a:solidFill>
              </a:rPr>
              <a:t>running_time</a:t>
            </a:r>
            <a:r>
              <a:rPr lang="en-US" sz="5200" dirty="0">
                <a:solidFill>
                  <a:schemeClr val="tx1"/>
                </a:solidFill>
              </a:rPr>
              <a:t>: Duration of the movie in minutes</a:t>
            </a:r>
          </a:p>
          <a:p>
            <a:pPr>
              <a:lnSpc>
                <a:spcPct val="120000"/>
              </a:lnSpc>
            </a:pPr>
            <a:r>
              <a:rPr lang="en-US" sz="5200" b="1" dirty="0">
                <a:solidFill>
                  <a:schemeClr val="tx1"/>
                </a:solidFill>
              </a:rPr>
              <a:t>seasons:</a:t>
            </a:r>
            <a:r>
              <a:rPr lang="en-US" sz="5200" dirty="0">
                <a:solidFill>
                  <a:schemeClr val="tx1"/>
                </a:solidFill>
              </a:rPr>
              <a:t> Number of seasons (for series)</a:t>
            </a:r>
          </a:p>
          <a:p>
            <a:pPr>
              <a:lnSpc>
                <a:spcPct val="120000"/>
              </a:lnSpc>
            </a:pPr>
            <a:r>
              <a:rPr lang="en-US" sz="5200" b="1" dirty="0">
                <a:solidFill>
                  <a:schemeClr val="tx1"/>
                </a:solidFill>
              </a:rPr>
              <a:t>episodes:</a:t>
            </a:r>
            <a:r>
              <a:rPr lang="en-US" sz="5200" dirty="0">
                <a:solidFill>
                  <a:schemeClr val="tx1"/>
                </a:solidFill>
              </a:rPr>
              <a:t> Number of episodes (for series)</a:t>
            </a:r>
          </a:p>
          <a:p>
            <a:pPr>
              <a:lnSpc>
                <a:spcPct val="120000"/>
              </a:lnSpc>
            </a:pPr>
            <a:r>
              <a:rPr lang="en-US" sz="5200" b="1" dirty="0">
                <a:solidFill>
                  <a:schemeClr val="tx1"/>
                </a:solidFill>
              </a:rPr>
              <a:t>type: </a:t>
            </a:r>
            <a:r>
              <a:rPr lang="en-US" sz="5200" dirty="0">
                <a:solidFill>
                  <a:schemeClr val="tx1"/>
                </a:solidFill>
              </a:rPr>
              <a:t>Type of </a:t>
            </a:r>
            <a:r>
              <a:rPr lang="en-US" sz="5200" dirty="0" smtClean="0">
                <a:solidFill>
                  <a:schemeClr val="tx1"/>
                </a:solidFill>
              </a:rPr>
              <a:t>content – Movies: 4.57K(66.45%) and TV Shows: 2.31K(33.5%)</a:t>
            </a:r>
            <a:endParaRPr lang="en-US" sz="5200" dirty="0">
              <a:solidFill>
                <a:schemeClr val="tx1"/>
              </a:solidFill>
            </a:endParaRPr>
          </a:p>
          <a:p>
            <a:r>
              <a:rPr lang="en-US" dirty="0"/>
              <a:t/>
            </a:r>
            <a:br>
              <a:rPr lang="en-US" dirty="0"/>
            </a:br>
            <a:endParaRPr lang="en-IN" sz="2000" dirty="0"/>
          </a:p>
        </p:txBody>
      </p:sp>
      <p:pic>
        <p:nvPicPr>
          <p:cNvPr id="1026" name="Picture 2" descr="Disney+ Hotstar Sheds 5 Lakh More Pai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2549" y="1837509"/>
            <a:ext cx="3692433" cy="17417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549" y="3706496"/>
            <a:ext cx="3692433" cy="2389504"/>
          </a:xfrm>
          <a:prstGeom prst="rect">
            <a:avLst/>
          </a:prstGeom>
        </p:spPr>
      </p:pic>
    </p:spTree>
    <p:extLst>
      <p:ext uri="{BB962C8B-B14F-4D97-AF65-F5344CB8AC3E}">
        <p14:creationId xmlns:p14="http://schemas.microsoft.com/office/powerpoint/2010/main" val="2266134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890540"/>
          </a:xfrm>
        </p:spPr>
        <p:txBody>
          <a:bodyPr>
            <a:normAutofit fontScale="90000"/>
          </a:bodyPr>
          <a:lstStyle/>
          <a:p>
            <a:pPr algn="ctr"/>
            <a:r>
              <a:rPr lang="en-US" b="1" dirty="0" smtClean="0"/>
              <a:t/>
            </a:r>
            <a:br>
              <a:rPr lang="en-US" b="1" dirty="0" smtClean="0"/>
            </a:br>
            <a:r>
              <a:rPr lang="en-US" sz="3100" b="1" dirty="0" smtClean="0">
                <a:latin typeface="+mn-lt"/>
              </a:rPr>
              <a:t>Distribution </a:t>
            </a:r>
            <a:r>
              <a:rPr lang="en-US" sz="3100" b="1" dirty="0">
                <a:latin typeface="+mn-lt"/>
              </a:rPr>
              <a:t>of Movies by </a:t>
            </a:r>
            <a:r>
              <a:rPr lang="en-US" sz="3100" b="1" dirty="0" smtClean="0">
                <a:latin typeface="+mn-lt"/>
              </a:rPr>
              <a:t>Genre</a:t>
            </a:r>
            <a:r>
              <a:rPr lang="en-US" sz="3100" b="1" dirty="0">
                <a:latin typeface="+mn-lt"/>
              </a:rPr>
              <a:t/>
            </a:r>
            <a:br>
              <a:rPr lang="en-US" sz="3100" b="1" dirty="0">
                <a:latin typeface="+mn-lt"/>
              </a:rPr>
            </a:br>
            <a:r>
              <a:rPr lang="en-US" sz="4000" dirty="0"/>
              <a:t/>
            </a:r>
            <a:br>
              <a:rPr lang="en-US" sz="4000" dirty="0"/>
            </a:br>
            <a:endParaRPr lang="en-IN" sz="4000" b="1" dirty="0"/>
          </a:p>
        </p:txBody>
      </p:sp>
      <p:sp>
        <p:nvSpPr>
          <p:cNvPr id="3" name="Content Placeholder 2"/>
          <p:cNvSpPr>
            <a:spLocks noGrp="1"/>
          </p:cNvSpPr>
          <p:nvPr>
            <p:ph sz="half" idx="1"/>
          </p:nvPr>
        </p:nvSpPr>
        <p:spPr/>
        <p:txBody>
          <a:bodyPr>
            <a:normAutofit/>
          </a:bodyPr>
          <a:lstStyle/>
          <a:p>
            <a:r>
              <a:rPr lang="en-IN" dirty="0" smtClean="0"/>
              <a:t>This </a:t>
            </a:r>
            <a:r>
              <a:rPr lang="en-US" dirty="0"/>
              <a:t>chart </a:t>
            </a:r>
            <a:r>
              <a:rPr lang="en-US" dirty="0" smtClean="0"/>
              <a:t>shows </a:t>
            </a:r>
            <a:r>
              <a:rPr lang="en-US" dirty="0"/>
              <a:t>the count of movies for each genre</a:t>
            </a:r>
            <a:r>
              <a:rPr lang="en-US" dirty="0" smtClean="0"/>
              <a:t>.</a:t>
            </a:r>
          </a:p>
          <a:p>
            <a:r>
              <a:rPr lang="en-US" dirty="0" smtClean="0"/>
              <a:t>Drama genre has the highest number of movies with the count 1540, followed by Action genre(559) and comedy genre(526)</a:t>
            </a:r>
          </a:p>
          <a:p>
            <a:r>
              <a:rPr lang="en-US" dirty="0" smtClean="0"/>
              <a:t>Food,  Travel and Talk show genre with the least number of movies with the count of 1 each.</a:t>
            </a:r>
            <a:endParaRPr lang="en-IN" dirty="0" smtClean="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1845734"/>
            <a:ext cx="5163865" cy="4023360"/>
          </a:xfrm>
        </p:spPr>
      </p:pic>
    </p:spTree>
    <p:extLst>
      <p:ext uri="{BB962C8B-B14F-4D97-AF65-F5344CB8AC3E}">
        <p14:creationId xmlns:p14="http://schemas.microsoft.com/office/powerpoint/2010/main" val="1281494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742494"/>
          </a:xfrm>
        </p:spPr>
        <p:txBody>
          <a:bodyPr>
            <a:normAutofit/>
          </a:bodyPr>
          <a:lstStyle/>
          <a:p>
            <a:pPr algn="ctr"/>
            <a:r>
              <a:rPr lang="en-US" sz="2800" b="1" dirty="0">
                <a:latin typeface="+mn-lt"/>
              </a:rPr>
              <a:t>Average Running </a:t>
            </a:r>
            <a:r>
              <a:rPr lang="en-US" sz="2800" b="1" dirty="0" smtClean="0">
                <a:latin typeface="+mn-lt"/>
              </a:rPr>
              <a:t>Time of Movies </a:t>
            </a:r>
            <a:r>
              <a:rPr lang="en-US" sz="2800" b="1" dirty="0">
                <a:latin typeface="+mn-lt"/>
              </a:rPr>
              <a:t>by </a:t>
            </a:r>
            <a:r>
              <a:rPr lang="en-US" sz="2800" b="1" dirty="0" smtClean="0">
                <a:latin typeface="+mn-lt"/>
              </a:rPr>
              <a:t>Genre</a:t>
            </a:r>
            <a:r>
              <a:rPr lang="en-US" sz="2800" b="1" dirty="0">
                <a:latin typeface="+mn-lt"/>
              </a:rPr>
              <a:t/>
            </a:r>
            <a:br>
              <a:rPr lang="en-US" sz="2800" b="1" dirty="0">
                <a:latin typeface="+mn-lt"/>
              </a:rPr>
            </a:br>
            <a:r>
              <a:rPr lang="en-US" sz="2800" b="1" dirty="0">
                <a:latin typeface="+mn-lt"/>
              </a:rPr>
              <a:t/>
            </a:r>
            <a:br>
              <a:rPr lang="en-US" sz="2800" b="1" dirty="0">
                <a:latin typeface="+mn-lt"/>
              </a:rPr>
            </a:br>
            <a:endParaRPr lang="en-IN" sz="2800" b="1" dirty="0">
              <a:latin typeface="+mn-lt"/>
            </a:endParaRPr>
          </a:p>
        </p:txBody>
      </p:sp>
      <p:sp>
        <p:nvSpPr>
          <p:cNvPr id="3" name="Content Placeholder 2"/>
          <p:cNvSpPr>
            <a:spLocks noGrp="1"/>
          </p:cNvSpPr>
          <p:nvPr>
            <p:ph sz="half" idx="1"/>
          </p:nvPr>
        </p:nvSpPr>
        <p:spPr/>
        <p:txBody>
          <a:bodyPr>
            <a:normAutofit/>
          </a:bodyPr>
          <a:lstStyle/>
          <a:p>
            <a:r>
              <a:rPr lang="en-US" dirty="0" smtClean="0"/>
              <a:t>This chart shows the </a:t>
            </a:r>
            <a:r>
              <a:rPr lang="en-US" dirty="0"/>
              <a:t>average running time for movies in each </a:t>
            </a:r>
            <a:r>
              <a:rPr lang="en-US" dirty="0" smtClean="0"/>
              <a:t>genre.</a:t>
            </a:r>
          </a:p>
          <a:p>
            <a:r>
              <a:rPr lang="en-US" dirty="0" smtClean="0"/>
              <a:t>Genre like sport(146) and biopic(131) has the movies with the highest running time compared to science(38) and travel(18).</a:t>
            </a:r>
            <a:endParaRPr lang="en-IN"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1845734"/>
            <a:ext cx="4937125" cy="4023360"/>
          </a:xfrm>
        </p:spPr>
      </p:pic>
    </p:spTree>
    <p:extLst>
      <p:ext uri="{BB962C8B-B14F-4D97-AF65-F5344CB8AC3E}">
        <p14:creationId xmlns:p14="http://schemas.microsoft.com/office/powerpoint/2010/main" val="3067184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2038586"/>
          </a:xfrm>
        </p:spPr>
        <p:txBody>
          <a:bodyPr>
            <a:normAutofit/>
          </a:bodyPr>
          <a:lstStyle/>
          <a:p>
            <a:pPr algn="ctr"/>
            <a:r>
              <a:rPr lang="en-IN" b="1" dirty="0"/>
              <a:t> </a:t>
            </a:r>
            <a:r>
              <a:rPr lang="en-IN" sz="2800" b="1" dirty="0">
                <a:latin typeface="+mn-lt"/>
              </a:rPr>
              <a:t>Movies Released Each Year:</a:t>
            </a:r>
            <a:br>
              <a:rPr lang="en-IN" sz="2800" b="1" dirty="0">
                <a:latin typeface="+mn-lt"/>
              </a:rPr>
            </a:br>
            <a:r>
              <a:rPr lang="en-IN" sz="4000" dirty="0"/>
              <a:t/>
            </a:r>
            <a:br>
              <a:rPr lang="en-IN" sz="4000" dirty="0"/>
            </a:br>
            <a:endParaRPr lang="en-IN" sz="4000" b="1" dirty="0"/>
          </a:p>
        </p:txBody>
      </p:sp>
      <p:sp>
        <p:nvSpPr>
          <p:cNvPr id="3" name="Content Placeholder 2"/>
          <p:cNvSpPr>
            <a:spLocks noGrp="1"/>
          </p:cNvSpPr>
          <p:nvPr>
            <p:ph sz="half" idx="1"/>
          </p:nvPr>
        </p:nvSpPr>
        <p:spPr/>
        <p:txBody>
          <a:bodyPr/>
          <a:lstStyle/>
          <a:p>
            <a:r>
              <a:rPr lang="en-US" dirty="0" smtClean="0"/>
              <a:t>This line </a:t>
            </a:r>
            <a:r>
              <a:rPr lang="en-US" dirty="0"/>
              <a:t>chart </a:t>
            </a:r>
            <a:r>
              <a:rPr lang="en-US" dirty="0" smtClean="0"/>
              <a:t>shows </a:t>
            </a:r>
            <a:r>
              <a:rPr lang="en-US" dirty="0"/>
              <a:t>the number of movies released each </a:t>
            </a:r>
            <a:r>
              <a:rPr lang="en-US" dirty="0" smtClean="0"/>
              <a:t>year.</a:t>
            </a:r>
          </a:p>
          <a:p>
            <a:r>
              <a:rPr lang="en-IN" dirty="0" smtClean="0"/>
              <a:t>The chart shows the movies released from 1928 to 2023 and can find that the peak starts from the year 2000 and attained the highest peak in the year 2021 &amp; 2022(count 312).</a:t>
            </a:r>
            <a:endParaRPr lang="en-IN"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1845734"/>
            <a:ext cx="5277076" cy="4023360"/>
          </a:xfrm>
        </p:spPr>
      </p:pic>
    </p:spTree>
    <p:extLst>
      <p:ext uri="{BB962C8B-B14F-4D97-AF65-F5344CB8AC3E}">
        <p14:creationId xmlns:p14="http://schemas.microsoft.com/office/powerpoint/2010/main" val="1681260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777328"/>
          </a:xfrm>
        </p:spPr>
        <p:txBody>
          <a:bodyPr>
            <a:normAutofit/>
          </a:bodyPr>
          <a:lstStyle/>
          <a:p>
            <a:pPr algn="ctr"/>
            <a:r>
              <a:rPr lang="en-IN" sz="2800" b="1" dirty="0">
                <a:latin typeface="+mn-lt"/>
              </a:rPr>
              <a:t>Top 10 Longest </a:t>
            </a:r>
            <a:r>
              <a:rPr lang="en-IN" sz="2800" b="1" dirty="0" smtClean="0">
                <a:latin typeface="+mn-lt"/>
              </a:rPr>
              <a:t>Movies</a:t>
            </a:r>
            <a:r>
              <a:rPr lang="en-IN" sz="2800" dirty="0">
                <a:latin typeface="+mn-lt"/>
              </a:rPr>
              <a:t/>
            </a:r>
            <a:br>
              <a:rPr lang="en-IN" sz="2800" dirty="0">
                <a:latin typeface="+mn-lt"/>
              </a:rPr>
            </a:br>
            <a:r>
              <a:rPr lang="en-IN" sz="2800" dirty="0">
                <a:latin typeface="+mn-lt"/>
              </a:rPr>
              <a:t/>
            </a:r>
            <a:br>
              <a:rPr lang="en-IN" sz="2800" dirty="0">
                <a:latin typeface="+mn-lt"/>
              </a:rPr>
            </a:br>
            <a:endParaRPr lang="en-IN" sz="2800" b="1" dirty="0">
              <a:latin typeface="+mn-lt"/>
            </a:endParaRPr>
          </a:p>
        </p:txBody>
      </p:sp>
      <p:sp>
        <p:nvSpPr>
          <p:cNvPr id="3" name="Content Placeholder 2"/>
          <p:cNvSpPr>
            <a:spLocks noGrp="1"/>
          </p:cNvSpPr>
          <p:nvPr>
            <p:ph sz="half" idx="1"/>
          </p:nvPr>
        </p:nvSpPr>
        <p:spPr/>
        <p:txBody>
          <a:bodyPr/>
          <a:lstStyle/>
          <a:p>
            <a:r>
              <a:rPr lang="en-US" dirty="0"/>
              <a:t> </a:t>
            </a:r>
            <a:r>
              <a:rPr lang="en-US" dirty="0" smtClean="0"/>
              <a:t>This chart shows the </a:t>
            </a:r>
            <a:r>
              <a:rPr lang="en-US" dirty="0"/>
              <a:t>top 10 longest movies based on running time</a:t>
            </a:r>
            <a:r>
              <a:rPr lang="en-US" dirty="0" smtClean="0"/>
              <a:t>.</a:t>
            </a:r>
          </a:p>
          <a:p>
            <a:r>
              <a:rPr lang="en-US" dirty="0" smtClean="0"/>
              <a:t>The longest movie is “The 2022 Rock &amp; Roll Hall of Fame Induction Ceremony with the running time of 229min followed by Daana </a:t>
            </a:r>
            <a:r>
              <a:rPr lang="en-US" dirty="0" err="1" smtClean="0"/>
              <a:t>Veera</a:t>
            </a:r>
            <a:r>
              <a:rPr lang="en-US" dirty="0" smtClean="0"/>
              <a:t> </a:t>
            </a:r>
            <a:r>
              <a:rPr lang="en-US" dirty="0" err="1" smtClean="0"/>
              <a:t>Soora</a:t>
            </a:r>
            <a:r>
              <a:rPr lang="en-US" dirty="0" smtClean="0"/>
              <a:t> Karna(226), Dubai(199), Titanic(194), etc. </a:t>
            </a:r>
            <a:endParaRPr lang="en-US" dirty="0"/>
          </a:p>
          <a:p>
            <a:r>
              <a:rPr lang="en-US" dirty="0"/>
              <a:t/>
            </a:r>
            <a:br>
              <a:rPr lang="en-US" dirty="0"/>
            </a:b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1845734"/>
            <a:ext cx="5233533" cy="4276391"/>
          </a:xfrm>
        </p:spPr>
      </p:pic>
    </p:spTree>
    <p:extLst>
      <p:ext uri="{BB962C8B-B14F-4D97-AF65-F5344CB8AC3E}">
        <p14:creationId xmlns:p14="http://schemas.microsoft.com/office/powerpoint/2010/main" val="1420743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759911"/>
          </a:xfrm>
        </p:spPr>
        <p:txBody>
          <a:bodyPr>
            <a:normAutofit/>
          </a:bodyPr>
          <a:lstStyle/>
          <a:p>
            <a:pPr algn="ctr"/>
            <a:r>
              <a:rPr lang="en-IN" sz="2800" b="1" dirty="0" smtClean="0">
                <a:latin typeface="+mn-lt"/>
              </a:rPr>
              <a:t>Movies &amp; TV Shows </a:t>
            </a:r>
            <a:r>
              <a:rPr lang="en-IN" sz="2800" b="1" dirty="0">
                <a:latin typeface="+mn-lt"/>
              </a:rPr>
              <a:t>by Age </a:t>
            </a:r>
            <a:r>
              <a:rPr lang="en-IN" sz="2800" b="1" dirty="0" smtClean="0">
                <a:latin typeface="+mn-lt"/>
              </a:rPr>
              <a:t>Rating</a:t>
            </a:r>
            <a:r>
              <a:rPr lang="en-IN" sz="2800" dirty="0">
                <a:latin typeface="+mn-lt"/>
              </a:rPr>
              <a:t/>
            </a:r>
            <a:br>
              <a:rPr lang="en-IN" sz="2800" dirty="0">
                <a:latin typeface="+mn-lt"/>
              </a:rPr>
            </a:br>
            <a:r>
              <a:rPr lang="en-IN" sz="2800" dirty="0">
                <a:latin typeface="+mn-lt"/>
              </a:rPr>
              <a:t/>
            </a:r>
            <a:br>
              <a:rPr lang="en-IN" sz="2800" dirty="0">
                <a:latin typeface="+mn-lt"/>
              </a:rPr>
            </a:br>
            <a:endParaRPr lang="en-IN" sz="2800" b="1" dirty="0">
              <a:latin typeface="+mn-lt"/>
            </a:endParaRPr>
          </a:p>
        </p:txBody>
      </p:sp>
      <p:sp>
        <p:nvSpPr>
          <p:cNvPr id="3" name="Content Placeholder 2"/>
          <p:cNvSpPr>
            <a:spLocks noGrp="1"/>
          </p:cNvSpPr>
          <p:nvPr>
            <p:ph sz="half" idx="1"/>
          </p:nvPr>
        </p:nvSpPr>
        <p:spPr/>
        <p:txBody>
          <a:bodyPr>
            <a:normAutofit/>
          </a:bodyPr>
          <a:lstStyle/>
          <a:p>
            <a:r>
              <a:rPr lang="en-IN" dirty="0" smtClean="0"/>
              <a:t>This chart shows </a:t>
            </a:r>
            <a:r>
              <a:rPr lang="en-IN" dirty="0" smtClean="0"/>
              <a:t>the </a:t>
            </a:r>
            <a:r>
              <a:rPr lang="en-US" dirty="0" smtClean="0"/>
              <a:t>distribution </a:t>
            </a:r>
            <a:r>
              <a:rPr lang="en-US" dirty="0"/>
              <a:t>of </a:t>
            </a:r>
            <a:r>
              <a:rPr lang="en-US" dirty="0" smtClean="0"/>
              <a:t>movies &amp; TV shows </a:t>
            </a:r>
            <a:r>
              <a:rPr lang="en-US" dirty="0"/>
              <a:t>by age </a:t>
            </a:r>
            <a:r>
              <a:rPr lang="en-US" dirty="0" smtClean="0"/>
              <a:t>rating.</a:t>
            </a:r>
          </a:p>
          <a:p>
            <a:r>
              <a:rPr lang="en-US" dirty="0" smtClean="0"/>
              <a:t>The moves and TV shows with the U/A 13+ content has the highest numbers with 2980, followed by U and U/A 16+.</a:t>
            </a:r>
            <a:br>
              <a:rPr lang="en-US" dirty="0" smtClean="0"/>
            </a:br>
            <a:endParaRPr lang="en-US" dirty="0" smtClean="0"/>
          </a:p>
          <a:p>
            <a:r>
              <a:rPr lang="en-US" dirty="0" smtClean="0"/>
              <a:t>The least is A content, due to the Adult and violence content it possess.</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238" y="1845734"/>
            <a:ext cx="5320619" cy="4276391"/>
          </a:xfrm>
        </p:spPr>
      </p:pic>
    </p:spTree>
    <p:extLst>
      <p:ext uri="{BB962C8B-B14F-4D97-AF65-F5344CB8AC3E}">
        <p14:creationId xmlns:p14="http://schemas.microsoft.com/office/powerpoint/2010/main" val="3573893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2064711"/>
          </a:xfrm>
        </p:spPr>
        <p:txBody>
          <a:bodyPr>
            <a:normAutofit/>
          </a:bodyPr>
          <a:lstStyle/>
          <a:p>
            <a:pPr algn="ctr"/>
            <a:r>
              <a:rPr lang="en-US" sz="2800" b="1" dirty="0">
                <a:latin typeface="+mn-lt"/>
              </a:rPr>
              <a:t>Count of Movies by Year and </a:t>
            </a:r>
            <a:r>
              <a:rPr lang="en-US" sz="2800" b="1" dirty="0" smtClean="0">
                <a:latin typeface="+mn-lt"/>
              </a:rPr>
              <a:t>Genre</a:t>
            </a:r>
            <a:r>
              <a:rPr lang="en-US" sz="2800" dirty="0">
                <a:latin typeface="+mn-lt"/>
              </a:rPr>
              <a:t/>
            </a:r>
            <a:br>
              <a:rPr lang="en-US" sz="2800" dirty="0">
                <a:latin typeface="+mn-lt"/>
              </a:rPr>
            </a:br>
            <a:r>
              <a:rPr lang="en-US" sz="4000" dirty="0"/>
              <a:t/>
            </a:r>
            <a:br>
              <a:rPr lang="en-US" sz="4000" dirty="0"/>
            </a:br>
            <a:endParaRPr lang="en-IN" sz="4000" b="1" dirty="0"/>
          </a:p>
        </p:txBody>
      </p:sp>
      <p:sp>
        <p:nvSpPr>
          <p:cNvPr id="3" name="Content Placeholder 2"/>
          <p:cNvSpPr>
            <a:spLocks noGrp="1"/>
          </p:cNvSpPr>
          <p:nvPr>
            <p:ph sz="half" idx="1"/>
          </p:nvPr>
        </p:nvSpPr>
        <p:spPr/>
        <p:txBody>
          <a:bodyPr>
            <a:normAutofit/>
          </a:bodyPr>
          <a:lstStyle/>
          <a:p>
            <a:r>
              <a:rPr lang="en-US" dirty="0" smtClean="0"/>
              <a:t>This chart analysis </a:t>
            </a:r>
            <a:r>
              <a:rPr lang="en-US" dirty="0"/>
              <a:t>the count of movies for each genre over the </a:t>
            </a:r>
            <a:r>
              <a:rPr lang="en-US" dirty="0" smtClean="0"/>
              <a:t>years.</a:t>
            </a:r>
          </a:p>
          <a:p>
            <a:r>
              <a:rPr lang="en-US" dirty="0" smtClean="0"/>
              <a:t>For example, the Thriller genre has 308 movies in total released over the years. In 2018, 28 Thriller moves were released which is the highest and the least is from the years 1964 to 1970.</a:t>
            </a:r>
            <a:endParaRPr lang="en-IN"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35039" y="1863787"/>
            <a:ext cx="5120324" cy="221182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38" y="4093665"/>
            <a:ext cx="5120325" cy="2150382"/>
          </a:xfrm>
          <a:prstGeom prst="rect">
            <a:avLst/>
          </a:prstGeom>
        </p:spPr>
      </p:pic>
    </p:spTree>
    <p:extLst>
      <p:ext uri="{BB962C8B-B14F-4D97-AF65-F5344CB8AC3E}">
        <p14:creationId xmlns:p14="http://schemas.microsoft.com/office/powerpoint/2010/main" val="455522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1038</TotalTime>
  <Words>1250</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Wingdings</vt:lpstr>
      <vt:lpstr>Retrospect</vt:lpstr>
      <vt:lpstr>Disney + HotStar Data Analysis   </vt:lpstr>
      <vt:lpstr>About Disney+Hotstar</vt:lpstr>
      <vt:lpstr>Problem Statement &amp; Dataset</vt:lpstr>
      <vt:lpstr> Distribution of Movies by Genre  </vt:lpstr>
      <vt:lpstr>Average Running Time of Movies by Genre  </vt:lpstr>
      <vt:lpstr> Movies Released Each Year:  </vt:lpstr>
      <vt:lpstr>Top 10 Longest Movies  </vt:lpstr>
      <vt:lpstr>Movies &amp; TV Shows by Age Rating  </vt:lpstr>
      <vt:lpstr>Count of Movies by Year and Genre  </vt:lpstr>
      <vt:lpstr>Most Common Movie &amp; TV Shows  </vt:lpstr>
      <vt:lpstr> Correlation Analysis    </vt:lpstr>
      <vt:lpstr>Genre Popularity Over Time  </vt:lpstr>
      <vt:lpstr>   Movies by Genre and Age Rating  </vt:lpstr>
      <vt:lpstr>TV Shows with Maximum Episodes  </vt:lpstr>
      <vt:lpstr>Distribution of Running Time </vt:lpstr>
      <vt:lpstr>Analysis of Specific Genres</vt:lpstr>
      <vt:lpstr>Business Recommendations</vt:lpstr>
      <vt:lpstr>PowerPoint Presentation</vt:lpstr>
      <vt:lpstr>Dashboard's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Analysis of Swiggy</dc:title>
  <dc:creator>Naveen Ramesh</dc:creator>
  <cp:lastModifiedBy>Naveen Ramesh</cp:lastModifiedBy>
  <cp:revision>65</cp:revision>
  <dcterms:created xsi:type="dcterms:W3CDTF">2024-11-08T12:59:27Z</dcterms:created>
  <dcterms:modified xsi:type="dcterms:W3CDTF">2024-12-13T06:44:21Z</dcterms:modified>
</cp:coreProperties>
</file>