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8" r:id="rId4"/>
    <p:sldId id="257" r:id="rId5"/>
    <p:sldId id="258" r:id="rId6"/>
    <p:sldId id="260" r:id="rId7"/>
    <p:sldId id="263" r:id="rId8"/>
    <p:sldId id="264" r:id="rId9"/>
    <p:sldId id="274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SAMUEL\Downloads\Hiring-process-analsis-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SAMUEL\Downloads\Hiring-process-analsis-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[Hiring-process-analsis-dataset.xlsx]Gender Hire!PivotTable3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The Gender Distribution of Hires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[Hiring-process-analsis-dataset.xlsx]Salary Analysis!PivotTable3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Average Salary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40813024"/>
        <c:axId val="540810112"/>
      </c:barChart>
      <c:catAx>
        <c:axId val="54081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10112"/>
        <c:crosses val="autoZero"/>
        <c:auto val="1"/>
        <c:lblAlgn val="ctr"/>
        <c:lblOffset val="100"/>
        <c:noMultiLvlLbl val="0"/>
      </c:catAx>
      <c:valAx>
        <c:axId val="54081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1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8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23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2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6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4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07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1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1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145120-48DE-41E3-A45F-84876B86A18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7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N%20SAMUEL\Downloads\Electronics%20Retail%20Data.xlsx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896470" y="2026835"/>
            <a:ext cx="10433381" cy="144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t">
              <a:spcBef>
                <a:spcPts val="1200"/>
              </a:spcBef>
              <a:spcAft>
                <a:spcPts val="1200"/>
              </a:spcAft>
            </a:pPr>
            <a:r>
              <a:rPr lang="en-IN" b="1" dirty="0"/>
              <a:t>ELECTRONIC PRODUCTS REVENUE ANALYSIS</a:t>
            </a:r>
            <a:endParaRPr lang="en-US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1108"/>
            <a:ext cx="9144000" cy="1933303"/>
          </a:xfrm>
        </p:spPr>
        <p:txBody>
          <a:bodyPr>
            <a:normAutofit/>
          </a:bodyPr>
          <a:lstStyle/>
          <a:p>
            <a:pPr algn="r"/>
            <a:endParaRPr lang="en-IN" dirty="0" smtClean="0"/>
          </a:p>
          <a:p>
            <a:pPr algn="r"/>
            <a:r>
              <a:rPr lang="en-IN" sz="2800" b="1" dirty="0" smtClean="0">
                <a:solidFill>
                  <a:schemeClr val="tx1"/>
                </a:solidFill>
                <a:latin typeface="+mn-lt"/>
              </a:rPr>
              <a:t>Naveen Ramesh</a:t>
            </a:r>
          </a:p>
          <a:p>
            <a:pPr algn="r"/>
            <a:r>
              <a:rPr lang="en-IN" sz="2800" b="1" dirty="0" smtClean="0">
                <a:solidFill>
                  <a:schemeClr val="tx1"/>
                </a:solidFill>
                <a:latin typeface="+mn-lt"/>
              </a:rPr>
              <a:t>BADM-WD-T-B5</a:t>
            </a:r>
          </a:p>
          <a:p>
            <a:pPr algn="r"/>
            <a:endParaRPr lang="en-IN" b="1" dirty="0" smtClean="0">
              <a:solidFill>
                <a:schemeClr val="tx1"/>
              </a:solidFill>
              <a:latin typeface="+mn-lt"/>
            </a:endParaRPr>
          </a:p>
          <a:p>
            <a:pPr algn="r"/>
            <a:endParaRPr lang="en-IN" sz="32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03763"/>
              </p:ext>
            </p:extLst>
          </p:nvPr>
        </p:nvGraphicFramePr>
        <p:xfrm>
          <a:off x="1524000" y="2098766"/>
          <a:ext cx="9144000" cy="1245325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05241937"/>
                    </a:ext>
                  </a:extLst>
                </a:gridCol>
              </a:tblGrid>
              <a:tr h="124532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22843"/>
                  </a:ext>
                </a:extLst>
              </a:tr>
            </a:tbl>
          </a:graphicData>
        </a:graphic>
      </p:graphicFrame>
      <p:pic>
        <p:nvPicPr>
          <p:cNvPr id="1026" name="Picture 2" descr="Recruitment Analytics: How to identify right candidates, simplify hiring  process - BusinessTo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9" y="4137658"/>
            <a:ext cx="3997747" cy="18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86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</a:t>
            </a:r>
            <a:r>
              <a:rPr lang="en-US" dirty="0" smtClean="0"/>
              <a:t>this project;</a:t>
            </a:r>
          </a:p>
          <a:p>
            <a:r>
              <a:rPr lang="en-US" cap="none" dirty="0" smtClean="0"/>
              <a:t>Key Sales Trends And Patterns Are Identified.</a:t>
            </a:r>
          </a:p>
          <a:p>
            <a:pPr fontAlgn="base"/>
            <a:r>
              <a:rPr lang="en-US" cap="none" dirty="0" smtClean="0"/>
              <a:t>Insights For Strategic Decision-making In Retail Is Generated.</a:t>
            </a:r>
          </a:p>
          <a:p>
            <a:pPr fontAlgn="base"/>
            <a:r>
              <a:rPr lang="en-US" cap="none" dirty="0" smtClean="0"/>
              <a:t>Present Findings In A Clear, Actionable Format Are Made.</a:t>
            </a:r>
          </a:p>
          <a:p>
            <a:pPr marL="0" indent="0">
              <a:buNone/>
            </a:pP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</p:txBody>
      </p:sp>
      <p:pic>
        <p:nvPicPr>
          <p:cNvPr id="1026" name="Picture 2" descr="Hiring Bias: Choose Data Over Gut Feel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89" y="1825625"/>
            <a:ext cx="3667488" cy="29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801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/>
              <a:t>Thank You! 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555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62445"/>
            <a:ext cx="10058400" cy="1550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Problem Statement:</a:t>
            </a: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54925"/>
            <a:ext cx="10056223" cy="432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smtClean="0"/>
              <a:t>Analyze Retail Sales Data To Extract Actionable Business Insights And Provide Recommendations Based On The Analysis using MySQL.</a:t>
            </a:r>
          </a:p>
          <a:p>
            <a:pPr marL="0" indent="0">
              <a:buNone/>
            </a:pPr>
            <a:endParaRPr lang="en-IN" sz="2000" cap="none" dirty="0"/>
          </a:p>
        </p:txBody>
      </p:sp>
      <p:pic>
        <p:nvPicPr>
          <p:cNvPr id="2050" name="Picture 2" descr="Data-driven decision-making in Talent Acqui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31" y="3632427"/>
            <a:ext cx="4807132" cy="24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2934"/>
          </a:xfrm>
        </p:spPr>
        <p:txBody>
          <a:bodyPr/>
          <a:lstStyle/>
          <a:p>
            <a:r>
              <a:rPr lang="en-IN" dirty="0"/>
              <a:t>Dataset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85258"/>
            <a:ext cx="5106026" cy="40059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cap="none" dirty="0" smtClean="0"/>
              <a:t>The Dataset Includes Retail Sales Transactions. Key Variables Include:</a:t>
            </a:r>
          </a:p>
          <a:p>
            <a:pPr fontAlgn="base"/>
            <a:r>
              <a:rPr lang="en-US" b="1" cap="none" dirty="0" smtClean="0"/>
              <a:t>Order ID(Variable)</a:t>
            </a:r>
            <a:r>
              <a:rPr lang="en-US" cap="none" dirty="0" smtClean="0"/>
              <a:t>: Unique Identifier For Each Transaction</a:t>
            </a:r>
          </a:p>
          <a:p>
            <a:pPr fontAlgn="base"/>
            <a:r>
              <a:rPr lang="en-US" b="1" cap="none" dirty="0" smtClean="0"/>
              <a:t>Product(Variable)</a:t>
            </a:r>
            <a:r>
              <a:rPr lang="en-US" cap="none" dirty="0" smtClean="0"/>
              <a:t>: Name Of The Product Sold</a:t>
            </a:r>
          </a:p>
          <a:p>
            <a:pPr fontAlgn="base"/>
            <a:r>
              <a:rPr lang="en-US" b="1" cap="none" dirty="0" smtClean="0"/>
              <a:t>Quantity Ordered(Integer)</a:t>
            </a:r>
            <a:r>
              <a:rPr lang="en-US" cap="none" dirty="0" smtClean="0"/>
              <a:t>: Number Of Units Sold In The Transaction</a:t>
            </a:r>
          </a:p>
          <a:p>
            <a:pPr fontAlgn="base"/>
            <a:r>
              <a:rPr lang="en-US" b="1" cap="none" dirty="0" smtClean="0"/>
              <a:t>Price Each(Decimal)</a:t>
            </a:r>
            <a:r>
              <a:rPr lang="en-US" cap="none" dirty="0" smtClean="0"/>
              <a:t>: Price Per Unit Of The Product</a:t>
            </a:r>
          </a:p>
          <a:p>
            <a:pPr fontAlgn="base"/>
            <a:r>
              <a:rPr lang="en-US" b="1" cap="none" dirty="0" smtClean="0"/>
              <a:t>Order Date(Date Time)</a:t>
            </a:r>
            <a:r>
              <a:rPr lang="en-US" cap="none" dirty="0" smtClean="0"/>
              <a:t>: Date And Time Of The Transaction</a:t>
            </a:r>
          </a:p>
          <a:p>
            <a:pPr fontAlgn="base"/>
            <a:r>
              <a:rPr lang="en-US" b="1" cap="none" dirty="0" smtClean="0"/>
              <a:t>Purchase Address(Variable)</a:t>
            </a:r>
            <a:r>
              <a:rPr lang="en-US" cap="none" dirty="0" smtClean="0"/>
              <a:t>: Address Where The Product Was Delivered.</a:t>
            </a:r>
          </a:p>
          <a:p>
            <a:pPr fontAlgn="base"/>
            <a:r>
              <a:rPr lang="en-US" b="1" cap="none" dirty="0" smtClean="0"/>
              <a:t>Month(Integer)</a:t>
            </a:r>
            <a:r>
              <a:rPr lang="en-US" cap="none" dirty="0" smtClean="0"/>
              <a:t>: Months </a:t>
            </a:r>
            <a:r>
              <a:rPr lang="en-US" cap="none" dirty="0"/>
              <a:t>where the sales </a:t>
            </a:r>
            <a:r>
              <a:rPr lang="en-US" cap="none" dirty="0" smtClean="0"/>
              <a:t>made</a:t>
            </a:r>
          </a:p>
          <a:p>
            <a:pPr fontAlgn="base"/>
            <a:r>
              <a:rPr lang="en-US" b="1" cap="none" dirty="0" smtClean="0"/>
              <a:t>City(Variable)</a:t>
            </a:r>
            <a:r>
              <a:rPr lang="en-US" cap="none" dirty="0" smtClean="0"/>
              <a:t>: Cities where the sales made</a:t>
            </a:r>
          </a:p>
          <a:p>
            <a:pPr fontAlgn="base"/>
            <a:r>
              <a:rPr lang="en-US" b="1" cap="none" dirty="0" smtClean="0"/>
              <a:t>Sales Made(Decimal)</a:t>
            </a:r>
            <a:r>
              <a:rPr lang="en-US" cap="none" dirty="0" smtClean="0"/>
              <a:t>: Combination of quantity ordered and price each.</a:t>
            </a: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785258"/>
            <a:ext cx="5105400" cy="4905102"/>
          </a:xfrm>
        </p:spPr>
        <p:txBody>
          <a:bodyPr/>
          <a:lstStyle/>
          <a:p>
            <a:r>
              <a:rPr lang="en-IN" cap="none" dirty="0" smtClean="0"/>
              <a:t>Data Cleaning Was Done Via Ms-excel: Null Rows Were Removed, Repetition Of Header Was Removed.</a:t>
            </a:r>
          </a:p>
          <a:p>
            <a:r>
              <a:rPr lang="en-IN" cap="none" dirty="0" smtClean="0"/>
              <a:t>Month, City And Sales-made Columns Were Created.</a:t>
            </a:r>
          </a:p>
          <a:p>
            <a:r>
              <a:rPr lang="en-IN" cap="none" dirty="0" smtClean="0"/>
              <a:t>Then the Excel.CSV file was imported in the </a:t>
            </a:r>
            <a:r>
              <a:rPr lang="en-IN" cap="none" dirty="0" err="1" smtClean="0"/>
              <a:t>MySql</a:t>
            </a:r>
            <a:r>
              <a:rPr lang="en-IN" cap="none" dirty="0" smtClean="0"/>
              <a:t> workbench.</a:t>
            </a:r>
          </a:p>
          <a:p>
            <a:r>
              <a:rPr lang="en-IN" cap="none" dirty="0" smtClean="0"/>
              <a:t>Attached below the updated processed data.</a:t>
            </a:r>
            <a:endParaRPr lang="en-IN" cap="non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5396"/>
              </p:ext>
            </p:extLst>
          </p:nvPr>
        </p:nvGraphicFramePr>
        <p:xfrm>
          <a:off x="7487195" y="5272405"/>
          <a:ext cx="1702526" cy="141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3" imgW="914400" imgH="792360" progId="Excel.Sheet.12">
                  <p:link updateAutomatic="1"/>
                </p:oleObj>
              </mc:Choice>
              <mc:Fallback>
                <p:oleObj name="Worksheet" showAsIcon="1" r:id="rId3" imgW="914400" imgH="7923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7195" y="5272405"/>
                        <a:ext cx="1702526" cy="141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1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58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Analysis using </a:t>
            </a:r>
            <a:r>
              <a:rPr lang="en-IN" b="1" dirty="0" smtClean="0"/>
              <a:t>SQL</a:t>
            </a:r>
            <a:br>
              <a:rPr lang="en-IN" b="1" dirty="0" smtClean="0"/>
            </a:br>
            <a:r>
              <a:rPr lang="en-US" dirty="0" smtClean="0"/>
              <a:t>best </a:t>
            </a:r>
            <a:r>
              <a:rPr lang="en-US" dirty="0"/>
              <a:t>month for sales and the total earnings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Analysis We Can Find That,</a:t>
            </a:r>
          </a:p>
          <a:p>
            <a:pPr marL="0" indent="0">
              <a:buNone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December Month Has The Best Sales With Revenue More Than 4.6 Million And The Lowest Is January With 1.8M Revenue</a:t>
            </a:r>
          </a:p>
          <a:p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Rise In Sales Till April</a:t>
            </a:r>
          </a:p>
          <a:p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Continuous Drop After October.</a:t>
            </a:r>
          </a:p>
          <a:p>
            <a:pPr marL="0" indent="0">
              <a:buNone/>
            </a:pP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Query;</a:t>
            </a:r>
          </a:p>
          <a:p>
            <a:pPr marL="0" indent="0">
              <a:buNone/>
            </a:pP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Month,    </a:t>
            </a:r>
          </a:p>
          <a:p>
            <a:pPr marL="0" indent="0">
              <a:buNone/>
            </a:pP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Sum(</a:t>
            </a:r>
            <a:r>
              <a:rPr lang="en-US" sz="26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sales_made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26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Total_sales</a:t>
            </a:r>
            <a:endParaRPr lang="en-US" sz="26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6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Electronic_sales_data.Electronics_retail_data</a:t>
            </a:r>
            <a:endParaRPr lang="en-US" sz="26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BY Month</a:t>
            </a:r>
          </a:p>
          <a:p>
            <a:pPr marL="0" indent="0">
              <a:buNone/>
            </a:pP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sz="26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Total_sales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DESC;</a:t>
            </a:r>
          </a:p>
          <a:p>
            <a:pPr marL="0" indent="0">
              <a:buNone/>
            </a:pP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7570495"/>
              </p:ext>
            </p:extLst>
          </p:nvPr>
        </p:nvGraphicFramePr>
        <p:xfrm>
          <a:off x="6172200" y="3962399"/>
          <a:ext cx="4103914" cy="221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1825625"/>
            <a:ext cx="5477639" cy="45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18397"/>
          </a:xfrm>
        </p:spPr>
        <p:txBody>
          <a:bodyPr>
            <a:normAutofit/>
          </a:bodyPr>
          <a:lstStyle/>
          <a:p>
            <a:r>
              <a:rPr lang="en-US" dirty="0"/>
              <a:t>the city with the highest </a:t>
            </a:r>
            <a:r>
              <a:rPr lang="en-US" dirty="0" smtClean="0"/>
              <a:t>sales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Analysis We Can Find That,</a:t>
            </a:r>
          </a:p>
          <a:p>
            <a:r>
              <a:rPr lang="en-US" cap="none" dirty="0" smtClean="0"/>
              <a:t>San Francisco Has The Highest Sales, Followed By Los Angeles And New York City. City With The Lowest Sales Was Austin.</a:t>
            </a:r>
          </a:p>
          <a:p>
            <a:pPr marL="0" indent="0">
              <a:buNone/>
            </a:pPr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MySQL Query</a:t>
            </a: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cap="none" dirty="0" smtClean="0"/>
          </a:p>
          <a:p>
            <a:pPr marL="0" indent="0">
              <a:buNone/>
            </a:pPr>
            <a:r>
              <a:rPr lang="en-US" b="1" cap="none" dirty="0" smtClean="0"/>
              <a:t>Select   </a:t>
            </a:r>
            <a:r>
              <a:rPr lang="en-US" b="1" cap="none" dirty="0" err="1" smtClean="0"/>
              <a:t>City,sum</a:t>
            </a:r>
            <a:r>
              <a:rPr lang="en-US" b="1" cap="none" dirty="0" smtClean="0"/>
              <a:t>(</a:t>
            </a:r>
            <a:r>
              <a:rPr lang="en-US" b="1" cap="none" dirty="0" err="1" smtClean="0"/>
              <a:t>sales_made</a:t>
            </a:r>
            <a:r>
              <a:rPr lang="en-US" b="1" cap="none" dirty="0" smtClean="0"/>
              <a:t>) As </a:t>
            </a:r>
            <a:r>
              <a:rPr lang="en-US" b="1" cap="none" dirty="0" err="1" smtClean="0"/>
              <a:t>Total_sales</a:t>
            </a:r>
            <a:endParaRPr lang="en-US" b="1" cap="none" dirty="0"/>
          </a:p>
          <a:p>
            <a:pPr marL="0" indent="0">
              <a:buNone/>
            </a:pPr>
            <a:r>
              <a:rPr lang="en-US" b="1" cap="none" dirty="0" smtClean="0"/>
              <a:t>from </a:t>
            </a:r>
            <a:r>
              <a:rPr lang="en-US" b="1" cap="none" dirty="0" err="1" smtClean="0"/>
              <a:t>Electronic_sales_data.Electronics_retail_data</a:t>
            </a:r>
            <a:endParaRPr lang="en-US" b="1" cap="none" dirty="0" smtClean="0"/>
          </a:p>
          <a:p>
            <a:pPr marL="0" indent="0">
              <a:buNone/>
            </a:pPr>
            <a:r>
              <a:rPr lang="en-US" b="1" cap="none" dirty="0" smtClean="0"/>
              <a:t>group By city</a:t>
            </a:r>
          </a:p>
          <a:p>
            <a:pPr marL="0" indent="0">
              <a:buNone/>
            </a:pPr>
            <a:r>
              <a:rPr lang="en-US" b="1" cap="none" dirty="0" smtClean="0"/>
              <a:t>order By</a:t>
            </a:r>
          </a:p>
          <a:p>
            <a:pPr marL="0" indent="0">
              <a:buNone/>
            </a:pPr>
            <a:r>
              <a:rPr lang="en-US" b="1" cap="none" dirty="0" err="1" smtClean="0"/>
              <a:t>total_sales</a:t>
            </a:r>
            <a:r>
              <a:rPr lang="en-US" b="1" cap="none" dirty="0" smtClean="0"/>
              <a:t> DESC;</a:t>
            </a:r>
          </a:p>
          <a:p>
            <a:pPr marL="0" indent="0">
              <a:buNone/>
            </a:pPr>
            <a:endParaRPr lang="en-IN" cap="non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38" y="1764769"/>
            <a:ext cx="5363323" cy="37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603"/>
          </a:xfrm>
        </p:spPr>
        <p:txBody>
          <a:bodyPr>
            <a:normAutofit/>
          </a:bodyPr>
          <a:lstStyle/>
          <a:p>
            <a:r>
              <a:rPr lang="en-US" dirty="0"/>
              <a:t> optimal time for displaying advertisements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2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Analysis We Can Find That,</a:t>
            </a:r>
          </a:p>
          <a:p>
            <a:r>
              <a:rPr lang="en-US" sz="1600" cap="none" dirty="0" smtClean="0"/>
              <a:t>It Is Recommended To Advertise Around 12th Or Around 19</a:t>
            </a:r>
            <a:r>
              <a:rPr lang="en-US" sz="1600" cap="none" baseline="30000" dirty="0" smtClean="0"/>
              <a:t>th</a:t>
            </a:r>
            <a:r>
              <a:rPr lang="en-US" sz="1600" cap="none" dirty="0" smtClean="0"/>
              <a:t> Hour.</a:t>
            </a:r>
          </a:p>
          <a:p>
            <a:pPr marL="0" indent="0">
              <a:buNone/>
            </a:pPr>
            <a:r>
              <a:rPr lang="en-US" sz="16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Query;</a:t>
            </a:r>
            <a:endParaRPr lang="en-US" sz="1600" cap="none" dirty="0" smtClean="0"/>
          </a:p>
          <a:p>
            <a:pPr marL="0" indent="0">
              <a:buNone/>
            </a:pPr>
            <a:r>
              <a:rPr lang="en-US" sz="1600" b="1" cap="none" dirty="0" smtClean="0"/>
              <a:t>Select</a:t>
            </a:r>
          </a:p>
          <a:p>
            <a:pPr marL="0" indent="0">
              <a:buNone/>
            </a:pPr>
            <a:r>
              <a:rPr lang="en-US" sz="1600" b="1" cap="none" dirty="0" smtClean="0"/>
              <a:t>hour(</a:t>
            </a:r>
            <a:r>
              <a:rPr lang="en-US" sz="1600" b="1" cap="none" dirty="0" err="1" smtClean="0"/>
              <a:t>order_date</a:t>
            </a:r>
            <a:r>
              <a:rPr lang="en-US" sz="1600" b="1" cap="none" dirty="0" smtClean="0"/>
              <a:t>) AS Hour,</a:t>
            </a:r>
          </a:p>
          <a:p>
            <a:pPr marL="0" indent="0">
              <a:buNone/>
            </a:pPr>
            <a:r>
              <a:rPr lang="en-US" sz="1600" b="1" cap="none" dirty="0" smtClean="0"/>
              <a:t>sum(</a:t>
            </a:r>
            <a:r>
              <a:rPr lang="en-US" sz="1600" b="1" cap="none" dirty="0" err="1" smtClean="0"/>
              <a:t>sales_made</a:t>
            </a:r>
            <a:r>
              <a:rPr lang="en-US" sz="1600" b="1" cap="none" dirty="0" smtClean="0"/>
              <a:t>) AS </a:t>
            </a:r>
            <a:r>
              <a:rPr lang="en-US" sz="1600" b="1" cap="none" dirty="0" err="1" smtClean="0"/>
              <a:t>Total_sales</a:t>
            </a:r>
            <a:endParaRPr lang="en-US" sz="1600" b="1" cap="none" dirty="0" smtClean="0"/>
          </a:p>
          <a:p>
            <a:pPr marL="0" indent="0">
              <a:buNone/>
            </a:pPr>
            <a:r>
              <a:rPr lang="en-US" sz="1600" b="1" cap="none" dirty="0" smtClean="0"/>
              <a:t>From </a:t>
            </a:r>
            <a:r>
              <a:rPr lang="en-US" sz="1600" b="1" cap="none" dirty="0" err="1" smtClean="0"/>
              <a:t>electronic_sales_data.Electronics_retail_data</a:t>
            </a:r>
            <a:endParaRPr lang="en-US" sz="1600" b="1" cap="none" dirty="0" smtClean="0"/>
          </a:p>
          <a:p>
            <a:pPr marL="0" indent="0">
              <a:buNone/>
            </a:pPr>
            <a:r>
              <a:rPr lang="en-US" sz="1600" b="1" cap="none" dirty="0" smtClean="0"/>
              <a:t>group By hour(</a:t>
            </a:r>
            <a:r>
              <a:rPr lang="en-US" sz="1600" b="1" cap="none" dirty="0" err="1" smtClean="0"/>
              <a:t>order_date</a:t>
            </a:r>
            <a:r>
              <a:rPr lang="en-US" sz="1600" b="1" cap="none" dirty="0" smtClean="0"/>
              <a:t>) </a:t>
            </a:r>
          </a:p>
          <a:p>
            <a:pPr marL="0" indent="0">
              <a:buNone/>
            </a:pPr>
            <a:r>
              <a:rPr lang="en-US" sz="1600" b="1" cap="none" dirty="0" smtClean="0"/>
              <a:t>order By</a:t>
            </a:r>
          </a:p>
          <a:p>
            <a:pPr marL="0" indent="0">
              <a:buNone/>
            </a:pPr>
            <a:r>
              <a:rPr lang="en-US" sz="1600" b="1" cap="none" dirty="0" err="1" smtClean="0"/>
              <a:t>total_sales</a:t>
            </a:r>
            <a:r>
              <a:rPr lang="en-US" sz="1600" b="1" cap="none" dirty="0" smtClean="0"/>
              <a:t> DESC;</a:t>
            </a:r>
          </a:p>
          <a:p>
            <a:pPr marL="0" indent="0">
              <a:buNone/>
            </a:pPr>
            <a:endParaRPr lang="en-IN" sz="1800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825624"/>
            <a:ext cx="4658852" cy="3828415"/>
          </a:xfrm>
        </p:spPr>
      </p:pic>
    </p:spTree>
    <p:extLst>
      <p:ext uri="{BB962C8B-B14F-4D97-AF65-F5344CB8AC3E}">
        <p14:creationId xmlns:p14="http://schemas.microsoft.com/office/powerpoint/2010/main" val="16812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5849"/>
          </a:xfrm>
        </p:spPr>
        <p:txBody>
          <a:bodyPr>
            <a:normAutofit fontScale="90000"/>
          </a:bodyPr>
          <a:lstStyle/>
          <a:p>
            <a:r>
              <a:rPr lang="en-IN" dirty="0"/>
              <a:t>frequently bought </a:t>
            </a:r>
            <a:r>
              <a:rPr lang="en-IN" dirty="0" smtClean="0"/>
              <a:t>products Together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120"/>
            <a:ext cx="5181600" cy="48358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Analysis We Can Find That,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'I-phone' And 'Lighting Charging Cable' Were The Top Most Products Sold Together.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'Google Phone', '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-c Charging Cable' And '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', 'Wired Headphones' Were Among The Top Most Products Sold Together.</a:t>
            </a:r>
          </a:p>
          <a:p>
            <a:pPr marL="0" indent="0">
              <a:buNone/>
            </a:pPr>
            <a:r>
              <a:rPr lang="en-US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Query;</a:t>
            </a: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  <a:p>
            <a:pPr marL="0" indent="0">
              <a:buNone/>
            </a:pPr>
            <a:r>
              <a:rPr lang="en-US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Order_id</a:t>
            </a: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Group_concat</a:t>
            </a: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(product SEPARATOR ',') AS </a:t>
            </a:r>
            <a:r>
              <a:rPr lang="en-US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Productssoldtogether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Electronic_sales_data.Electronics_retail_data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marL="0" indent="0">
              <a:buNone/>
            </a:pPr>
            <a:r>
              <a:rPr lang="en-US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Order_id</a:t>
            </a:r>
            <a:endParaRPr lang="en-US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pPr marL="0" indent="0">
              <a:buNone/>
            </a:pPr>
            <a:r>
              <a:rPr lang="en-US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Count(product) &gt; 1;</a:t>
            </a:r>
          </a:p>
          <a:p>
            <a:pPr marL="0" indent="0">
              <a:buNone/>
            </a:pPr>
            <a:endParaRPr lang="en-IN" cap="non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5901"/>
            <a:ext cx="5181600" cy="4300030"/>
          </a:xfrm>
        </p:spPr>
      </p:pic>
    </p:spTree>
    <p:extLst>
      <p:ext uri="{BB962C8B-B14F-4D97-AF65-F5344CB8AC3E}">
        <p14:creationId xmlns:p14="http://schemas.microsoft.com/office/powerpoint/2010/main" val="14207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66146"/>
          </a:xfrm>
        </p:spPr>
        <p:txBody>
          <a:bodyPr>
            <a:normAutofit fontScale="90000"/>
          </a:bodyPr>
          <a:lstStyle/>
          <a:p>
            <a:r>
              <a:rPr lang="en-US" dirty="0"/>
              <a:t>best-selling product and reason for its success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Analysis We Can Find That,</a:t>
            </a:r>
          </a:p>
          <a:p>
            <a:r>
              <a:rPr lang="en-US" sz="1400" cap="none" dirty="0" smtClean="0"/>
              <a:t>AA Batteries (4-pack) Is The Most Sold Product.</a:t>
            </a:r>
          </a:p>
          <a:p>
            <a:r>
              <a:rPr lang="en-US" sz="1400" cap="none" dirty="0" smtClean="0"/>
              <a:t>Least is LG Dryer</a:t>
            </a:r>
          </a:p>
          <a:p>
            <a:pPr marL="0" indent="0">
              <a:buNone/>
            </a:pPr>
            <a:r>
              <a:rPr lang="en-US" sz="14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Query;</a:t>
            </a:r>
          </a:p>
          <a:p>
            <a:pPr marL="0" indent="0">
              <a:buNone/>
            </a:pP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</a:p>
          <a:p>
            <a:pPr marL="0" indent="0">
              <a:buNone/>
            </a:pP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Product,</a:t>
            </a:r>
          </a:p>
          <a:p>
            <a:pPr marL="0" indent="0">
              <a:buNone/>
            </a:pP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Sum(</a:t>
            </a:r>
            <a:r>
              <a:rPr lang="en-US" sz="14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quantity_ordered</a:t>
            </a: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4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Totalunitssold</a:t>
            </a:r>
            <a:endParaRPr lang="en-US" sz="1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Electronic_sales_data.Electronics_retail_data</a:t>
            </a: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BY Product </a:t>
            </a:r>
          </a:p>
          <a:p>
            <a:pPr marL="0" indent="0">
              <a:buNone/>
            </a:pP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marL="0" indent="0">
              <a:buNone/>
            </a:pPr>
            <a:r>
              <a:rPr lang="en-US" sz="14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Totalunitssold</a:t>
            </a:r>
            <a:r>
              <a:rPr lang="en-US" sz="1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DESC;</a:t>
            </a:r>
          </a:p>
          <a:p>
            <a:endParaRPr lang="en-US" dirty="0"/>
          </a:p>
          <a:p>
            <a:pPr marL="0" indent="0">
              <a:buNone/>
            </a:pP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6976"/>
            <a:ext cx="5181600" cy="4008635"/>
          </a:xfrm>
        </p:spPr>
      </p:pic>
    </p:spTree>
    <p:extLst>
      <p:ext uri="{BB962C8B-B14F-4D97-AF65-F5344CB8AC3E}">
        <p14:creationId xmlns:p14="http://schemas.microsoft.com/office/powerpoint/2010/main" val="35738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3131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558834"/>
            <a:ext cx="10804093" cy="42323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the above analysis, recommendations are made below,</a:t>
            </a:r>
          </a:p>
          <a:p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Rise In Sales Till April. There Is A Continuous Drop Before October. So, The Business And Marketing Campaigns Can Be Made Between April And October</a:t>
            </a:r>
          </a:p>
          <a:p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The Above Results, Cities Which Are At The Coast Have Higher Revenue And Cities Which Have Major Tech Advancements Which Need Electronics Components Have Higher Sales.</a:t>
            </a:r>
          </a:p>
          <a:p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The Dip In Sales From 1</a:t>
            </a:r>
            <a:r>
              <a:rPr lang="en-US" sz="1900" cap="non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Hour Till 11</a:t>
            </a:r>
            <a:r>
              <a:rPr lang="en-US" sz="1900" cap="non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From 13</a:t>
            </a:r>
            <a:r>
              <a:rPr lang="en-US" sz="1900" cap="non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To 17</a:t>
            </a:r>
            <a:r>
              <a:rPr lang="en-US" sz="1900" cap="non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Hour. It Is Recommended To Advertise Around 12th Or Around 19</a:t>
            </a:r>
            <a:r>
              <a:rPr lang="en-US" sz="1900" cap="non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Hour, Because There Is More Active Consumers.</a:t>
            </a:r>
          </a:p>
          <a:p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'Google Phone', '</a:t>
            </a:r>
            <a:r>
              <a:rPr lang="en-US" sz="19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-c Charging Cable' And '</a:t>
            </a:r>
            <a:r>
              <a:rPr lang="en-US" sz="19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', 'Wired Headphones' Were Among The Top Most Products Sold Together. Least Is Different Batteries.</a:t>
            </a:r>
          </a:p>
          <a:p>
            <a:r>
              <a:rPr lang="en-US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By Correlating Products' Quantity With Price Of The Quantity, If The Product Is Costlier, Then The Quantity Ordered Is Less. If The Product Is Cheaper, Then The Quantity Ordered Is More.</a:t>
            </a:r>
          </a:p>
          <a:p>
            <a:pPr marL="0" indent="0">
              <a:buNone/>
            </a:pPr>
            <a:endParaRPr lang="en-US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 flipV="1">
            <a:off x="7069666" y="7150947"/>
            <a:ext cx="4207933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8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1737</TotalTime>
  <Words>689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file:///C:\Users\NAVEEN%20SAMUEL\Downloads\Electronics%20Retail%20Data.xlsx</vt:lpstr>
      <vt:lpstr>ELECTRONIC PRODUCTS REVENUE ANALYSIS</vt:lpstr>
      <vt:lpstr>Problem Statement:  </vt:lpstr>
      <vt:lpstr>Dataset cleaning</vt:lpstr>
      <vt:lpstr>Data Analysis using SQL best month for sales and the total earnings</vt:lpstr>
      <vt:lpstr>the city with the highest sales</vt:lpstr>
      <vt:lpstr> optimal time for displaying advertisements</vt:lpstr>
      <vt:lpstr>frequently bought products Together</vt:lpstr>
      <vt:lpstr>best-selling product and reason for its success</vt:lpstr>
      <vt:lpstr>Recommendations</vt:lpstr>
      <vt:lpstr>Conclusion 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 of Swiggy</dc:title>
  <dc:creator>Naveen Ramesh</dc:creator>
  <cp:lastModifiedBy>Naveen Ramesh</cp:lastModifiedBy>
  <cp:revision>112</cp:revision>
  <dcterms:created xsi:type="dcterms:W3CDTF">2024-11-08T12:59:27Z</dcterms:created>
  <dcterms:modified xsi:type="dcterms:W3CDTF">2025-02-21T22:09:25Z</dcterms:modified>
</cp:coreProperties>
</file>