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6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56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7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2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3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3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20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145120-48DE-41E3-A45F-84876B86A18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0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5120-48DE-41E3-A45F-84876B86A18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10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145120-48DE-41E3-A45F-84876B86A18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8F6DA-A4C9-4B5C-9A09-8EDE323F4AC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0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sca_esv=71e700b366dfacef&amp;q=Bangalore,+Karnataka,+India&amp;stick=H4sIAAAAAAAAAONgVuLQz9U3sEw2NF_EKu2UmJeemJNflKqj4J1YlJdYkpidqKPgmZeSmQgAcLRIVSoAAAA&amp;sa=X&amp;ved=2ahUKEwj0y_y6tM2JAxUMSGwGHQqBPa0QmxMoAHoECDYQAg" TargetMode="External"/><Relationship Id="rId3" Type="http://schemas.openxmlformats.org/officeDocument/2006/relationships/hyperlink" Target="https://www.google.com/search?sca_esv=71e700b366dfacef&amp;q=SoftBank+Group&amp;si=ACC90nzx_D3_zUKRnpAjmO0UBLNxnt7EyN4YYdru6U3bxLI-LzHc9U5FUsnNaFgYyFZclBJI3alEvrdqiR2_Rkx6QG5o0Wl--SNNTiTS7GaBEi5Ufdi3f5TNlpudKUNGj6Q8yP7Gzvt0HvBXepx2KOVXcfUU6dADZkc5Ax5wtqOP2Wh9nRQ37MzPiUDiPfJl24Y4aOz1tgAdoyz8mvpp23Dk0VDnDSP9cx7NlQeDvEpyLVKgk1bFD_3pCiFMF-8zJxEHsTHKiAAlfuMFMgQmCu71uHxtrKy2dw%3D%3D&amp;sa=X&amp;ved=2ahUKEwj0y_y6tM2JAxUMSGwGHQqBPa0QmxMoAXoECDMQAw" TargetMode="External"/><Relationship Id="rId7" Type="http://schemas.openxmlformats.org/officeDocument/2006/relationships/hyperlink" Target="https://www.google.com/search?sca_esv=71e700b366dfacef&amp;q=Rahul+Jaimini&amp;si=ACC90nwLLwns5sISZcdzuISy7t-NHozt8Cbt6G3WNQfC9ekAgLBZdxlyjcozGRG6ACzHeJ2cA5rgQ-ACJw7rFkVQ0zmuNVC2oWUziLG1rUdiET3AellGVkOYt30fTcSScBHVio8um5k0o8yNIXSgNxBga_3E6T656fm9rtqnHNrTDY_RQ35pOwEYQ5-oE9RDGc5eRp34MDyrul6IuyvEt6cN6WAC1mc3q57M0rh-8FXMpTu3mdkkFW6udpqMPX9i9nYPFte7hP_WR5_B5aW-Tlv96YoIdm5u2wUo_jLD9MWFB-huKOP1uOg%3D&amp;sa=X&amp;ved=2ahUKEwj0y_y6tM2JAxUMSGwGHQqBPa0QmxMoAnoECDcQBA" TargetMode="External"/><Relationship Id="rId2" Type="http://schemas.openxmlformats.org/officeDocument/2006/relationships/hyperlink" Target="https://www.google.com/search?sca_esv=71e700b366dfacef&amp;q=Prosus&amp;si=ACC90nwLLwns5sISZcdzuISy7t-NHozt8Cbt6G3WNQfC9ekAgNT7XyQsBNQqzFc6eAqhX1b0CjJ4x3IjCpa6v7D57HPahC7OSYRjoEhRt1WVBPca4PjMuV9jetwJz6WBW5MxVQxk9qjM3RMJwIi7fYSRPrSvTDEm-cZuQCwuWcqGVkuZ3ZsZtaIo2Mu6Y2OHWwDV6KQgP7VSXjTqpJTqbCx_cHJ7kMGA2b_kLsQQ_WSUIww57DvQxSiQASBBawKfWUdrXsNW6AKzVEScRmn2PmulXw--rjBGFw%3D%3D&amp;sa=X&amp;ved=2ahUKEwj0y_y6tM2JAxUMSGwGHQqBPa0QmxMoAHoECDMQ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sca_esv=71e700b366dfacef&amp;q=Nandan+Reddy&amp;si=ACC90nwLLwns5sISZcdzuISy7t-NHozt8Cbt6G3WNQfC9ekAgH1tI9r8aICFpBK9bJbJix0JsLrUF9jG0Df5SIT7TG0di3y4_wLd7xPFTM2aLjjTkGAlQJLItu11s7QRdtqrz2kEWLa9flK28ZIOE3OVi351wIa0zpP7sxhUdxiq0JiHoABieuuK0Vuep6VF6bE8aDso6CPkgkQWDCVHSE9PIuTnWo-5G9DLufUhQ7o6B98EkqfMFft-QCqrp5bZAADpvZYyDOJkjaU4nqAFJgtiKEEJbRHTEb8RpWZfVq5EP8LzZM7YdY8%3D&amp;sa=X&amp;ved=2ahUKEwj0y_y6tM2JAxUMSGwGHQqBPa0QmxMoAXoECDcQAw" TargetMode="External"/><Relationship Id="rId5" Type="http://schemas.openxmlformats.org/officeDocument/2006/relationships/hyperlink" Target="https://www.google.com/search?sca_esv=71e700b366dfacef&amp;q=Sriharsha+Majety&amp;si=ACC90nwLLwns5sISZcdzuISy7t-NHozt8Cbt6G3WNQfC9ekAgCU5H86zxGseSMnMRZFM64z3qZUUAZP8S5pZWw54oLvpz2A06SagOPj9ePekECNHHIY3pElejWMKjxL83rDWIBmeHOOjsD2Tq-uy2Ky0dAguhK7jbCjXuq3ZzSAKNbCk11w_D7Enyyf8ieRsWWxil9zXjOrbi0ObZU6FMUrgJlaEOXpfdvlcRfNQhrTrrZpaRLY3MYik4HH-utyDVl6QdSDVz76qlLxlrpYk5v-XMMlW99c4jOZCdXGP215T13WpCJYLrEU%3D&amp;sa=X&amp;ved=2ahUKEwj0y_y6tM2JAxUMSGwGHQqBPa0QmxMoAHoECDcQAg" TargetMode="External"/><Relationship Id="rId4" Type="http://schemas.openxmlformats.org/officeDocument/2006/relationships/hyperlink" Target="https://www.google.com/search?sca_esv=71e700b366dfacef&amp;q=Accel+Partners&amp;si=ACC90ny8E30vD16OoPAAI4cStfcliGy35W8UAhb0TsHNc_ISQWVWzb15IKCANUPP7MlrwlNAKq_GPhIh98h4904AcXzGrwbcXJ133Ul9AU1Z0wYNOCD2XimSqzODbZLtQfvnl2DPu4Rb-KhVKsiH6fZBLEQ4Hw6a0r_EuY4cWS2H82EFGafW5a9tMhJpdJviQsQe58l4u6E1MQOp2qluHHzDzJLpWvsUY-3e8VeCBtKxECvUeQk0YcYIDYIgRPzYW1i2L9DtbUmCgN0I1a2AbdDb-vFHN4vIpA%3D%3D&amp;sa=X&amp;ved=2ahUKEwj0y_y6tM2JAxUMSGwGHQqBPa0QmxMoAnoECDMQBA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48746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Restaurant Analysis of SWIGGY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1108"/>
            <a:ext cx="9144000" cy="1933303"/>
          </a:xfrm>
        </p:spPr>
        <p:txBody>
          <a:bodyPr>
            <a:normAutofit lnSpcReduction="10000"/>
          </a:bodyPr>
          <a:lstStyle/>
          <a:p>
            <a:pPr algn="r"/>
            <a:endParaRPr lang="en-IN" dirty="0" smtClean="0"/>
          </a:p>
          <a:p>
            <a:pPr algn="r"/>
            <a:endParaRPr lang="en-IN" dirty="0"/>
          </a:p>
          <a:p>
            <a:pPr algn="r"/>
            <a:r>
              <a:rPr lang="en-IN" sz="2800" b="1" dirty="0" smtClean="0"/>
              <a:t>Naveen Ramesh</a:t>
            </a:r>
          </a:p>
          <a:p>
            <a:pPr algn="r"/>
            <a:r>
              <a:rPr lang="en-IN" sz="2800" b="1" dirty="0" smtClean="0"/>
              <a:t>BADM-WD-T-B5</a:t>
            </a:r>
            <a:endParaRPr lang="en-I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122364"/>
            <a:ext cx="2143125" cy="19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Area Wise Restaurant Analysis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Area </a:t>
            </a:r>
            <a:r>
              <a:rPr lang="en-IN" dirty="0" err="1"/>
              <a:t>Rohini</a:t>
            </a:r>
            <a:r>
              <a:rPr lang="en-IN" dirty="0"/>
              <a:t> from Delhi has the highest number of Restaurants(257).</a:t>
            </a:r>
          </a:p>
          <a:p>
            <a:r>
              <a:rPr lang="en-IN" dirty="0"/>
              <a:t>Whereas, </a:t>
            </a:r>
            <a:r>
              <a:rPr lang="en-IN" dirty="0" smtClean="0"/>
              <a:t>the </a:t>
            </a:r>
            <a:r>
              <a:rPr lang="en-IN" dirty="0"/>
              <a:t>lowest number of </a:t>
            </a:r>
            <a:r>
              <a:rPr lang="en-IN" dirty="0" smtClean="0"/>
              <a:t>Restaurants(1) available in few areas also.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24595"/>
            <a:ext cx="4937125" cy="4127862"/>
          </a:xfrm>
        </p:spPr>
      </p:pic>
    </p:spTree>
    <p:extLst>
      <p:ext uri="{BB962C8B-B14F-4D97-AF65-F5344CB8AC3E}">
        <p14:creationId xmlns:p14="http://schemas.microsoft.com/office/powerpoint/2010/main" val="31507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2"/>
            <a:ext cx="10515600" cy="77569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/>
              <a:t>Correlation Analysis </a:t>
            </a:r>
            <a:r>
              <a:rPr lang="en-IN" sz="3600" b="1" dirty="0"/>
              <a:t>B</a:t>
            </a:r>
            <a:r>
              <a:rPr lang="en-IN" sz="3600" b="1" dirty="0" smtClean="0"/>
              <a:t>etween Price, Rating(</a:t>
            </a:r>
            <a:r>
              <a:rPr lang="en-IN" sz="3600" b="1" dirty="0" err="1" smtClean="0"/>
              <a:t>Avg</a:t>
            </a:r>
            <a:r>
              <a:rPr lang="en-IN" sz="3600" b="1" dirty="0" smtClean="0"/>
              <a:t> &amp; Total Rating) &amp; Delivery Time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1383"/>
            <a:ext cx="4247606" cy="4798422"/>
          </a:xfrm>
        </p:spPr>
        <p:txBody>
          <a:bodyPr>
            <a:normAutofit fontScale="85000" lnSpcReduction="10000"/>
          </a:bodyPr>
          <a:lstStyle/>
          <a:p>
            <a:r>
              <a:rPr lang="en-IN" sz="1800" dirty="0" smtClean="0"/>
              <a:t>This Scatter Chart describes the </a:t>
            </a:r>
            <a:r>
              <a:rPr lang="en-IN" sz="1800" dirty="0"/>
              <a:t>Correlation </a:t>
            </a:r>
            <a:r>
              <a:rPr lang="en-IN" sz="1800" dirty="0" smtClean="0"/>
              <a:t>Analysis(Correlation Coefficient is -1 to 1)Between </a:t>
            </a:r>
            <a:r>
              <a:rPr lang="en-IN" sz="1800" dirty="0"/>
              <a:t>Price, Rating(</a:t>
            </a:r>
            <a:r>
              <a:rPr lang="en-IN" sz="1800" dirty="0" err="1"/>
              <a:t>Avg</a:t>
            </a:r>
            <a:r>
              <a:rPr lang="en-IN" sz="1800" dirty="0"/>
              <a:t> &amp; Total Rating) &amp; Delivery </a:t>
            </a:r>
            <a:r>
              <a:rPr lang="en-IN" sz="1800" dirty="0" smtClean="0"/>
              <a:t>Time.</a:t>
            </a:r>
          </a:p>
          <a:p>
            <a:r>
              <a:rPr lang="en-IN" sz="1800" dirty="0" smtClean="0"/>
              <a:t>The Price and Total Ratings is weak negatively correlated, as we can see slight dip in the trend line, </a:t>
            </a:r>
            <a:r>
              <a:rPr lang="en-IN" sz="1800" dirty="0" err="1" smtClean="0"/>
              <a:t>ie</a:t>
            </a:r>
            <a:r>
              <a:rPr lang="en-IN" sz="1800" dirty="0" smtClean="0"/>
              <a:t>)when Price increases total rating deceases.</a:t>
            </a:r>
          </a:p>
          <a:p>
            <a:r>
              <a:rPr lang="en-IN" sz="1800" dirty="0"/>
              <a:t>The Price and </a:t>
            </a:r>
            <a:r>
              <a:rPr lang="en-IN" sz="1800" dirty="0" smtClean="0"/>
              <a:t>Delivery time </a:t>
            </a:r>
            <a:r>
              <a:rPr lang="en-IN" sz="1800" dirty="0"/>
              <a:t>is weak </a:t>
            </a:r>
            <a:r>
              <a:rPr lang="en-IN" sz="1800" dirty="0" smtClean="0"/>
              <a:t>positively </a:t>
            </a:r>
            <a:r>
              <a:rPr lang="en-IN" sz="1800" dirty="0"/>
              <a:t>correlated, as we can see slight </a:t>
            </a:r>
            <a:r>
              <a:rPr lang="en-IN" sz="1800" dirty="0" smtClean="0"/>
              <a:t>rise </a:t>
            </a:r>
            <a:r>
              <a:rPr lang="en-IN" sz="1800" dirty="0"/>
              <a:t>in the trend line, </a:t>
            </a:r>
            <a:r>
              <a:rPr lang="en-IN" sz="1800" dirty="0" err="1"/>
              <a:t>ie</a:t>
            </a:r>
            <a:r>
              <a:rPr lang="en-IN" sz="1800" dirty="0"/>
              <a:t>)when Price increases </a:t>
            </a:r>
            <a:r>
              <a:rPr lang="en-IN" sz="1800" dirty="0" smtClean="0"/>
              <a:t>delivery time also increases.</a:t>
            </a:r>
            <a:endParaRPr lang="en-IN" sz="1800" dirty="0"/>
          </a:p>
          <a:p>
            <a:r>
              <a:rPr lang="en-IN" sz="1800" dirty="0"/>
              <a:t>The t</a:t>
            </a:r>
            <a:r>
              <a:rPr lang="en-IN" sz="1800" dirty="0" smtClean="0"/>
              <a:t>otal Ratings and delivery time </a:t>
            </a:r>
            <a:r>
              <a:rPr lang="en-IN" sz="1800" dirty="0"/>
              <a:t>is weak </a:t>
            </a:r>
            <a:r>
              <a:rPr lang="en-IN" sz="1800" dirty="0" smtClean="0"/>
              <a:t>positively </a:t>
            </a:r>
            <a:r>
              <a:rPr lang="en-IN" sz="1800" dirty="0"/>
              <a:t>correlated, as we can see slight </a:t>
            </a:r>
            <a:r>
              <a:rPr lang="en-IN" sz="1800" dirty="0" smtClean="0"/>
              <a:t>rise </a:t>
            </a:r>
            <a:r>
              <a:rPr lang="en-IN" sz="1800" dirty="0"/>
              <a:t>in the trend line, </a:t>
            </a:r>
            <a:r>
              <a:rPr lang="en-IN" sz="1800" dirty="0" err="1"/>
              <a:t>ie</a:t>
            </a:r>
            <a:r>
              <a:rPr lang="en-IN" sz="1800" dirty="0"/>
              <a:t>)when </a:t>
            </a:r>
            <a:r>
              <a:rPr lang="en-IN" sz="1800" dirty="0" smtClean="0"/>
              <a:t>total rating </a:t>
            </a:r>
            <a:r>
              <a:rPr lang="en-IN" sz="1800" dirty="0"/>
              <a:t>increases </a:t>
            </a:r>
            <a:r>
              <a:rPr lang="en-IN" sz="1800" dirty="0" smtClean="0"/>
              <a:t>delivery time also increases.</a:t>
            </a:r>
            <a:endParaRPr lang="en-IN" sz="1800" dirty="0"/>
          </a:p>
          <a:p>
            <a:r>
              <a:rPr lang="en-IN" sz="1800" dirty="0"/>
              <a:t>The </a:t>
            </a:r>
            <a:r>
              <a:rPr lang="en-IN" sz="1800" dirty="0" smtClean="0"/>
              <a:t>delivery time and </a:t>
            </a:r>
            <a:r>
              <a:rPr lang="en-IN" sz="1800" dirty="0" err="1" smtClean="0"/>
              <a:t>Avg</a:t>
            </a:r>
            <a:r>
              <a:rPr lang="en-IN" sz="1800" dirty="0" smtClean="0"/>
              <a:t> rating </a:t>
            </a:r>
            <a:r>
              <a:rPr lang="en-IN" sz="1800" dirty="0"/>
              <a:t>is weak negatively correlated, as we can see slight dip in the trend line, </a:t>
            </a:r>
            <a:r>
              <a:rPr lang="en-IN" sz="1800" dirty="0" err="1"/>
              <a:t>ie</a:t>
            </a:r>
            <a:r>
              <a:rPr lang="en-IN" sz="1800" dirty="0"/>
              <a:t>)when </a:t>
            </a:r>
            <a:r>
              <a:rPr lang="en-IN" sz="1800" dirty="0" smtClean="0"/>
              <a:t>delivery time increases </a:t>
            </a:r>
            <a:r>
              <a:rPr lang="en-IN" sz="1800" dirty="0" err="1" smtClean="0"/>
              <a:t>avg</a:t>
            </a:r>
            <a:r>
              <a:rPr lang="en-IN" sz="1800" dirty="0" smtClean="0"/>
              <a:t> </a:t>
            </a:r>
            <a:r>
              <a:rPr lang="en-IN" sz="1800" dirty="0"/>
              <a:t>rating deceases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The Price and </a:t>
            </a:r>
            <a:r>
              <a:rPr lang="en-IN" sz="1800" dirty="0" err="1"/>
              <a:t>A</a:t>
            </a:r>
            <a:r>
              <a:rPr lang="en-IN" sz="1800" dirty="0" err="1" smtClean="0"/>
              <a:t>vg</a:t>
            </a:r>
            <a:r>
              <a:rPr lang="en-IN" sz="1800" dirty="0" smtClean="0"/>
              <a:t> </a:t>
            </a:r>
            <a:r>
              <a:rPr lang="en-IN" sz="1800" dirty="0"/>
              <a:t>Ratings is </a:t>
            </a:r>
            <a:r>
              <a:rPr lang="en-IN" sz="1800" dirty="0" smtClean="0"/>
              <a:t>Moderate positively </a:t>
            </a:r>
            <a:r>
              <a:rPr lang="en-IN" sz="1800" dirty="0"/>
              <a:t>correlated, as we can see </a:t>
            </a:r>
            <a:r>
              <a:rPr lang="en-IN" sz="1800" dirty="0" smtClean="0"/>
              <a:t>rise </a:t>
            </a:r>
            <a:r>
              <a:rPr lang="en-IN" sz="1800" dirty="0"/>
              <a:t>in the trend line, </a:t>
            </a:r>
            <a:r>
              <a:rPr lang="en-IN" sz="1800" dirty="0" err="1"/>
              <a:t>ie</a:t>
            </a:r>
            <a:r>
              <a:rPr lang="en-IN" sz="1800" dirty="0"/>
              <a:t>)when Price increases </a:t>
            </a:r>
            <a:r>
              <a:rPr lang="en-IN" sz="1800" dirty="0" err="1" smtClean="0"/>
              <a:t>Avg</a:t>
            </a:r>
            <a:r>
              <a:rPr lang="en-IN" sz="1800" dirty="0" smtClean="0"/>
              <a:t> </a:t>
            </a:r>
            <a:r>
              <a:rPr lang="en-IN" sz="1800" dirty="0"/>
              <a:t>rating </a:t>
            </a:r>
            <a:r>
              <a:rPr lang="en-IN" sz="1800" dirty="0" smtClean="0"/>
              <a:t>increases.</a:t>
            </a:r>
            <a:endParaRPr lang="en-IN" sz="1800" dirty="0"/>
          </a:p>
          <a:p>
            <a:endParaRPr lang="en-IN" sz="1800" dirty="0"/>
          </a:p>
          <a:p>
            <a:endParaRPr lang="en-IN" sz="1600" dirty="0" smtClean="0"/>
          </a:p>
          <a:p>
            <a:endParaRPr lang="en-IN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77" y="1628502"/>
            <a:ext cx="6409508" cy="4763590"/>
          </a:xfrm>
        </p:spPr>
      </p:pic>
    </p:spTree>
    <p:extLst>
      <p:ext uri="{BB962C8B-B14F-4D97-AF65-F5344CB8AC3E}">
        <p14:creationId xmlns:p14="http://schemas.microsoft.com/office/powerpoint/2010/main" val="17644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9"/>
            <a:ext cx="10515600" cy="102824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Customer Feedback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54925"/>
            <a:ext cx="5196840" cy="4397829"/>
          </a:xfrm>
        </p:spPr>
        <p:txBody>
          <a:bodyPr>
            <a:normAutofit/>
          </a:bodyPr>
          <a:lstStyle/>
          <a:p>
            <a:r>
              <a:rPr lang="en-IN" dirty="0" smtClean="0"/>
              <a:t>This Pie chart describes the Customer Feedback analysis based on Average rating</a:t>
            </a:r>
          </a:p>
          <a:p>
            <a:r>
              <a:rPr lang="en-IN" dirty="0" smtClean="0"/>
              <a:t>43.98% of the customers are satisfied with the restaurant services(</a:t>
            </a:r>
            <a:r>
              <a:rPr lang="en-IN" dirty="0" err="1" smtClean="0"/>
              <a:t>Avg</a:t>
            </a:r>
            <a:r>
              <a:rPr lang="en-IN" dirty="0" smtClean="0"/>
              <a:t> rating &gt;= 4).</a:t>
            </a:r>
          </a:p>
          <a:p>
            <a:r>
              <a:rPr lang="en-IN" dirty="0" smtClean="0"/>
              <a:t>16.11% </a:t>
            </a:r>
            <a:r>
              <a:rPr lang="en-IN" dirty="0"/>
              <a:t>of the customers are </a:t>
            </a:r>
            <a:r>
              <a:rPr lang="en-IN" dirty="0" err="1" smtClean="0"/>
              <a:t>partialy</a:t>
            </a:r>
            <a:r>
              <a:rPr lang="en-IN" dirty="0" smtClean="0"/>
              <a:t> satisfied </a:t>
            </a:r>
            <a:r>
              <a:rPr lang="en-IN" dirty="0"/>
              <a:t>with the restaurant services(</a:t>
            </a:r>
            <a:r>
              <a:rPr lang="en-IN" dirty="0" err="1"/>
              <a:t>Avg</a:t>
            </a:r>
            <a:r>
              <a:rPr lang="en-IN" dirty="0"/>
              <a:t> rating &gt;= </a:t>
            </a:r>
            <a:r>
              <a:rPr lang="en-IN" dirty="0" smtClean="0"/>
              <a:t>3)</a:t>
            </a:r>
            <a:endParaRPr lang="en-IN" dirty="0"/>
          </a:p>
          <a:p>
            <a:r>
              <a:rPr lang="en-IN" dirty="0" smtClean="0"/>
              <a:t>39.91% </a:t>
            </a:r>
            <a:r>
              <a:rPr lang="en-IN" dirty="0"/>
              <a:t>of the customers are </a:t>
            </a:r>
            <a:r>
              <a:rPr lang="en-IN" dirty="0" smtClean="0"/>
              <a:t>not satisfied </a:t>
            </a:r>
            <a:r>
              <a:rPr lang="en-IN" dirty="0"/>
              <a:t>with the restaurant services(</a:t>
            </a:r>
            <a:r>
              <a:rPr lang="en-IN" dirty="0" err="1"/>
              <a:t>Avg</a:t>
            </a:r>
            <a:r>
              <a:rPr lang="en-IN" dirty="0"/>
              <a:t> rating &gt;= </a:t>
            </a:r>
            <a:r>
              <a:rPr lang="en-IN" dirty="0" smtClean="0"/>
              <a:t>2).</a:t>
            </a:r>
            <a:endParaRPr lang="en-IN" dirty="0"/>
          </a:p>
          <a:p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31" y="1872341"/>
            <a:ext cx="4859383" cy="4397829"/>
          </a:xfrm>
        </p:spPr>
      </p:pic>
    </p:spTree>
    <p:extLst>
      <p:ext uri="{BB962C8B-B14F-4D97-AF65-F5344CB8AC3E}">
        <p14:creationId xmlns:p14="http://schemas.microsoft.com/office/powerpoint/2010/main" val="7302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Geographical Mapping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is the Geographical Map of Restaurant locations available under each city.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845734"/>
            <a:ext cx="4937125" cy="3711342"/>
          </a:xfrm>
        </p:spPr>
      </p:pic>
    </p:spTree>
    <p:extLst>
      <p:ext uri="{BB962C8B-B14F-4D97-AF65-F5344CB8AC3E}">
        <p14:creationId xmlns:p14="http://schemas.microsoft.com/office/powerpoint/2010/main" val="15762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Business Recommendations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 smtClean="0"/>
              <a:t>The Business Recommendations are as follows based on the Analysis we have seen:</a:t>
            </a:r>
          </a:p>
          <a:p>
            <a:r>
              <a:rPr lang="en-IN" sz="1800" dirty="0"/>
              <a:t>The Percentage of Top Rated </a:t>
            </a:r>
            <a:r>
              <a:rPr lang="en-IN" sz="1800" dirty="0" err="1"/>
              <a:t>Swiggy</a:t>
            </a:r>
            <a:r>
              <a:rPr lang="en-IN" sz="1800" dirty="0"/>
              <a:t> Restaurants, </a:t>
            </a:r>
            <a:r>
              <a:rPr lang="en-IN" sz="1800" dirty="0" smtClean="0"/>
              <a:t>above </a:t>
            </a:r>
            <a:r>
              <a:rPr lang="en-IN" sz="1800" dirty="0"/>
              <a:t>4.5 Average Rating </a:t>
            </a:r>
            <a:r>
              <a:rPr lang="en-IN" sz="1800" dirty="0" smtClean="0"/>
              <a:t>is only 3.62%, which is the alarming note. </a:t>
            </a:r>
            <a:r>
              <a:rPr lang="en-IN" sz="1800" dirty="0" err="1" smtClean="0"/>
              <a:t>Swiggy</a:t>
            </a:r>
            <a:r>
              <a:rPr lang="en-IN" sz="1800" dirty="0" smtClean="0"/>
              <a:t> needs to work on the quality of services in logistics, customers feedback for the remaining 96% of restaurants which are rated below 4.5.</a:t>
            </a:r>
          </a:p>
          <a:p>
            <a:r>
              <a:rPr lang="en-US" sz="1800" dirty="0" err="1" smtClean="0"/>
              <a:t>Swiggy</a:t>
            </a:r>
            <a:r>
              <a:rPr lang="en-US" sz="1800" dirty="0" smtClean="0"/>
              <a:t> must work on the logistics and delivery time in Kolkata city, as most of the restaurants has high delivery time.</a:t>
            </a:r>
          </a:p>
          <a:p>
            <a:r>
              <a:rPr lang="en-US" sz="1800" dirty="0" err="1" smtClean="0"/>
              <a:t>Swiggy</a:t>
            </a:r>
            <a:r>
              <a:rPr lang="en-US" sz="1800" dirty="0" smtClean="0"/>
              <a:t> has to concentrate more in Pune, as most of the Restaurants in Pune has less </a:t>
            </a:r>
            <a:r>
              <a:rPr lang="en-US" sz="1800" dirty="0" err="1" smtClean="0"/>
              <a:t>Avg</a:t>
            </a:r>
            <a:r>
              <a:rPr lang="en-US" sz="1800" dirty="0" smtClean="0"/>
              <a:t> and Total ratings.</a:t>
            </a:r>
            <a:endParaRPr lang="en-IN" sz="1800" dirty="0" smtClean="0"/>
          </a:p>
          <a:p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 err="1" smtClean="0"/>
              <a:t>Swiggy</a:t>
            </a:r>
            <a:r>
              <a:rPr lang="en-IN" sz="1800" dirty="0" smtClean="0"/>
              <a:t> can expend their services all over India, as their services available only in nine major cities in India.</a:t>
            </a:r>
          </a:p>
          <a:p>
            <a:r>
              <a:rPr lang="en-IN" sz="1800" dirty="0"/>
              <a:t>16.11% of the customers are </a:t>
            </a:r>
            <a:r>
              <a:rPr lang="en-IN" sz="1800" dirty="0" smtClean="0"/>
              <a:t>partially </a:t>
            </a:r>
            <a:r>
              <a:rPr lang="en-IN" sz="1800" dirty="0"/>
              <a:t>satisfied with the </a:t>
            </a:r>
            <a:r>
              <a:rPr lang="en-IN" sz="1800" dirty="0" smtClean="0"/>
              <a:t>restaurant services and </a:t>
            </a:r>
            <a:r>
              <a:rPr lang="en-IN" sz="1800" dirty="0"/>
              <a:t>39.91% of the customers are not </a:t>
            </a:r>
            <a:r>
              <a:rPr lang="en-IN" sz="1800" dirty="0" smtClean="0"/>
              <a:t>satisfied, here </a:t>
            </a:r>
            <a:r>
              <a:rPr lang="en-IN" sz="1800" dirty="0" err="1" smtClean="0"/>
              <a:t>Swiggy</a:t>
            </a:r>
            <a:r>
              <a:rPr lang="en-IN" sz="1800" dirty="0" smtClean="0"/>
              <a:t> must improve the ratings given the Customers.</a:t>
            </a:r>
          </a:p>
          <a:p>
            <a:r>
              <a:rPr lang="en-IN" sz="1800" dirty="0" smtClean="0"/>
              <a:t>From the Correlation Analysis, when the Price increases the </a:t>
            </a:r>
            <a:r>
              <a:rPr lang="en-IN" sz="1800" dirty="0"/>
              <a:t>total rating deceases</a:t>
            </a:r>
            <a:r>
              <a:rPr lang="en-IN" sz="1800" dirty="0" smtClean="0"/>
              <a:t>. Hence customer giving ratings based on price, when the price ranges altered based on the ratings, there is possibility of getting high customer ratings.</a:t>
            </a:r>
          </a:p>
          <a:p>
            <a:r>
              <a:rPr lang="en-IN" sz="1800" dirty="0"/>
              <a:t>From the Correlation Analysis, when the </a:t>
            </a:r>
            <a:r>
              <a:rPr lang="en-IN" sz="1800" dirty="0" smtClean="0"/>
              <a:t>Delivery time </a:t>
            </a:r>
            <a:r>
              <a:rPr lang="en-IN" sz="1800" dirty="0"/>
              <a:t>increases the </a:t>
            </a:r>
            <a:r>
              <a:rPr lang="en-IN" sz="1800" dirty="0" err="1" smtClean="0"/>
              <a:t>Avg</a:t>
            </a:r>
            <a:r>
              <a:rPr lang="en-IN" sz="1800" dirty="0" smtClean="0"/>
              <a:t> </a:t>
            </a:r>
            <a:r>
              <a:rPr lang="en-IN" sz="1800" dirty="0"/>
              <a:t>rating </a:t>
            </a:r>
            <a:r>
              <a:rPr lang="en-IN" sz="1800" dirty="0" smtClean="0"/>
              <a:t>decreases</a:t>
            </a:r>
            <a:r>
              <a:rPr lang="en-IN" sz="1800" dirty="0"/>
              <a:t>. Hence customer giving ratings based on </a:t>
            </a:r>
            <a:r>
              <a:rPr lang="en-IN" sz="1800" dirty="0" smtClean="0"/>
              <a:t>delivery time, </a:t>
            </a:r>
            <a:r>
              <a:rPr lang="en-IN" sz="1800" dirty="0"/>
              <a:t>when the </a:t>
            </a:r>
            <a:r>
              <a:rPr lang="en-IN" sz="1800" dirty="0" smtClean="0"/>
              <a:t>delivery time is less there </a:t>
            </a:r>
            <a:r>
              <a:rPr lang="en-IN" sz="1800" dirty="0"/>
              <a:t>is possibility of getting high customer ratings.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195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292"/>
            <a:ext cx="10587446" cy="5992131"/>
          </a:xfrm>
        </p:spPr>
      </p:pic>
    </p:spTree>
    <p:extLst>
      <p:ext uri="{BB962C8B-B14F-4D97-AF65-F5344CB8AC3E}">
        <p14:creationId xmlns:p14="http://schemas.microsoft.com/office/powerpoint/2010/main" val="13752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22509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/>
              <a:t>Thank You</a:t>
            </a:r>
            <a:r>
              <a:rPr lang="en-IN" sz="4800" b="1" dirty="0" smtClean="0"/>
              <a:t>!  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9555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064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About </a:t>
            </a:r>
            <a:r>
              <a:rPr lang="en-IN" sz="4000" b="1" dirty="0" err="1" smtClean="0"/>
              <a:t>Swiggy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925"/>
            <a:ext cx="7060474" cy="432203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err="1"/>
              <a:t>Swiggy</a:t>
            </a:r>
            <a:r>
              <a:rPr lang="en-US" sz="2000" dirty="0"/>
              <a:t> is a leading Indian food delivery platform founded in 2014</a:t>
            </a:r>
            <a:r>
              <a:rPr lang="en-US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It connects users with local restaurants for ordering food and offers fast doorstep delivery.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Beyond </a:t>
            </a:r>
            <a:r>
              <a:rPr lang="en-US" sz="2000" dirty="0"/>
              <a:t>food, </a:t>
            </a:r>
            <a:r>
              <a:rPr lang="en-US" sz="2000" dirty="0" err="1"/>
              <a:t>Swiggy</a:t>
            </a:r>
            <a:r>
              <a:rPr lang="en-US" sz="2000" dirty="0"/>
              <a:t> also provides services like </a:t>
            </a:r>
            <a:r>
              <a:rPr lang="en-US" sz="2000" b="1" dirty="0" err="1"/>
              <a:t>Instamart</a:t>
            </a:r>
            <a:r>
              <a:rPr lang="en-US" sz="2000" dirty="0"/>
              <a:t> (grocery delivery) and </a:t>
            </a:r>
            <a:r>
              <a:rPr lang="en-US" sz="2000" b="1" dirty="0" err="1"/>
              <a:t>Swiggy</a:t>
            </a:r>
            <a:r>
              <a:rPr lang="en-US" sz="2000" b="1" dirty="0"/>
              <a:t> Genie</a:t>
            </a:r>
            <a:r>
              <a:rPr lang="en-US" sz="2000" dirty="0"/>
              <a:t> (parcel delivery).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platform operates in over 500 cities and competes with </a:t>
            </a:r>
            <a:r>
              <a:rPr lang="en-US" sz="2000" dirty="0" err="1"/>
              <a:t>Zomato</a:t>
            </a:r>
            <a:r>
              <a:rPr lang="en-US" sz="2000" dirty="0"/>
              <a:t> and other delivery </a:t>
            </a:r>
            <a:r>
              <a:rPr lang="en-US" sz="2000" dirty="0" smtClean="0"/>
              <a:t>services.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err="1"/>
              <a:t>Swiggy's</a:t>
            </a:r>
            <a:r>
              <a:rPr lang="en-US" sz="2000" dirty="0"/>
              <a:t> key strengths include a large restaurant network, real-time tracking, and tech-driven </a:t>
            </a:r>
            <a:r>
              <a:rPr lang="en-US" sz="2000" dirty="0" smtClean="0"/>
              <a:t>logistics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/>
              <a:t>Owners: </a:t>
            </a:r>
            <a:r>
              <a:rPr lang="en-IN" sz="2000" dirty="0" err="1">
                <a:hlinkClick r:id="rId2"/>
              </a:rPr>
              <a:t>Prosus</a:t>
            </a:r>
            <a:r>
              <a:rPr lang="en-IN" sz="2000" dirty="0"/>
              <a:t>, </a:t>
            </a:r>
            <a:r>
              <a:rPr lang="en-IN" sz="2000" dirty="0" err="1">
                <a:hlinkClick r:id="rId3"/>
              </a:rPr>
              <a:t>SoftBank</a:t>
            </a:r>
            <a:r>
              <a:rPr lang="en-IN" sz="2000" dirty="0">
                <a:hlinkClick r:id="rId3"/>
              </a:rPr>
              <a:t> Group</a:t>
            </a:r>
            <a:r>
              <a:rPr lang="en-IN" sz="2000" dirty="0"/>
              <a:t>, </a:t>
            </a:r>
            <a:r>
              <a:rPr lang="en-IN" sz="2000" dirty="0" err="1">
                <a:hlinkClick r:id="rId4"/>
              </a:rPr>
              <a:t>Accel</a:t>
            </a:r>
            <a:endParaRPr lang="en-IN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/>
              <a:t>Founders: </a:t>
            </a:r>
            <a:r>
              <a:rPr lang="en-IN" sz="2000" dirty="0" err="1">
                <a:hlinkClick r:id="rId5"/>
              </a:rPr>
              <a:t>Sriharsha</a:t>
            </a:r>
            <a:r>
              <a:rPr lang="en-IN" sz="2000" dirty="0">
                <a:hlinkClick r:id="rId5"/>
              </a:rPr>
              <a:t> </a:t>
            </a:r>
            <a:r>
              <a:rPr lang="en-IN" sz="2000" dirty="0" err="1">
                <a:hlinkClick r:id="rId5"/>
              </a:rPr>
              <a:t>Majety</a:t>
            </a:r>
            <a:r>
              <a:rPr lang="en-IN" sz="2000" dirty="0"/>
              <a:t>, </a:t>
            </a:r>
            <a:r>
              <a:rPr lang="en-IN" sz="2000" dirty="0" err="1">
                <a:hlinkClick r:id="rId6"/>
              </a:rPr>
              <a:t>Nandan</a:t>
            </a:r>
            <a:r>
              <a:rPr lang="en-IN" sz="2000" dirty="0">
                <a:hlinkClick r:id="rId6"/>
              </a:rPr>
              <a:t> Reddy</a:t>
            </a:r>
            <a:r>
              <a:rPr lang="en-IN" sz="2000" dirty="0"/>
              <a:t>, </a:t>
            </a:r>
            <a:r>
              <a:rPr lang="en-IN" sz="2000" dirty="0">
                <a:hlinkClick r:id="rId7"/>
              </a:rPr>
              <a:t>Rahul </a:t>
            </a:r>
            <a:r>
              <a:rPr lang="en-IN" sz="2000" dirty="0" err="1" smtClean="0">
                <a:hlinkClick r:id="rId7"/>
              </a:rPr>
              <a:t>Jaimini</a:t>
            </a:r>
            <a:endParaRPr lang="en-IN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Headquarters</a:t>
            </a:r>
            <a:r>
              <a:rPr lang="en-IN" sz="2000" dirty="0"/>
              <a:t>: </a:t>
            </a:r>
            <a:r>
              <a:rPr lang="en-IN" sz="2000" dirty="0">
                <a:hlinkClick r:id="rId8"/>
              </a:rPr>
              <a:t>Bangalore, Karnataka, India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3143" y="2229394"/>
            <a:ext cx="3265714" cy="25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Top 10 Areas with Most Restaurants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chart shows the top 10 Areas with the most number of Restaurants.</a:t>
            </a:r>
          </a:p>
          <a:p>
            <a:r>
              <a:rPr lang="en-IN" dirty="0" smtClean="0"/>
              <a:t>The Area </a:t>
            </a:r>
            <a:r>
              <a:rPr lang="en-IN" dirty="0" err="1" smtClean="0"/>
              <a:t>Rohini</a:t>
            </a:r>
            <a:r>
              <a:rPr lang="en-IN" dirty="0" smtClean="0"/>
              <a:t> from Delhi has the highest number of Restaurants(257).</a:t>
            </a:r>
          </a:p>
          <a:p>
            <a:r>
              <a:rPr lang="en-IN" dirty="0" smtClean="0"/>
              <a:t>Followed by </a:t>
            </a:r>
            <a:r>
              <a:rPr lang="en-IN" dirty="0" err="1" smtClean="0"/>
              <a:t>Chembur</a:t>
            </a:r>
            <a:r>
              <a:rPr lang="en-IN" dirty="0" smtClean="0"/>
              <a:t>(208), </a:t>
            </a:r>
            <a:r>
              <a:rPr lang="en-IN" dirty="0" err="1" smtClean="0"/>
              <a:t>Kothrud</a:t>
            </a:r>
            <a:r>
              <a:rPr lang="en-IN" dirty="0" smtClean="0"/>
              <a:t>(149), Andheri East(135), </a:t>
            </a:r>
            <a:r>
              <a:rPr lang="en-IN" dirty="0" err="1" smtClean="0"/>
              <a:t>Navrangpura</a:t>
            </a:r>
            <a:r>
              <a:rPr lang="en-IN" dirty="0" smtClean="0"/>
              <a:t>(132), </a:t>
            </a:r>
            <a:r>
              <a:rPr lang="en-IN" dirty="0" err="1" smtClean="0"/>
              <a:t>Indiranagar</a:t>
            </a:r>
            <a:r>
              <a:rPr lang="en-IN" dirty="0" smtClean="0"/>
              <a:t>(130), </a:t>
            </a:r>
            <a:r>
              <a:rPr lang="en-IN" dirty="0" err="1" smtClean="0"/>
              <a:t>Kurla</a:t>
            </a:r>
            <a:r>
              <a:rPr lang="en-IN" dirty="0" smtClean="0"/>
              <a:t>(129), </a:t>
            </a:r>
            <a:r>
              <a:rPr lang="en-IN" dirty="0" err="1" smtClean="0"/>
              <a:t>Koramangala</a:t>
            </a:r>
            <a:r>
              <a:rPr lang="en-IN" dirty="0" smtClean="0"/>
              <a:t>(124),</a:t>
            </a:r>
            <a:r>
              <a:rPr lang="en-IN" dirty="0" err="1" smtClean="0"/>
              <a:t>Bidhannagar</a:t>
            </a:r>
            <a:r>
              <a:rPr lang="en-IN" dirty="0" smtClean="0"/>
              <a:t>(123), </a:t>
            </a:r>
            <a:r>
              <a:rPr lang="en-IN" dirty="0"/>
              <a:t>A</a:t>
            </a:r>
            <a:r>
              <a:rPr lang="en-IN" dirty="0" smtClean="0"/>
              <a:t>shok Nagar(118).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43042"/>
            <a:ext cx="5222966" cy="4351338"/>
          </a:xfrm>
        </p:spPr>
      </p:pic>
    </p:spTree>
    <p:extLst>
      <p:ext uri="{BB962C8B-B14F-4D97-AF65-F5344CB8AC3E}">
        <p14:creationId xmlns:p14="http://schemas.microsoft.com/office/powerpoint/2010/main" val="12814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Most Popular Food Types Served by </a:t>
            </a:r>
            <a:r>
              <a:rPr lang="en-IN" sz="4000" b="1" dirty="0" err="1" smtClean="0"/>
              <a:t>Swiggy</a:t>
            </a:r>
            <a:r>
              <a:rPr lang="en-IN" sz="4000" b="1" dirty="0" smtClean="0"/>
              <a:t> Restaurants in each City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popular food types served by </a:t>
            </a:r>
            <a:r>
              <a:rPr lang="en-US" dirty="0" err="1"/>
              <a:t>Swiggy</a:t>
            </a:r>
            <a:r>
              <a:rPr lang="en-US" dirty="0"/>
              <a:t> restaurants are Biriyani, Tandoor, Chinese, Indian, and Kebab, which are highly rated in Hyderabad (Total rating: 10K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Followed by Fast food in Mumbai(5K ratings), North and South Indian, Desserts in Delhi(5K Rating) and Sweets, Chats, Snacks in Surat(1K Ratings).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959428"/>
            <a:ext cx="4937125" cy="39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Top Rated </a:t>
            </a:r>
            <a:r>
              <a:rPr lang="en-IN" sz="4000" b="1" dirty="0" err="1" smtClean="0"/>
              <a:t>Swiggy</a:t>
            </a:r>
            <a:r>
              <a:rPr lang="en-IN" sz="4000" b="1" dirty="0" smtClean="0"/>
              <a:t> Restaurants(In Percentage)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The Percentage of Top Rated </a:t>
            </a:r>
            <a:r>
              <a:rPr lang="en-IN" dirty="0" err="1" smtClean="0"/>
              <a:t>Swiggy</a:t>
            </a:r>
            <a:r>
              <a:rPr lang="en-IN" dirty="0" smtClean="0"/>
              <a:t> Restaurants, which  are above 4.5 Average Rating are 3.62%.</a:t>
            </a:r>
          </a:p>
          <a:p>
            <a:r>
              <a:rPr lang="en-IN" dirty="0" smtClean="0"/>
              <a:t>Whereas the </a:t>
            </a:r>
            <a:r>
              <a:rPr lang="en-IN" dirty="0"/>
              <a:t>Restaurants, which  are </a:t>
            </a:r>
            <a:r>
              <a:rPr lang="en-IN" dirty="0" smtClean="0"/>
              <a:t>below </a:t>
            </a:r>
            <a:r>
              <a:rPr lang="en-IN" dirty="0"/>
              <a:t>4.5 Average Rating are </a:t>
            </a:r>
            <a:r>
              <a:rPr lang="en-IN" dirty="0" smtClean="0"/>
              <a:t>96.38%.</a:t>
            </a:r>
            <a:endParaRPr lang="en-IN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915886"/>
            <a:ext cx="4937125" cy="42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City Wise Restaurant Count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smtClean="0"/>
              <a:t>City Kolkata </a:t>
            </a:r>
            <a:r>
              <a:rPr lang="en-IN" dirty="0"/>
              <a:t>from Delhi has the highest number of </a:t>
            </a:r>
            <a:r>
              <a:rPr lang="en-IN" dirty="0" smtClean="0"/>
              <a:t>Restaurants(1346).</a:t>
            </a:r>
          </a:p>
          <a:p>
            <a:r>
              <a:rPr lang="en-IN" dirty="0" smtClean="0"/>
              <a:t>Followed by Mumbai(1277), Chennai(1106), Pune(1090), Hyderabad(1075), Bangalore(946), Ahmedabad(717), Delhi(611) and Surat with the least numbers of restaurants(512).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845734"/>
            <a:ext cx="4937125" cy="392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Price Analysis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chart shows the average Price determined in a </a:t>
            </a:r>
            <a:r>
              <a:rPr lang="en-IN" dirty="0" err="1" smtClean="0"/>
              <a:t>Swiggy</a:t>
            </a:r>
            <a:r>
              <a:rPr lang="en-IN" dirty="0" smtClean="0"/>
              <a:t> Restaurants, the restaurant  ITC Windsor – Gourmet Couch from Bangalore, </a:t>
            </a:r>
            <a:r>
              <a:rPr lang="en-IN" dirty="0" err="1" smtClean="0"/>
              <a:t>Malgudi</a:t>
            </a:r>
            <a:r>
              <a:rPr lang="en-IN" dirty="0" smtClean="0"/>
              <a:t> – The </a:t>
            </a:r>
            <a:r>
              <a:rPr lang="en-IN" dirty="0" err="1" smtClean="0"/>
              <a:t>Savera</a:t>
            </a:r>
            <a:r>
              <a:rPr lang="en-IN" dirty="0" smtClean="0"/>
              <a:t> Hotel from Chennai and Origami Japanese &amp; Korean Restaurant from Mumbai are priced high(2.5K) among the other </a:t>
            </a:r>
            <a:r>
              <a:rPr lang="en-IN" dirty="0" err="1" smtClean="0"/>
              <a:t>Swiggy</a:t>
            </a:r>
            <a:r>
              <a:rPr lang="en-IN" dirty="0" smtClean="0"/>
              <a:t> Restaurants.</a:t>
            </a:r>
          </a:p>
          <a:p>
            <a:r>
              <a:rPr lang="en-IN" dirty="0" smtClean="0"/>
              <a:t>The Least average price of Restaurants is 700Rs.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933302"/>
            <a:ext cx="4937125" cy="39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Delivery Time Analysis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Line Chart analyzes </a:t>
            </a:r>
            <a:r>
              <a:rPr lang="en-US" dirty="0"/>
              <a:t>the average delivery time of </a:t>
            </a:r>
            <a:r>
              <a:rPr lang="en-US" dirty="0" smtClean="0"/>
              <a:t>restaurants.</a:t>
            </a:r>
          </a:p>
          <a:p>
            <a:r>
              <a:rPr lang="en-US" dirty="0" smtClean="0"/>
              <a:t>The highest average time taken by the restaurant to deliver the food is Heavens Kitchen located in Kolkata(109 Min).</a:t>
            </a:r>
          </a:p>
          <a:p>
            <a:r>
              <a:rPr lang="en-US" dirty="0"/>
              <a:t>The </a:t>
            </a:r>
            <a:r>
              <a:rPr lang="en-US" dirty="0" smtClean="0"/>
              <a:t>least </a:t>
            </a:r>
            <a:r>
              <a:rPr lang="en-US" dirty="0"/>
              <a:t>average time taken by the restaurant to deliver the food is </a:t>
            </a:r>
            <a:r>
              <a:rPr lang="en-US" dirty="0" smtClean="0"/>
              <a:t>Scoops </a:t>
            </a:r>
            <a:r>
              <a:rPr lang="en-US" dirty="0"/>
              <a:t>located in </a:t>
            </a:r>
            <a:r>
              <a:rPr lang="en-US" dirty="0" smtClean="0"/>
              <a:t>Hyderabad(20 </a:t>
            </a:r>
            <a:r>
              <a:rPr lang="en-US" dirty="0"/>
              <a:t>Min</a:t>
            </a:r>
            <a:r>
              <a:rPr lang="en-US" dirty="0" smtClean="0"/>
              <a:t>).</a:t>
            </a:r>
            <a:endParaRPr lang="en-IN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845734"/>
            <a:ext cx="493712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Cuisine Analysis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This Tree Chart describes the c</a:t>
            </a:r>
            <a:r>
              <a:rPr lang="en-IN" dirty="0" smtClean="0"/>
              <a:t>uisines </a:t>
            </a:r>
            <a:r>
              <a:rPr lang="en-IN" dirty="0"/>
              <a:t>offered by </a:t>
            </a:r>
            <a:r>
              <a:rPr lang="en-IN" dirty="0" smtClean="0"/>
              <a:t>the restaurants.</a:t>
            </a:r>
          </a:p>
          <a:p>
            <a:r>
              <a:rPr lang="en-IN" dirty="0" smtClean="0"/>
              <a:t>In the Chart the, we can see that the Restaurant </a:t>
            </a:r>
            <a:r>
              <a:rPr lang="en-IN" dirty="0" err="1" smtClean="0"/>
              <a:t>Mcdonals</a:t>
            </a:r>
            <a:r>
              <a:rPr lang="en-IN" dirty="0" smtClean="0"/>
              <a:t> Gourmet Burger Collection located in 6 cities offers American, Continental, Fast food, desserts and Beverages cuisines.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11679"/>
            <a:ext cx="4937125" cy="3770811"/>
          </a:xfrm>
        </p:spPr>
      </p:pic>
    </p:spTree>
    <p:extLst>
      <p:ext uri="{BB962C8B-B14F-4D97-AF65-F5344CB8AC3E}">
        <p14:creationId xmlns:p14="http://schemas.microsoft.com/office/powerpoint/2010/main" val="987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483</TotalTime>
  <Words>1014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Restaurant Analysis of SWIGGY</vt:lpstr>
      <vt:lpstr>About Swiggy</vt:lpstr>
      <vt:lpstr>Top 10 Areas with Most Restaurants</vt:lpstr>
      <vt:lpstr>Most Popular Food Types Served by Swiggy Restaurants in each City</vt:lpstr>
      <vt:lpstr>Top Rated Swiggy Restaurants(In Percentage)</vt:lpstr>
      <vt:lpstr>City Wise Restaurant Count</vt:lpstr>
      <vt:lpstr>Price Analysis</vt:lpstr>
      <vt:lpstr>Delivery Time Analysis</vt:lpstr>
      <vt:lpstr>Cuisine Analysis </vt:lpstr>
      <vt:lpstr>Area Wise Restaurant Analysis</vt:lpstr>
      <vt:lpstr>Correlation Analysis Between Price, Rating(Avg &amp; Total Rating) &amp; Delivery Time</vt:lpstr>
      <vt:lpstr>Customer Feedback Analysis</vt:lpstr>
      <vt:lpstr>Geographical Mapping</vt:lpstr>
      <vt:lpstr>Business Recommendations</vt:lpstr>
      <vt:lpstr>PowerPoint Presentation</vt:lpstr>
      <vt:lpstr>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Analysis of Swiggy</dc:title>
  <dc:creator>Naveen Ramesh</dc:creator>
  <cp:lastModifiedBy>Naveen Ramesh</cp:lastModifiedBy>
  <cp:revision>34</cp:revision>
  <dcterms:created xsi:type="dcterms:W3CDTF">2024-11-08T12:59:27Z</dcterms:created>
  <dcterms:modified xsi:type="dcterms:W3CDTF">2024-11-09T07:07:25Z</dcterms:modified>
</cp:coreProperties>
</file>