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4" r:id="rId6"/>
    <p:sldId id="303" r:id="rId7"/>
    <p:sldId id="305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microsoft.com/office/2007/relationships/hdphoto" Target="../media/hdphoto5.wdp"/><Relationship Id="rId5" Type="http://schemas.openxmlformats.org/officeDocument/2006/relationships/image" Target="../media/image14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Analog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Outlaws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6D06-BF46-5A68-35F3-0A83CB1D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24" y="620392"/>
            <a:ext cx="4073861" cy="2093975"/>
          </a:xfrm>
        </p:spPr>
        <p:txBody>
          <a:bodyPr/>
          <a:lstStyle/>
          <a:p>
            <a:r>
              <a:rPr lang="en-US" dirty="0"/>
              <a:t>Component Selection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430F-BE95-F336-9DC1-92FD3132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84" y="650874"/>
            <a:ext cx="5928344" cy="5294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UA741 Op-Amp: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Availability &amp; Cost:</a:t>
            </a:r>
            <a:r>
              <a:rPr lang="en-US" dirty="0"/>
              <a:t> Widely available and affordable.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Simplicity:</a:t>
            </a:r>
            <a:r>
              <a:rPr lang="en-US" dirty="0"/>
              <a:t> Ideal for basic operations like addition, subtraction, and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Frequency Response:</a:t>
            </a:r>
            <a:r>
              <a:rPr lang="en-US" dirty="0"/>
              <a:t> Bandwidth (~1 MHz) is sufficient for 1 kHz to 10 kHz signals.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Ease of Use:</a:t>
            </a:r>
            <a:r>
              <a:rPr lang="en-US" dirty="0"/>
              <a:t> Stable and easy to implement without complex compensation.</a:t>
            </a:r>
          </a:p>
          <a:p>
            <a:pPr marL="0" indent="0">
              <a:buNone/>
            </a:pPr>
            <a:r>
              <a:rPr lang="en-US" b="1" dirty="0"/>
              <a:t>2N3904 Transistors: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Availability &amp; Low Cost:</a:t>
            </a:r>
            <a:r>
              <a:rPr lang="en-US" dirty="0"/>
              <a:t> Commonly available, low-cost NPN transistors.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Frequency Response:</a:t>
            </a:r>
            <a:r>
              <a:rPr lang="en-US" dirty="0"/>
              <a:t> Transition frequency of ~300 MHz easily handles 1 kHz to 10 kHz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Versatility:</a:t>
            </a:r>
            <a:r>
              <a:rPr lang="en-US" dirty="0"/>
              <a:t> Suitable for various analog applications, including the Gilbert cell multiplier.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 Power Consumption:</a:t>
            </a:r>
            <a:r>
              <a:rPr lang="en-US" dirty="0"/>
              <a:t> Minimizes heat dissipation, ideal for compact analog circuits.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C6481-0249-B963-4CD3-A40E305FD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8" b="97414" l="9217" r="89862">
                        <a14:foregroundMark x1="35484" y1="6466" x2="59447" y2="4741"/>
                        <a14:foregroundMark x1="59447" y1="4741" x2="59908" y2="9052"/>
                        <a14:foregroundMark x1="55300" y1="91379" x2="55300" y2="91379"/>
                        <a14:foregroundMark x1="49309" y1="92672" x2="49309" y2="92672"/>
                        <a14:foregroundMark x1="43779" y1="97414" x2="43779" y2="97414"/>
                        <a14:foregroundMark x1="48387" y1="3017" x2="48387" y2="30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1925" y="3264914"/>
            <a:ext cx="2066925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E65C41-D840-5266-5FBA-812884862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444" l="4000" r="89778">
                        <a14:foregroundMark x1="9778" y1="44444" x2="5333" y2="63111"/>
                        <a14:foregroundMark x1="5333" y1="42222" x2="5333" y2="42222"/>
                        <a14:foregroundMark x1="5333" y1="42222" x2="6222" y2="40889"/>
                        <a14:foregroundMark x1="4444" y1="64000" x2="4444" y2="46667"/>
                        <a14:foregroundMark x1="62222" y1="9778" x2="54667" y2="8889"/>
                        <a14:foregroundMark x1="54667" y1="5778" x2="54667" y2="5778"/>
                        <a14:foregroundMark x1="54667" y1="5778" x2="53778" y2="5333"/>
                        <a14:foregroundMark x1="52889" y1="3556" x2="52889" y2="3556"/>
                        <a14:foregroundMark x1="88000" y1="48889" x2="88000" y2="61778"/>
                        <a14:foregroundMark x1="48889" y1="74667" x2="52000" y2="91111"/>
                        <a14:foregroundMark x1="48000" y1="73333" x2="48000" y2="73333"/>
                        <a14:foregroundMark x1="46667" y1="71556" x2="46667" y2="71556"/>
                        <a14:foregroundMark x1="49778" y1="82222" x2="52000" y2="96444"/>
                        <a14:foregroundMark x1="50222" y1="92444" x2="50222" y2="92444"/>
                        <a14:foregroundMark x1="63111" y1="70222" x2="64444" y2="84889"/>
                        <a14:foregroundMark x1="76000" y1="59556" x2="77778" y2="74667"/>
                        <a14:foregroundMark x1="75556" y1="62667" x2="77333" y2="74222"/>
                        <a14:foregroundMark x1="86667" y1="49333" x2="87556" y2="63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64" y="32982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Non-Inverting Adder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C28C09-3EF9-277C-0C5A-CE25934A4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9544"/>
          <a:stretch/>
        </p:blipFill>
        <p:spPr>
          <a:xfrm>
            <a:off x="1178735" y="1971040"/>
            <a:ext cx="6951017" cy="41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Subtractor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C28C09-3EF9-277C-0C5A-CE25934A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2" r="1852"/>
          <a:stretch/>
        </p:blipFill>
        <p:spPr>
          <a:xfrm>
            <a:off x="934895" y="2377441"/>
            <a:ext cx="4615437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AAB548-D458-2847-D1E2-2E8ECC52FA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764" b="202"/>
          <a:stretch/>
        </p:blipFill>
        <p:spPr>
          <a:xfrm>
            <a:off x="5445557" y="2057400"/>
            <a:ext cx="4615437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D3719-48D2-DA26-970D-E95583B38787}"/>
              </a:ext>
            </a:extLst>
          </p:cNvPr>
          <p:cNvSpPr txBox="1"/>
          <p:nvPr/>
        </p:nvSpPr>
        <p:spPr>
          <a:xfrm>
            <a:off x="5693207" y="5227440"/>
            <a:ext cx="498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all the resistors as 1kohm, we get</a:t>
            </a:r>
          </a:p>
          <a:p>
            <a:r>
              <a:rPr lang="en-US" dirty="0"/>
              <a:t>	V</a:t>
            </a:r>
            <a:r>
              <a:rPr lang="en-US" sz="1400" dirty="0"/>
              <a:t>o</a:t>
            </a:r>
            <a:r>
              <a:rPr lang="en-US" dirty="0"/>
              <a:t> = V</a:t>
            </a:r>
            <a:r>
              <a:rPr lang="en-US" sz="1200" dirty="0"/>
              <a:t>2</a:t>
            </a:r>
            <a:r>
              <a:rPr lang="en-US" dirty="0"/>
              <a:t> – V</a:t>
            </a:r>
            <a:r>
              <a:rPr lang="en-US" sz="1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1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Gilbert-Cell Multiplier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C28C09-3EF9-277C-0C5A-CE25934A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8" y="2274316"/>
            <a:ext cx="5547841" cy="35131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FCFBD7-0D8A-B53F-4A15-8FCB314D54CB}"/>
              </a:ext>
            </a:extLst>
          </p:cNvPr>
          <p:cNvSpPr txBox="1"/>
          <p:nvPr/>
        </p:nvSpPr>
        <p:spPr>
          <a:xfrm>
            <a:off x="5955439" y="2486526"/>
            <a:ext cx="498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collector current of Q3 and Q4 are given by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B8E99D-C4DD-06CB-161D-C2028651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439" y="2811727"/>
            <a:ext cx="2872989" cy="6172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2660A3-E86E-F9F6-760F-D4422BA32935}"/>
              </a:ext>
            </a:extLst>
          </p:cNvPr>
          <p:cNvSpPr txBox="1"/>
          <p:nvPr/>
        </p:nvSpPr>
        <p:spPr>
          <a:xfrm>
            <a:off x="5955438" y="3448432"/>
            <a:ext cx="498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collector current of Q3 and Q4 are given by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82BE4F-D218-67E3-D880-01C6A45510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328"/>
          <a:stretch/>
        </p:blipFill>
        <p:spPr>
          <a:xfrm>
            <a:off x="6236563" y="3837196"/>
            <a:ext cx="3106727" cy="6248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A8DBF4-F41A-6DEA-3843-420A765FADA6}"/>
              </a:ext>
            </a:extLst>
          </p:cNvPr>
          <p:cNvSpPr txBox="1"/>
          <p:nvPr/>
        </p:nvSpPr>
        <p:spPr>
          <a:xfrm>
            <a:off x="5955438" y="4479436"/>
            <a:ext cx="55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collector current IC1 and IC2 of transistors Q1 and Q2 can be expressed as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158C60-CDD0-CF2D-BCD3-B34CD3AF7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143113"/>
            <a:ext cx="3215919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Gilbert-Cell Multiplier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DB592B-9949-E4F7-733C-65CFBF854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50176"/>
            <a:ext cx="3909399" cy="85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EA86B-915D-9CC5-2428-C1833443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575487"/>
            <a:ext cx="4206605" cy="8839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AF23B-87F8-9772-66D2-3D329D8C7D1B}"/>
              </a:ext>
            </a:extLst>
          </p:cNvPr>
          <p:cNvSpPr txBox="1"/>
          <p:nvPr/>
        </p:nvSpPr>
        <p:spPr>
          <a:xfrm>
            <a:off x="1097280" y="2174156"/>
            <a:ext cx="6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Substituting the above equation in IC3 and IC4, we 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AA386-3AEB-341C-B8FF-E4FE5FCE198D}"/>
              </a:ext>
            </a:extLst>
          </p:cNvPr>
          <p:cNvSpPr txBox="1"/>
          <p:nvPr/>
        </p:nvSpPr>
        <p:spPr>
          <a:xfrm>
            <a:off x="1097280" y="3820164"/>
            <a:ext cx="6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Substituting the above equation in IC3 and IC4, we get</a:t>
            </a:r>
          </a:p>
        </p:txBody>
      </p:sp>
    </p:spTree>
    <p:extLst>
      <p:ext uri="{BB962C8B-B14F-4D97-AF65-F5344CB8AC3E}">
        <p14:creationId xmlns:p14="http://schemas.microsoft.com/office/powerpoint/2010/main" val="4206832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Gilbert-Cell Multiplier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AF23B-87F8-9772-66D2-3D329D8C7D1B}"/>
              </a:ext>
            </a:extLst>
          </p:cNvPr>
          <p:cNvSpPr txBox="1"/>
          <p:nvPr/>
        </p:nvSpPr>
        <p:spPr>
          <a:xfrm>
            <a:off x="1097280" y="2135131"/>
            <a:ext cx="6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differential output current I is given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AA386-3AEB-341C-B8FF-E4FE5FCE198D}"/>
              </a:ext>
            </a:extLst>
          </p:cNvPr>
          <p:cNvSpPr txBox="1"/>
          <p:nvPr/>
        </p:nvSpPr>
        <p:spPr>
          <a:xfrm>
            <a:off x="1097280" y="3838079"/>
            <a:ext cx="921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Substituting the above equations and it employ exponential formulae for hyperbolic functions, we get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E20780-DB87-C173-75C5-B0D28D5BB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8212" y="4618257"/>
            <a:ext cx="3101609" cy="12269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BFB62B-9790-FE59-6CF4-181B08EF4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3737" y="2504463"/>
            <a:ext cx="3962743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3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{583A7CC0-6D38-4467-87DE-BF6FFD820F57}tf22712842_win32</Template>
  <TotalTime>98</TotalTime>
  <Words>234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Custom</vt:lpstr>
      <vt:lpstr>Analog Computer</vt:lpstr>
      <vt:lpstr>Component Selection Justification</vt:lpstr>
      <vt:lpstr>Non-Inverting Adder</vt:lpstr>
      <vt:lpstr>Subtractor</vt:lpstr>
      <vt:lpstr>Gilbert-Cell Multiplier</vt:lpstr>
      <vt:lpstr>Gilbert-Cell Multiplier ctd.</vt:lpstr>
      <vt:lpstr>Gilbert-Cell Multiplier ctd.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Basnayake</dc:creator>
  <cp:lastModifiedBy>Naveen Basnayake</cp:lastModifiedBy>
  <cp:revision>6</cp:revision>
  <dcterms:created xsi:type="dcterms:W3CDTF">2024-10-22T04:36:17Z</dcterms:created>
  <dcterms:modified xsi:type="dcterms:W3CDTF">2024-10-22T06:44:10Z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