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Arial Black" panose="020B0A04020102020204" pitchFamily="34" charset="0"/>
      <p:bold r:id="rId15"/>
    </p:embeddedFont>
    <p:embeddedFont>
      <p:font typeface="DM Sans" pitchFamily="2" charset="0"/>
      <p:regular r:id="rId16"/>
    </p:embeddedFont>
    <p:embeddedFont>
      <p:font typeface="DM Sans Bold" charset="0"/>
      <p:regular r:id="rId17"/>
    </p:embeddedFont>
    <p:embeddedFont>
      <p:font typeface="Garamond" panose="02020404030301010803" pitchFamily="18" charset="0"/>
      <p:regular r:id="rId18"/>
      <p:bold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39-4EE7-B37F-32DE0FC171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6.png"/><Relationship Id="rId3" Type="http://schemas.openxmlformats.org/officeDocument/2006/relationships/image" Target="../media/image30.png"/><Relationship Id="rId7" Type="http://schemas.openxmlformats.org/officeDocument/2006/relationships/image" Target="../media/image10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31.svg"/><Relationship Id="rId9" Type="http://schemas.openxmlformats.org/officeDocument/2006/relationships/image" Target="../media/image14.png"/><Relationship Id="rId14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9.svg"/><Relationship Id="rId4" Type="http://schemas.openxmlformats.org/officeDocument/2006/relationships/image" Target="../media/image5.sv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3688802" y="2365018"/>
            <a:ext cx="10910396" cy="4744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Property Assessment Tool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442586" y="7781023"/>
            <a:ext cx="8459795" cy="578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Presented by Toji Jose</a:t>
            </a:r>
          </a:p>
        </p:txBody>
      </p:sp>
      <p:sp>
        <p:nvSpPr>
          <p:cNvPr id="19" name="Freeform 19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362757"/>
            <a:ext cx="7286625" cy="6124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</p:pic>
      <p:sp>
        <p:nvSpPr>
          <p:cNvPr id="39" name="Rectangle 38"/>
          <p:cNvSpPr/>
          <p:nvPr/>
        </p:nvSpPr>
        <p:spPr>
          <a:xfrm>
            <a:off x="762000" y="571500"/>
            <a:ext cx="6019800" cy="1371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aramond" pitchFamily="18" charset="0"/>
              </a:rPr>
              <a:t>State Name (Drop down button)-fetch the State names from the Database			</a:t>
            </a:r>
            <a:endParaRPr lang="en-IN" sz="20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152410" y="571500"/>
            <a:ext cx="6858000" cy="1295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aramond" pitchFamily="18" charset="0"/>
              </a:rPr>
              <a:t>District (Drop down button)-fetch the </a:t>
            </a:r>
            <a:r>
              <a:rPr lang="en-US" sz="2000" b="1" dirty="0" err="1">
                <a:solidFill>
                  <a:schemeClr val="tx1"/>
                </a:solidFill>
                <a:latin typeface="Garamond" pitchFamily="18" charset="0"/>
              </a:rPr>
              <a:t>Disstrict</a:t>
            </a:r>
            <a:r>
              <a:rPr lang="en-US" sz="2000" b="1" dirty="0">
                <a:solidFill>
                  <a:schemeClr val="tx1"/>
                </a:solidFill>
                <a:latin typeface="Garamond" pitchFamily="18" charset="0"/>
              </a:rPr>
              <a:t> names from the Database		</a:t>
            </a:r>
            <a:endParaRPr lang="en-IN" sz="20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028700" y="2275609"/>
            <a:ext cx="6438900" cy="685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Black" pitchFamily="34" charset="0"/>
              </a:rPr>
              <a:t>Map Search Window</a:t>
            </a:r>
            <a:endParaRPr lang="en-IN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307782" y="2306782"/>
            <a:ext cx="6172200" cy="74849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Rounded Rectangle 47"/>
          <p:cNvSpPr/>
          <p:nvPr/>
        </p:nvSpPr>
        <p:spPr>
          <a:xfrm>
            <a:off x="10477500" y="2618509"/>
            <a:ext cx="3733800" cy="4329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 Address Search Window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122218" y="3695700"/>
            <a:ext cx="2611582" cy="533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Address here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186055" y="3684874"/>
            <a:ext cx="1925782" cy="5650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Freehand Polygon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0498282" y="3341975"/>
            <a:ext cx="2895600" cy="685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0477500" y="4326082"/>
            <a:ext cx="2895600" cy="685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City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0477500" y="5295900"/>
            <a:ext cx="2895600" cy="685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Postal Code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3556673" y="3338512"/>
            <a:ext cx="2895600" cy="685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Property ID/TP No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524000" y="9182100"/>
            <a:ext cx="2247900" cy="609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419600" y="9182100"/>
            <a:ext cx="2247900" cy="609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962400" y="3670586"/>
            <a:ext cx="1925782" cy="5442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Creating a Shape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709063" y="7716982"/>
            <a:ext cx="1444337" cy="154131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Map Layers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Satellite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Parcels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456718" y="6286500"/>
            <a:ext cx="1489364" cy="685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 Range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119264" y="6286500"/>
            <a:ext cx="148936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From</a:t>
            </a:r>
            <a:endParaRPr lang="en-IN" dirty="0"/>
          </a:p>
        </p:txBody>
      </p:sp>
      <p:sp>
        <p:nvSpPr>
          <p:cNvPr id="25" name="Rounded Rectangle 24"/>
          <p:cNvSpPr/>
          <p:nvPr/>
        </p:nvSpPr>
        <p:spPr>
          <a:xfrm>
            <a:off x="13854547" y="6296891"/>
            <a:ext cx="148936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</a:t>
            </a:r>
            <a:endParaRPr lang="en-IN" dirty="0"/>
          </a:p>
        </p:txBody>
      </p:sp>
      <p:sp>
        <p:nvSpPr>
          <p:cNvPr id="26" name="Rounded Rectangle 25"/>
          <p:cNvSpPr/>
          <p:nvPr/>
        </p:nvSpPr>
        <p:spPr>
          <a:xfrm>
            <a:off x="10435936" y="7315200"/>
            <a:ext cx="1489364" cy="685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2178146" y="7315200"/>
            <a:ext cx="148936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From</a:t>
            </a:r>
            <a:endParaRPr lang="en-IN" dirty="0"/>
          </a:p>
        </p:txBody>
      </p:sp>
      <p:sp>
        <p:nvSpPr>
          <p:cNvPr id="28" name="Rounded Rectangle 27"/>
          <p:cNvSpPr/>
          <p:nvPr/>
        </p:nvSpPr>
        <p:spPr>
          <a:xfrm>
            <a:off x="13913428" y="7315200"/>
            <a:ext cx="148936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</a:t>
            </a:r>
            <a:endParaRPr lang="en-IN" dirty="0"/>
          </a:p>
        </p:txBody>
      </p:sp>
      <p:sp>
        <p:nvSpPr>
          <p:cNvPr id="29" name="Rounded Rectangle 28"/>
          <p:cNvSpPr/>
          <p:nvPr/>
        </p:nvSpPr>
        <p:spPr>
          <a:xfrm>
            <a:off x="10498282" y="8267700"/>
            <a:ext cx="1489364" cy="685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Recent Sales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2192000" y="8267700"/>
            <a:ext cx="148936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From</a:t>
            </a:r>
            <a:endParaRPr lang="en-IN" dirty="0"/>
          </a:p>
        </p:txBody>
      </p:sp>
      <p:sp>
        <p:nvSpPr>
          <p:cNvPr id="31" name="Rounded Rectangle 30"/>
          <p:cNvSpPr/>
          <p:nvPr/>
        </p:nvSpPr>
        <p:spPr>
          <a:xfrm>
            <a:off x="13944600" y="8267700"/>
            <a:ext cx="148936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10863696" y="9486900"/>
            <a:ext cx="2247900" cy="609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3833764" y="9486900"/>
            <a:ext cx="2247900" cy="609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Clear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57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85800" y="647700"/>
            <a:ext cx="7543800" cy="685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Black" pitchFamily="34" charset="0"/>
              </a:rPr>
              <a:t>Search Criteria (Filter)</a:t>
            </a:r>
            <a:endParaRPr lang="en-IN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6582" y="1995055"/>
            <a:ext cx="2057400" cy="762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Results window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468600" y="990600"/>
            <a:ext cx="838200" cy="4953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459200" y="980209"/>
            <a:ext cx="838200" cy="4953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5800" y="2933700"/>
            <a:ext cx="3429000" cy="1828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85800" y="5067300"/>
            <a:ext cx="3429000" cy="1828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8" name="Rounded Rectangle 7"/>
          <p:cNvSpPr/>
          <p:nvPr/>
        </p:nvSpPr>
        <p:spPr>
          <a:xfrm>
            <a:off x="685800" y="7277100"/>
            <a:ext cx="3429000" cy="1828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9" name="Rounded Rectangle 8"/>
          <p:cNvSpPr/>
          <p:nvPr/>
        </p:nvSpPr>
        <p:spPr>
          <a:xfrm>
            <a:off x="4471555" y="2895600"/>
            <a:ext cx="3429000" cy="1828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10" name="Rounded Rectangle 9"/>
          <p:cNvSpPr/>
          <p:nvPr/>
        </p:nvSpPr>
        <p:spPr>
          <a:xfrm>
            <a:off x="4457700" y="5077691"/>
            <a:ext cx="3429000" cy="1828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11" name="Rounded Rectangle 10"/>
          <p:cNvSpPr/>
          <p:nvPr/>
        </p:nvSpPr>
        <p:spPr>
          <a:xfrm>
            <a:off x="4520045" y="7277100"/>
            <a:ext cx="3429000" cy="1828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12" name="Rounded Rectangle 11"/>
          <p:cNvSpPr/>
          <p:nvPr/>
        </p:nvSpPr>
        <p:spPr>
          <a:xfrm>
            <a:off x="8229600" y="2895600"/>
            <a:ext cx="3429000" cy="1828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13" name="Rounded Rectangle 12"/>
          <p:cNvSpPr/>
          <p:nvPr/>
        </p:nvSpPr>
        <p:spPr>
          <a:xfrm>
            <a:off x="8229600" y="5077691"/>
            <a:ext cx="3429000" cy="1828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14" name="Rounded Rectangle 13"/>
          <p:cNvSpPr/>
          <p:nvPr/>
        </p:nvSpPr>
        <p:spPr>
          <a:xfrm>
            <a:off x="8236527" y="7349836"/>
            <a:ext cx="3429000" cy="1828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15" name="TextBox 14"/>
          <p:cNvSpPr txBox="1"/>
          <p:nvPr/>
        </p:nvSpPr>
        <p:spPr>
          <a:xfrm>
            <a:off x="1073727" y="32385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Owner Name</a:t>
            </a:r>
          </a:p>
          <a:p>
            <a:r>
              <a:rPr lang="en-US" b="1" dirty="0"/>
              <a:t>Address</a:t>
            </a:r>
          </a:p>
          <a:p>
            <a:r>
              <a:rPr lang="en-US" b="1" dirty="0"/>
              <a:t>Property Type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53721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Owner Name</a:t>
            </a:r>
          </a:p>
          <a:p>
            <a:r>
              <a:rPr lang="en-US" b="1" dirty="0"/>
              <a:t>Address</a:t>
            </a:r>
          </a:p>
          <a:p>
            <a:r>
              <a:rPr lang="en-US" b="1" dirty="0"/>
              <a:t>Property Type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66800" y="75057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Owner Name</a:t>
            </a:r>
          </a:p>
          <a:p>
            <a:r>
              <a:rPr lang="en-US" b="1" dirty="0"/>
              <a:t>Address</a:t>
            </a:r>
          </a:p>
          <a:p>
            <a:r>
              <a:rPr lang="en-US" b="1" dirty="0"/>
              <a:t>Property Type</a:t>
            </a:r>
            <a:endParaRPr lang="en-IN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066800" y="4314230"/>
            <a:ext cx="2514600" cy="410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 Report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4914900" y="4261545"/>
            <a:ext cx="2514600" cy="410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 Report</a:t>
            </a:r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8686800" y="4261545"/>
            <a:ext cx="2514600" cy="410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 Report</a:t>
            </a:r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4977245" y="6480275"/>
            <a:ext cx="2514600" cy="410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 Report</a:t>
            </a:r>
            <a:endParaRPr lang="en-IN" dirty="0"/>
          </a:p>
        </p:txBody>
      </p:sp>
      <p:sp>
        <p:nvSpPr>
          <p:cNvPr id="23" name="Rounded Rectangle 22"/>
          <p:cNvSpPr/>
          <p:nvPr/>
        </p:nvSpPr>
        <p:spPr>
          <a:xfrm>
            <a:off x="8707582" y="6427590"/>
            <a:ext cx="2514600" cy="410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 Report</a:t>
            </a:r>
            <a:endParaRPr lang="en-IN" dirty="0"/>
          </a:p>
        </p:txBody>
      </p:sp>
      <p:sp>
        <p:nvSpPr>
          <p:cNvPr id="24" name="Rounded Rectangle 23"/>
          <p:cNvSpPr/>
          <p:nvPr/>
        </p:nvSpPr>
        <p:spPr>
          <a:xfrm>
            <a:off x="1046018" y="6427590"/>
            <a:ext cx="2514600" cy="410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 Report</a:t>
            </a:r>
            <a:endParaRPr lang="en-IN" dirty="0"/>
          </a:p>
        </p:txBody>
      </p:sp>
      <p:sp>
        <p:nvSpPr>
          <p:cNvPr id="25" name="Rounded Rectangle 24"/>
          <p:cNvSpPr/>
          <p:nvPr/>
        </p:nvSpPr>
        <p:spPr>
          <a:xfrm>
            <a:off x="1039091" y="8695730"/>
            <a:ext cx="2514600" cy="410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 Report</a:t>
            </a:r>
            <a:endParaRPr lang="en-IN" dirty="0"/>
          </a:p>
        </p:txBody>
      </p:sp>
      <p:sp>
        <p:nvSpPr>
          <p:cNvPr id="26" name="Rounded Rectangle 25"/>
          <p:cNvSpPr/>
          <p:nvPr/>
        </p:nvSpPr>
        <p:spPr>
          <a:xfrm>
            <a:off x="4977245" y="8663096"/>
            <a:ext cx="2514600" cy="410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 Report</a:t>
            </a:r>
            <a:endParaRPr lang="en-IN" dirty="0"/>
          </a:p>
        </p:txBody>
      </p:sp>
      <p:sp>
        <p:nvSpPr>
          <p:cNvPr id="27" name="Rounded Rectangle 26"/>
          <p:cNvSpPr/>
          <p:nvPr/>
        </p:nvSpPr>
        <p:spPr>
          <a:xfrm>
            <a:off x="8686800" y="8769738"/>
            <a:ext cx="2514600" cy="410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 Report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4838700" y="3207327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Owner Name</a:t>
            </a:r>
          </a:p>
          <a:p>
            <a:r>
              <a:rPr lang="en-US" b="1" dirty="0"/>
              <a:t>Address</a:t>
            </a:r>
          </a:p>
          <a:p>
            <a:r>
              <a:rPr lang="en-US" b="1" dirty="0"/>
              <a:t>Property Type</a:t>
            </a:r>
            <a:endParaRPr lang="en-IN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555182" y="3207327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Owner Name</a:t>
            </a:r>
          </a:p>
          <a:p>
            <a:r>
              <a:rPr lang="en-US" b="1" dirty="0"/>
              <a:t>Address</a:t>
            </a:r>
          </a:p>
          <a:p>
            <a:r>
              <a:rPr lang="en-US" b="1" dirty="0"/>
              <a:t>Property Type</a:t>
            </a:r>
            <a:endParaRPr lang="en-IN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610600" y="5337463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Owner Name</a:t>
            </a:r>
          </a:p>
          <a:p>
            <a:r>
              <a:rPr lang="en-US" b="1" dirty="0"/>
              <a:t>Address</a:t>
            </a:r>
          </a:p>
          <a:p>
            <a:r>
              <a:rPr lang="en-US" b="1" dirty="0"/>
              <a:t>Property Type</a:t>
            </a:r>
            <a:endParaRPr lang="en-IN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873336" y="53721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Owner Name</a:t>
            </a:r>
          </a:p>
          <a:p>
            <a:r>
              <a:rPr lang="en-US" b="1" dirty="0"/>
              <a:t>Address</a:t>
            </a:r>
          </a:p>
          <a:p>
            <a:r>
              <a:rPr lang="en-US" b="1" dirty="0"/>
              <a:t>Property Type</a:t>
            </a:r>
            <a:endParaRPr lang="en-IN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873336" y="75057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Owner Name</a:t>
            </a:r>
          </a:p>
          <a:p>
            <a:r>
              <a:rPr lang="en-US" b="1" dirty="0"/>
              <a:t>Address</a:t>
            </a:r>
          </a:p>
          <a:p>
            <a:r>
              <a:rPr lang="en-US" b="1" dirty="0"/>
              <a:t>Property Type</a:t>
            </a:r>
            <a:endParaRPr lang="en-IN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555182" y="76581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Owner Name</a:t>
            </a:r>
          </a:p>
          <a:p>
            <a:r>
              <a:rPr lang="en-US" b="1" dirty="0"/>
              <a:t>Address</a:t>
            </a:r>
          </a:p>
          <a:p>
            <a:r>
              <a:rPr lang="en-US" b="1" dirty="0"/>
              <a:t>Property Type</a:t>
            </a:r>
            <a:endParaRPr lang="en-IN" b="1" dirty="0"/>
          </a:p>
        </p:txBody>
      </p:sp>
      <p:sp>
        <p:nvSpPr>
          <p:cNvPr id="34" name="Rectangle 33"/>
          <p:cNvSpPr/>
          <p:nvPr/>
        </p:nvSpPr>
        <p:spPr>
          <a:xfrm>
            <a:off x="12192000" y="2933700"/>
            <a:ext cx="5334000" cy="1981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12192000" y="5372100"/>
            <a:ext cx="53340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6" name="Chart 35"/>
          <p:cNvGraphicFramePr/>
          <p:nvPr>
            <p:extLst>
              <p:ext uri="{D42A27DB-BD31-4B8C-83A1-F6EECF244321}">
                <p14:modId xmlns:p14="http://schemas.microsoft.com/office/powerpoint/2010/main" val="1841043939"/>
              </p:ext>
            </p:extLst>
          </p:nvPr>
        </p:nvGraphicFramePr>
        <p:xfrm>
          <a:off x="12420600" y="7730530"/>
          <a:ext cx="3048000" cy="139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Rounded Rectangle 36"/>
          <p:cNvSpPr/>
          <p:nvPr/>
        </p:nvSpPr>
        <p:spPr>
          <a:xfrm>
            <a:off x="12115800" y="1943100"/>
            <a:ext cx="5791200" cy="685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Black" pitchFamily="34" charset="0"/>
              </a:rPr>
              <a:t>Automated Valuation Models (AVM)</a:t>
            </a:r>
            <a:endParaRPr lang="en-IN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33563" y="3009900"/>
            <a:ext cx="49945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Market Value Estimate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Owner Name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Address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Property Type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6002000" y="3238500"/>
            <a:ext cx="876300" cy="430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%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12389426" y="5372100"/>
            <a:ext cx="49945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Rent Value Estimate</a:t>
            </a:r>
          </a:p>
          <a:p>
            <a:r>
              <a:rPr lang="en-US" dirty="0"/>
              <a:t>Owner Name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Property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641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104900"/>
            <a:ext cx="57912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latin typeface="Arial Black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Advance Search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107168"/>
            <a:ext cx="2438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Street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107168"/>
            <a:ext cx="2438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City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2759241"/>
            <a:ext cx="2438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Owner Name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886200" y="2759241"/>
            <a:ext cx="2438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Postal Code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3390900"/>
            <a:ext cx="2438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Classification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3371028"/>
            <a:ext cx="2438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Occupancy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039090" y="3996301"/>
            <a:ext cx="2438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Year of Built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913909" y="3983898"/>
            <a:ext cx="2438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Acres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633855" y="2374043"/>
            <a:ext cx="243840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Search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43800" y="3976235"/>
            <a:ext cx="243840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Clear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2891" y="4991100"/>
            <a:ext cx="332855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Advance Search Result 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990600" y="5905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990600" y="6380018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18308" y="6837218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990600" y="7294418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990600" y="7751618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1524001" y="5829300"/>
            <a:ext cx="7620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Photo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2" y="6315486"/>
            <a:ext cx="7620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Photo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2" y="6772686"/>
            <a:ext cx="7620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Photo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524000" y="7294418"/>
            <a:ext cx="7620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Photo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7739950"/>
            <a:ext cx="7620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Photo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2639290" y="5829300"/>
            <a:ext cx="101831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country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2654877" y="6341918"/>
            <a:ext cx="101831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country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2654877" y="6863650"/>
            <a:ext cx="101831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country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2639290" y="7350020"/>
            <a:ext cx="101831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country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2639290" y="7790627"/>
            <a:ext cx="101831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country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3934690" y="5840968"/>
            <a:ext cx="101831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state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3886200" y="6341918"/>
            <a:ext cx="101831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state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3886200" y="6827736"/>
            <a:ext cx="101831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state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3886200" y="7262152"/>
            <a:ext cx="101831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state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3875808" y="7781145"/>
            <a:ext cx="101831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state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5029200" y="5905500"/>
            <a:ext cx="101831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City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6220690" y="5934853"/>
            <a:ext cx="101831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Street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7318665" y="5946154"/>
            <a:ext cx="12919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Postal Code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5062102" y="6386945"/>
            <a:ext cx="101831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City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5075957" y="6827736"/>
            <a:ext cx="101831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City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5075957" y="7294418"/>
            <a:ext cx="101831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City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5075957" y="7790627"/>
            <a:ext cx="101831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City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6220690" y="6380018"/>
            <a:ext cx="101831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Street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6220690" y="6848518"/>
            <a:ext cx="101831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Street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6220690" y="7306085"/>
            <a:ext cx="101831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Street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6144490" y="7745968"/>
            <a:ext cx="101831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Street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7318665" y="6386945"/>
            <a:ext cx="12919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Postal Code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7318665" y="6863650"/>
            <a:ext cx="12919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Postal Code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7318665" y="7306085"/>
            <a:ext cx="12919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Postal Code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7318665" y="7745968"/>
            <a:ext cx="129193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Postal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34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47700"/>
            <a:ext cx="45720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latin typeface="Arial Black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Sales Search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714500"/>
            <a:ext cx="2133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Sales Date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1714500"/>
            <a:ext cx="12954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From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271655" y="1714500"/>
            <a:ext cx="12954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400300"/>
            <a:ext cx="2133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Sales Price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816927" y="2400300"/>
            <a:ext cx="12954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From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316683" y="2389909"/>
            <a:ext cx="12954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238500"/>
            <a:ext cx="2133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Street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4076700"/>
            <a:ext cx="2133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65018" y="4991100"/>
            <a:ext cx="2133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Postal Code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78873" y="5829300"/>
            <a:ext cx="2133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Property Size (acres)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5811982"/>
            <a:ext cx="12954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From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126182" y="5798127"/>
            <a:ext cx="12954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99655" y="6515100"/>
            <a:ext cx="2133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Year of Sale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505200" y="6515100"/>
            <a:ext cx="12954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From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0" y="6473536"/>
            <a:ext cx="12954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99655" y="8039100"/>
            <a:ext cx="345324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Search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64383" y="8039100"/>
            <a:ext cx="310341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Clear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0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994934" y="2091045"/>
            <a:ext cx="6264366" cy="6104909"/>
          </a:xfrm>
          <a:custGeom>
            <a:avLst/>
            <a:gdLst/>
            <a:ahLst/>
            <a:cxnLst/>
            <a:rect l="l" t="t" r="r" b="b"/>
            <a:pathLst>
              <a:path w="6264366" h="6104909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04950" y="2345718"/>
            <a:ext cx="7848753" cy="228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Primary Objective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04950" y="4788507"/>
            <a:ext cx="9301645" cy="504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7"/>
              </a:lnSpc>
            </a:pPr>
            <a:r>
              <a:rPr lang="en-US" sz="3317" spc="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primary objective of this project is to design and develop a user-friendly, data-driven property assessment tool that leverages geospatial mapping technology to  enable financial firms to accurately evaluate and manage property-related risk, optimize investment decisions, and enhance overall portfolio performance.</a:t>
            </a:r>
          </a:p>
          <a:p>
            <a:pPr marL="0" lvl="0" indent="0" algn="l">
              <a:lnSpc>
                <a:spcPts val="4477"/>
              </a:lnSpc>
              <a:spcBef>
                <a:spcPct val="0"/>
              </a:spcBef>
            </a:pPr>
            <a:endParaRPr lang="en-US" sz="3317" spc="199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98023" y="1352065"/>
            <a:ext cx="7025086" cy="338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vision and mission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04950" y="4670072"/>
            <a:ext cx="7025086" cy="4655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799" lvl="1" indent="-215899" algn="l">
              <a:lnSpc>
                <a:spcPts val="3299"/>
              </a:lnSpc>
              <a:buFont typeface="Arial"/>
              <a:buChar char="•"/>
            </a:pPr>
            <a:r>
              <a:rPr lang="en-US" sz="1999" spc="34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web-map based property assessment tool with a user-friendly interface.,</a:t>
            </a:r>
          </a:p>
          <a:p>
            <a:pPr marL="431799" lvl="1" indent="-215899" algn="l">
              <a:lnSpc>
                <a:spcPts val="3299"/>
              </a:lnSpc>
              <a:buFont typeface="Arial"/>
              <a:buChar char="•"/>
            </a:pPr>
            <a:r>
              <a:rPr lang="en-US" sz="1999" spc="34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comprehensive database of property information and market data.</a:t>
            </a:r>
          </a:p>
          <a:p>
            <a:pPr marL="431799" lvl="1" indent="-215899" algn="l">
              <a:lnSpc>
                <a:spcPts val="3299"/>
              </a:lnSpc>
              <a:buFont typeface="Arial"/>
              <a:buChar char="•"/>
            </a:pPr>
            <a:r>
              <a:rPr lang="en-US" sz="1999" spc="34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Automated valuation models and risk assessment algorithms.</a:t>
            </a:r>
          </a:p>
          <a:p>
            <a:pPr marL="431799" lvl="1" indent="-215899" algn="l">
              <a:lnSpc>
                <a:spcPts val="3299"/>
              </a:lnSpc>
              <a:buFont typeface="Arial"/>
              <a:buChar char="•"/>
            </a:pPr>
            <a:r>
              <a:rPr lang="en-US" sz="1999" spc="34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Customizable reporting and analytics dashboards.</a:t>
            </a:r>
          </a:p>
          <a:p>
            <a:pPr marL="431799" lvl="1" indent="-215899" algn="l">
              <a:lnSpc>
                <a:spcPts val="3299"/>
              </a:lnSpc>
              <a:buFont typeface="Arial"/>
              <a:buChar char="•"/>
            </a:pPr>
            <a:r>
              <a:rPr lang="en-US" sz="1999" spc="34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Integration with existing financial firm systems and processes.</a:t>
            </a:r>
          </a:p>
          <a:p>
            <a:pPr marL="215900" lvl="1" algn="l">
              <a:lnSpc>
                <a:spcPts val="3299"/>
              </a:lnSpc>
            </a:pPr>
            <a:r>
              <a:rPr lang="en-US" sz="1999" spc="34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047933" y="262584"/>
            <a:ext cx="6998061" cy="2207573"/>
            <a:chOff x="0" y="0"/>
            <a:chExt cx="2342659" cy="73900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42659" cy="739003"/>
            </a:xfrm>
            <a:custGeom>
              <a:avLst/>
              <a:gdLst/>
              <a:ahLst/>
              <a:cxnLst/>
              <a:rect l="l" t="t" r="r" b="b"/>
              <a:pathLst>
                <a:path w="2342659" h="739003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722409"/>
                  </a:lnTo>
                  <a:cubicBezTo>
                    <a:pt x="2342659" y="731574"/>
                    <a:pt x="2335229" y="739003"/>
                    <a:pt x="2326064" y="739003"/>
                  </a:cubicBezTo>
                  <a:lnTo>
                    <a:pt x="16594" y="739003"/>
                  </a:lnTo>
                  <a:cubicBezTo>
                    <a:pt x="7430" y="739003"/>
                    <a:pt x="0" y="731574"/>
                    <a:pt x="0" y="722409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85725"/>
              <a:ext cx="2342659" cy="6532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491672" y="834854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047933" y="2575413"/>
            <a:ext cx="6998061" cy="2207573"/>
            <a:chOff x="0" y="0"/>
            <a:chExt cx="2342659" cy="73900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342659" cy="739003"/>
            </a:xfrm>
            <a:custGeom>
              <a:avLst/>
              <a:gdLst/>
              <a:ahLst/>
              <a:cxnLst/>
              <a:rect l="l" t="t" r="r" b="b"/>
              <a:pathLst>
                <a:path w="2342659" h="739003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722409"/>
                  </a:lnTo>
                  <a:cubicBezTo>
                    <a:pt x="2342659" y="731574"/>
                    <a:pt x="2335229" y="739003"/>
                    <a:pt x="2326064" y="739003"/>
                  </a:cubicBezTo>
                  <a:lnTo>
                    <a:pt x="16594" y="739003"/>
                  </a:lnTo>
                  <a:cubicBezTo>
                    <a:pt x="7430" y="739003"/>
                    <a:pt x="0" y="731574"/>
                    <a:pt x="0" y="722409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85725"/>
              <a:ext cx="2342659" cy="6532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491672" y="3607074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0047933" y="4887761"/>
            <a:ext cx="6998061" cy="2207573"/>
            <a:chOff x="0" y="0"/>
            <a:chExt cx="2342659" cy="73900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342659" cy="739003"/>
            </a:xfrm>
            <a:custGeom>
              <a:avLst/>
              <a:gdLst/>
              <a:ahLst/>
              <a:cxnLst/>
              <a:rect l="l" t="t" r="r" b="b"/>
              <a:pathLst>
                <a:path w="2342659" h="739003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722409"/>
                  </a:lnTo>
                  <a:cubicBezTo>
                    <a:pt x="2342659" y="731574"/>
                    <a:pt x="2335229" y="739003"/>
                    <a:pt x="2326064" y="739003"/>
                  </a:cubicBezTo>
                  <a:lnTo>
                    <a:pt x="16594" y="739003"/>
                  </a:lnTo>
                  <a:cubicBezTo>
                    <a:pt x="7430" y="739003"/>
                    <a:pt x="0" y="731574"/>
                    <a:pt x="0" y="722409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85725"/>
              <a:ext cx="2342659" cy="6532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491672" y="5526887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178006" y="404039"/>
            <a:ext cx="4509794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ct val="150000"/>
              </a:lnSpc>
              <a:spcBef>
                <a:spcPct val="0"/>
              </a:spcBef>
            </a:pPr>
            <a:r>
              <a:rPr lang="en-US" spc="2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Streamline property valuation processes: Automate and standardize property assessments, reducing manual errors and increasing efficiency.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105261" y="2848202"/>
            <a:ext cx="4734939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just">
              <a:lnSpc>
                <a:spcPct val="150000"/>
              </a:lnSpc>
              <a:spcBef>
                <a:spcPct val="0"/>
              </a:spcBef>
              <a:defRPr spc="22">
                <a:solidFill>
                  <a:srgbClr val="000000"/>
                </a:solidFill>
                <a:latin typeface="DM Sans"/>
                <a:ea typeface="DM Sans"/>
                <a:cs typeface="DM Sans"/>
              </a:defRPr>
            </a:lvl1pPr>
          </a:lstStyle>
          <a:p>
            <a:r>
              <a:rPr lang="en-US" dirty="0">
                <a:sym typeface="DM Sans"/>
              </a:rPr>
              <a:t>Enhance risk management: Provide a comprehensive risk profile for each property, enabling financial firms to make informed decisions.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171079" y="5160550"/>
            <a:ext cx="4516721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just">
              <a:lnSpc>
                <a:spcPct val="150000"/>
              </a:lnSpc>
              <a:spcBef>
                <a:spcPct val="0"/>
              </a:spcBef>
              <a:defRPr spc="22">
                <a:solidFill>
                  <a:srgbClr val="000000"/>
                </a:solidFill>
                <a:latin typeface="DM Sans"/>
                <a:ea typeface="DM Sans"/>
                <a:cs typeface="DM Sans"/>
              </a:defRPr>
            </a:lvl1pPr>
          </a:lstStyle>
          <a:p>
            <a:r>
              <a:rPr lang="en-US" dirty="0">
                <a:sym typeface="DM Sans"/>
              </a:rPr>
              <a:t>Improve investment decision-making: Offer data-driven insights to optimize property investment and portfolio management.</a:t>
            </a:r>
          </a:p>
        </p:txBody>
      </p:sp>
      <p:sp>
        <p:nvSpPr>
          <p:cNvPr id="20" name="Freeform 20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2" name="Freeform 22"/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3" name="Freeform 23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24" name="Group 24"/>
          <p:cNvGrpSpPr/>
          <p:nvPr/>
        </p:nvGrpSpPr>
        <p:grpSpPr>
          <a:xfrm>
            <a:off x="10047933" y="7200109"/>
            <a:ext cx="6998061" cy="2207573"/>
            <a:chOff x="0" y="0"/>
            <a:chExt cx="2342659" cy="73900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342659" cy="739003"/>
            </a:xfrm>
            <a:custGeom>
              <a:avLst/>
              <a:gdLst/>
              <a:ahLst/>
              <a:cxnLst/>
              <a:rect l="l" t="t" r="r" b="b"/>
              <a:pathLst>
                <a:path w="2342659" h="739003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722409"/>
                  </a:lnTo>
                  <a:cubicBezTo>
                    <a:pt x="2342659" y="731574"/>
                    <a:pt x="2335229" y="739003"/>
                    <a:pt x="2326064" y="739003"/>
                  </a:cubicBezTo>
                  <a:lnTo>
                    <a:pt x="16594" y="739003"/>
                  </a:lnTo>
                  <a:cubicBezTo>
                    <a:pt x="7430" y="739003"/>
                    <a:pt x="0" y="731574"/>
                    <a:pt x="0" y="722409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85725"/>
              <a:ext cx="2342659" cy="6532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0491672" y="7810190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04.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171079" y="7496404"/>
            <a:ext cx="4516721" cy="12464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just">
              <a:lnSpc>
                <a:spcPct val="150000"/>
              </a:lnSpc>
              <a:spcBef>
                <a:spcPct val="0"/>
              </a:spcBef>
              <a:defRPr spc="22">
                <a:solidFill>
                  <a:srgbClr val="000000"/>
                </a:solidFill>
                <a:latin typeface="DM Sans"/>
                <a:ea typeface="DM Sans"/>
                <a:cs typeface="DM Sans"/>
              </a:defRPr>
            </a:lvl1pPr>
          </a:lstStyle>
          <a:p>
            <a:r>
              <a:rPr lang="en-US" dirty="0">
                <a:sym typeface="DM Sans"/>
              </a:rPr>
              <a:t>Increase transparency and compliance: Ensure adherence to regulatory requirements and industry standards.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078075" y="1267971"/>
            <a:ext cx="4208573" cy="4247184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0857087" y="1879538"/>
            <a:ext cx="5956731" cy="6527925"/>
          </a:xfrm>
          <a:custGeom>
            <a:avLst/>
            <a:gdLst/>
            <a:ahLst/>
            <a:cxnLst/>
            <a:rect l="l" t="t" r="r" b="b"/>
            <a:pathLst>
              <a:path w="5956731" h="6527925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078075" y="8597962"/>
            <a:ext cx="8092094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Key Features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36429" y="723900"/>
            <a:ext cx="7707571" cy="9335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r>
              <a:rPr lang="en-US" sz="1999" b="1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 Map-Based Property Search: 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Utilize mapping APIs (e.g., Google Maps, Leaflet) to enable users to search and select properties by location, radius, or boundary.</a:t>
            </a:r>
          </a:p>
          <a:p>
            <a:pPr algn="l">
              <a:lnSpc>
                <a:spcPts val="2699"/>
              </a:lnSpc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699"/>
              </a:lnSpc>
            </a:pPr>
            <a:r>
              <a:rPr lang="en-US" sz="1999" b="1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2. Property Data Integration: 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Integrate with public records, MLS listings, and other data sources to provide detailed property information (e.g., ownership, zoning, sales history).</a:t>
            </a:r>
          </a:p>
          <a:p>
            <a:pPr algn="l">
              <a:lnSpc>
                <a:spcPts val="2699"/>
              </a:lnSpc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699"/>
              </a:lnSpc>
            </a:pPr>
            <a:r>
              <a:rPr lang="en-US" sz="1999" b="1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3. Automated Valuation Models (AVMs): 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Develop machine learning-based AVMs that consider property characteristics, market trends, and location-based factors.</a:t>
            </a:r>
          </a:p>
          <a:p>
            <a:pPr algn="l">
              <a:lnSpc>
                <a:spcPts val="2699"/>
              </a:lnSpc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699"/>
              </a:lnSpc>
            </a:pPr>
            <a:r>
              <a:rPr lang="en-US" sz="1999" b="1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4. Risk Assessment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Incorporate natural hazard data (e.g., flood zones, earthquake areas), environmental factors, and crime statistics to provide a comprehensive risk profile.</a:t>
            </a:r>
          </a:p>
          <a:p>
            <a:pPr algn="l">
              <a:lnSpc>
                <a:spcPts val="2699"/>
              </a:lnSpc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699"/>
              </a:lnSpc>
            </a:pPr>
            <a:r>
              <a:rPr lang="en-US" sz="1999" b="1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5. Customizable Reporting: 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Offer interactive dashboards and reports that allow users to visualize property data, valuations, and risk assessments.</a:t>
            </a:r>
          </a:p>
          <a:p>
            <a:pPr algn="l">
              <a:lnSpc>
                <a:spcPts val="2699"/>
              </a:lnSpc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699"/>
              </a:lnSpc>
            </a:pPr>
            <a:r>
              <a:rPr lang="en-US" sz="1999" b="1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6. Integration with Financial Systems: 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Ensure seamless integration with existing financial firm systems and processes.</a:t>
            </a:r>
          </a:p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 rot="-5282649">
            <a:off x="753178" y="3852356"/>
            <a:ext cx="7567145" cy="2582288"/>
          </a:xfrm>
          <a:custGeom>
            <a:avLst/>
            <a:gdLst/>
            <a:ahLst/>
            <a:cxnLst/>
            <a:rect l="l" t="t" r="r" b="b"/>
            <a:pathLst>
              <a:path w="7567145" h="2582288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780231" y="2037564"/>
            <a:ext cx="5513037" cy="6211873"/>
          </a:xfrm>
          <a:custGeom>
            <a:avLst/>
            <a:gdLst/>
            <a:ahLst/>
            <a:cxnLst/>
            <a:rect l="l" t="t" r="r" b="b"/>
            <a:pathLst>
              <a:path w="5513037" h="6211873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588423" y="1336219"/>
            <a:ext cx="7848753" cy="228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Creation process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588423" y="4076700"/>
            <a:ext cx="7707571" cy="4834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1999" b="1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1. Front-end: 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Develop a user-friendly interface using HTML5, CSS3, JavaScript, and a mapping library (e.g., Leaflet,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Mapbox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).</a:t>
            </a:r>
          </a:p>
          <a:p>
            <a:pPr algn="l">
              <a:lnSpc>
                <a:spcPts val="2699"/>
              </a:lnSpc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699"/>
              </a:lnSpc>
            </a:pPr>
            <a:r>
              <a:rPr lang="en-US" sz="1999" b="1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2. Back-end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Design a robust API using Node.js, Python, or Ruby, integrating with databases (e.g.,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PostgreSQL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MongoDB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 and data sources.</a:t>
            </a:r>
          </a:p>
          <a:p>
            <a:pPr algn="l">
              <a:lnSpc>
                <a:spcPts val="2699"/>
              </a:lnSpc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699"/>
              </a:lnSpc>
            </a:pPr>
            <a:r>
              <a:rPr lang="en-US" sz="1999" b="1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3. Data Integration: 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Utilize APIs, web scraping, or data partnerships to aggregate property data.</a:t>
            </a:r>
          </a:p>
          <a:p>
            <a:pPr algn="l">
              <a:lnSpc>
                <a:spcPts val="2699"/>
              </a:lnSpc>
            </a:pPr>
            <a:endParaRPr lang="en-US" sz="1999" b="1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699"/>
              </a:lnSpc>
            </a:pPr>
            <a:r>
              <a:rPr lang="en-US" sz="1999" b="1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4. Machine Learning: 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Train and deploy AVMs using libraries like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scikit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-learn,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TensorFlow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or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PyTorch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1672061" y="1025292"/>
            <a:ext cx="5587239" cy="2662922"/>
            <a:chOff x="0" y="0"/>
            <a:chExt cx="2065940" cy="98464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28700" y="1028700"/>
            <a:ext cx="5587239" cy="2662922"/>
            <a:chOff x="0" y="0"/>
            <a:chExt cx="2065940" cy="98464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28699" y="6585588"/>
            <a:ext cx="5587239" cy="2662922"/>
            <a:chOff x="0" y="0"/>
            <a:chExt cx="2065940" cy="98464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1672060" y="6623031"/>
            <a:ext cx="5587239" cy="2662922"/>
            <a:chOff x="0" y="0"/>
            <a:chExt cx="2065940" cy="98464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 rot="-7900054">
            <a:off x="7348622" y="2133028"/>
            <a:ext cx="1012981" cy="454921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-2700000">
            <a:off x="10017119" y="2144497"/>
            <a:ext cx="1012981" cy="454921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3209977">
            <a:off x="9982257" y="7689589"/>
            <a:ext cx="1012981" cy="454921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7866361">
            <a:off x="7243302" y="7665457"/>
            <a:ext cx="1012981" cy="454921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3395624" y="2250311"/>
            <a:ext cx="294232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936"/>
              </a:lnSpc>
            </a:pPr>
            <a:r>
              <a:rPr lang="en-US" u="none" strike="noStrik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Property Map Search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6995244" y="3895276"/>
            <a:ext cx="4297511" cy="2024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76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Mind map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362365" y="6150211"/>
            <a:ext cx="3563270" cy="406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2"/>
              </a:lnSpc>
            </a:pPr>
            <a:r>
              <a:rPr lang="en-US" sz="29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Exploring creativity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995895"/>
            <a:ext cx="1905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5041" y="7216417"/>
            <a:ext cx="1353000" cy="13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152757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472" y="1186163"/>
            <a:ext cx="2238139" cy="2238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34"/>
          <p:cNvSpPr txBox="1"/>
          <p:nvPr/>
        </p:nvSpPr>
        <p:spPr>
          <a:xfrm>
            <a:off x="14115691" y="2234925"/>
            <a:ext cx="2942325" cy="2487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936"/>
              </a:lnSpc>
            </a:pPr>
            <a:r>
              <a:rPr lang="en-US" u="none" strike="noStrik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Detailed Property Reports</a:t>
            </a:r>
          </a:p>
        </p:txBody>
      </p:sp>
      <p:sp>
        <p:nvSpPr>
          <p:cNvPr id="44" name="TextBox 34"/>
          <p:cNvSpPr txBox="1"/>
          <p:nvPr/>
        </p:nvSpPr>
        <p:spPr>
          <a:xfrm>
            <a:off x="3673613" y="7792688"/>
            <a:ext cx="2942325" cy="2487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936"/>
              </a:lnSpc>
            </a:pPr>
            <a:r>
              <a:rPr lang="en-US" u="none" strike="noStrik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Property Search</a:t>
            </a:r>
          </a:p>
        </p:txBody>
      </p:sp>
      <p:sp>
        <p:nvSpPr>
          <p:cNvPr id="45" name="TextBox 34"/>
          <p:cNvSpPr txBox="1"/>
          <p:nvPr/>
        </p:nvSpPr>
        <p:spPr>
          <a:xfrm>
            <a:off x="13940611" y="7830131"/>
            <a:ext cx="2942325" cy="2487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936"/>
              </a:lnSpc>
            </a:pPr>
            <a:r>
              <a:rPr lang="en-US" u="none" strike="noStrik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Property Sales Comparison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9" name="Rectangle 38"/>
          <p:cNvSpPr/>
          <p:nvPr/>
        </p:nvSpPr>
        <p:spPr>
          <a:xfrm>
            <a:off x="762000" y="571500"/>
            <a:ext cx="6019800" cy="1371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aramond" pitchFamily="18" charset="0"/>
              </a:rPr>
              <a:t>State Name (Drop down button)-fetch the State names from the Database			</a:t>
            </a:r>
            <a:endParaRPr lang="en-IN" sz="20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00" y="571500"/>
            <a:ext cx="6858000" cy="1295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aramond" pitchFamily="18" charset="0"/>
              </a:rPr>
              <a:t>District (Drop down button)-fetch the District names from the Database		</a:t>
            </a:r>
            <a:endParaRPr lang="en-IN" sz="20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93173" y="3276601"/>
            <a:ext cx="3352800" cy="685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Address	</a:t>
            </a:r>
            <a:endParaRPr lang="en-I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267200" y="3283529"/>
            <a:ext cx="3352800" cy="685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Map Search</a:t>
            </a:r>
            <a:endParaRPr lang="en-I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1201400" y="3276601"/>
            <a:ext cx="3352800" cy="685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 ID</a:t>
            </a:r>
            <a:endParaRPr lang="en-I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028700" y="2275609"/>
            <a:ext cx="6438900" cy="685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Black" pitchFamily="34" charset="0"/>
              </a:rPr>
              <a:t>Property Search Window</a:t>
            </a:r>
            <a:endParaRPr lang="en-IN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4706600" y="3241964"/>
            <a:ext cx="3352800" cy="685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Advance Search</a:t>
            </a:r>
            <a:endParaRPr lang="en-I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66800" y="4610100"/>
            <a:ext cx="6172200" cy="5410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Rounded Rectangle 47"/>
          <p:cNvSpPr/>
          <p:nvPr/>
        </p:nvSpPr>
        <p:spPr>
          <a:xfrm>
            <a:off x="1905000" y="4291444"/>
            <a:ext cx="3733800" cy="4329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Black" pitchFamily="34" charset="0"/>
              </a:rPr>
              <a:t>Address Search Window</a:t>
            </a:r>
            <a:endParaRPr lang="en-IN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129145" y="4918364"/>
            <a:ext cx="57912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Address here (Options will be listed in drop down 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219200" y="5739245"/>
            <a:ext cx="2895600" cy="685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House No/House 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200150" y="6629400"/>
            <a:ext cx="2895600" cy="685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250373" y="7543800"/>
            <a:ext cx="2895600" cy="685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City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250373" y="8382000"/>
            <a:ext cx="2895600" cy="685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Postal Code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191000" y="8385464"/>
            <a:ext cx="2895600" cy="685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Property ID/TP No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524000" y="9258300"/>
            <a:ext cx="2247900" cy="609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419600" y="9258300"/>
            <a:ext cx="2247900" cy="609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772400" y="3276601"/>
            <a:ext cx="3352800" cy="685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Aadhaar ID</a:t>
            </a:r>
            <a:endParaRPr lang="en-I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93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7200" y="342900"/>
            <a:ext cx="7315200" cy="1143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itchFamily="34" charset="0"/>
              </a:rPr>
              <a:t>Property Report Window( When you select the address on address </a:t>
            </a:r>
            <a:r>
              <a:rPr lang="en-US" dirty="0" err="1">
                <a:latin typeface="Arial Black" pitchFamily="34" charset="0"/>
              </a:rPr>
              <a:t>search,this</a:t>
            </a:r>
            <a:r>
              <a:rPr lang="en-US" dirty="0">
                <a:latin typeface="Arial Black" pitchFamily="34" charset="0"/>
              </a:rPr>
              <a:t> window will pop up) </a:t>
            </a:r>
            <a:endParaRPr lang="en-IN" dirty="0"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01979"/>
            <a:ext cx="4343400" cy="279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9434181" y="1920586"/>
            <a:ext cx="3796656" cy="4121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Black" pitchFamily="34" charset="0"/>
              </a:rPr>
              <a:t>Google Street view/Photos</a:t>
            </a:r>
            <a:endParaRPr lang="en-IN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459605"/>
            <a:ext cx="3919818" cy="3080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914400" y="2035309"/>
            <a:ext cx="43434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Black" pitchFamily="34" charset="0"/>
              </a:rPr>
              <a:t>Map/Image/Location</a:t>
            </a:r>
            <a:endParaRPr lang="en-IN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23900" y="5676900"/>
            <a:ext cx="4724400" cy="381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Black" pitchFamily="34" charset="0"/>
              </a:rPr>
              <a:t>Property Info</a:t>
            </a:r>
            <a:endParaRPr lang="en-IN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23900" y="6414654"/>
            <a:ext cx="4724400" cy="6338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Ownership Details( Owner Name ,</a:t>
            </a:r>
            <a:r>
              <a:rPr lang="en-US" b="1" dirty="0" err="1">
                <a:solidFill>
                  <a:schemeClr val="tx1"/>
                </a:solidFill>
              </a:rPr>
              <a:t>Address,Sreet,House</a:t>
            </a:r>
            <a:r>
              <a:rPr lang="en-US" b="1" dirty="0">
                <a:solidFill>
                  <a:schemeClr val="tx1"/>
                </a:solidFill>
              </a:rPr>
              <a:t> name ,</a:t>
            </a:r>
            <a:r>
              <a:rPr lang="en-US" b="1" dirty="0" err="1">
                <a:solidFill>
                  <a:schemeClr val="tx1"/>
                </a:solidFill>
              </a:rPr>
              <a:t>Etc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77345" y="6438899"/>
            <a:ext cx="4724400" cy="6095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Land Details (</a:t>
            </a:r>
            <a:r>
              <a:rPr lang="en-US" b="1" dirty="0" err="1">
                <a:solidFill>
                  <a:schemeClr val="tx1"/>
                </a:solidFill>
              </a:rPr>
              <a:t>Size,Type,Acres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etc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090564" y="6414654"/>
            <a:ext cx="4724400" cy="6338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Building details (</a:t>
            </a:r>
            <a:r>
              <a:rPr lang="en-US" b="1" dirty="0" err="1">
                <a:solidFill>
                  <a:schemeClr val="tx1"/>
                </a:solidFill>
              </a:rPr>
              <a:t>Type,No</a:t>
            </a:r>
            <a:r>
              <a:rPr lang="en-US" b="1" dirty="0">
                <a:solidFill>
                  <a:schemeClr val="tx1"/>
                </a:solidFill>
              </a:rPr>
              <a:t> of Rooms  </a:t>
            </a:r>
            <a:r>
              <a:rPr lang="en-US" b="1" dirty="0" err="1">
                <a:solidFill>
                  <a:schemeClr val="tx1"/>
                </a:solidFill>
              </a:rPr>
              <a:t>etc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3900" y="7505700"/>
            <a:ext cx="47244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Black" pitchFamily="34" charset="0"/>
              </a:rPr>
              <a:t>Tax and Assessment</a:t>
            </a:r>
            <a:endParaRPr lang="en-IN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9600" y="8267700"/>
            <a:ext cx="15506700" cy="1752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8572500"/>
            <a:ext cx="3276600" cy="36933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Tax year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48300" y="8572500"/>
            <a:ext cx="3276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Tax amount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4000" y="8593098"/>
            <a:ext cx="3276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Tax  assessed value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859000" y="495300"/>
            <a:ext cx="1143000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CSV/PDF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6265236" y="495300"/>
            <a:ext cx="1143000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22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2900" y="547255"/>
            <a:ext cx="5257800" cy="1066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Black" pitchFamily="34" charset="0"/>
              </a:rPr>
              <a:t>Sales History</a:t>
            </a:r>
            <a:endParaRPr lang="en-IN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3344" y="1943100"/>
            <a:ext cx="502920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Owner Name	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791200" y="1943100"/>
            <a:ext cx="502920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Year of Sales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520055" y="1943100"/>
            <a:ext cx="502920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Amount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7981" y="3238500"/>
            <a:ext cx="5257800" cy="1066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Black" pitchFamily="34" charset="0"/>
              </a:rPr>
              <a:t>Mortgage  History</a:t>
            </a:r>
            <a:endParaRPr lang="en-IN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4908" y="4610100"/>
            <a:ext cx="350520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Date	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9263" y="4610100"/>
            <a:ext cx="373380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Original Amount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563600" y="4610100"/>
            <a:ext cx="335280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Lender Name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950036" y="4610100"/>
            <a:ext cx="3740727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Loan Type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4908" y="6057900"/>
            <a:ext cx="5881255" cy="1066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Black" pitchFamily="34" charset="0"/>
              </a:rPr>
              <a:t>Recently Sold  </a:t>
            </a:r>
            <a:r>
              <a:rPr lang="en-US" b="1" dirty="0" err="1">
                <a:solidFill>
                  <a:schemeClr val="tx1"/>
                </a:solidFill>
                <a:latin typeface="Arial Black" pitchFamily="34" charset="0"/>
              </a:rPr>
              <a:t>Comparables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 Black" pitchFamily="34" charset="0"/>
              </a:rPr>
              <a:t>(Nearby sold properties that are similar to this property)</a:t>
            </a:r>
            <a:endParaRPr lang="en-IN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3345" y="7581900"/>
            <a:ext cx="350520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Address		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91000" y="7581900"/>
            <a:ext cx="350520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Distance	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62455" y="7585364"/>
            <a:ext cx="350520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Type of Property	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520055" y="7585364"/>
            <a:ext cx="350520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Area (</a:t>
            </a:r>
            <a:r>
              <a:rPr lang="en-US" b="1" dirty="0" err="1">
                <a:solidFill>
                  <a:schemeClr val="tx1"/>
                </a:solidFill>
              </a:rPr>
              <a:t>Sq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ft</a:t>
            </a:r>
            <a:r>
              <a:rPr lang="en-US" b="1" dirty="0">
                <a:solidFill>
                  <a:schemeClr val="tx1"/>
                </a:solidFill>
              </a:rPr>
              <a:t>)	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43345" y="8953500"/>
            <a:ext cx="350520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Sales Date	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211782" y="8960427"/>
            <a:ext cx="350520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Total Price	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876309" y="8953500"/>
            <a:ext cx="350520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Price /</a:t>
            </a:r>
            <a:r>
              <a:rPr lang="en-US" b="1" dirty="0" err="1">
                <a:solidFill>
                  <a:schemeClr val="tx1"/>
                </a:solidFill>
              </a:rPr>
              <a:t>Sq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ft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11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936</Words>
  <Application>Microsoft Office PowerPoint</Application>
  <PresentationFormat>Custom</PresentationFormat>
  <Paragraphs>231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DM Sans</vt:lpstr>
      <vt:lpstr>Arial</vt:lpstr>
      <vt:lpstr>Arial Black</vt:lpstr>
      <vt:lpstr>Times New Roman</vt:lpstr>
      <vt:lpstr>Garamond</vt:lpstr>
      <vt:lpstr>DM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Proprty Assessment Tool</dc:title>
  <cp:lastModifiedBy>Naveen Shaji</cp:lastModifiedBy>
  <cp:revision>36</cp:revision>
  <dcterms:created xsi:type="dcterms:W3CDTF">2006-08-16T00:00:00Z</dcterms:created>
  <dcterms:modified xsi:type="dcterms:W3CDTF">2025-06-26T13:05:20Z</dcterms:modified>
  <dc:identifier>DAGPNSn15Qs</dc:identifier>
</cp:coreProperties>
</file>