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89B8E-64AA-4CC1-8E15-AE608ADC443A}" v="5" dt="2025-03-30T14:59:41.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Shetty" userId="eb84604256550203" providerId="LiveId" clId="{6D289B8E-64AA-4CC1-8E15-AE608ADC443A}"/>
    <pc:docChg chg="undo custSel addSld delSld modSld">
      <pc:chgData name="Naveen Shetty" userId="eb84604256550203" providerId="LiveId" clId="{6D289B8E-64AA-4CC1-8E15-AE608ADC443A}" dt="2025-03-30T15:07:09.626" v="3965" actId="20577"/>
      <pc:docMkLst>
        <pc:docMk/>
      </pc:docMkLst>
      <pc:sldChg chg="modSp mod">
        <pc:chgData name="Naveen Shetty" userId="eb84604256550203" providerId="LiveId" clId="{6D289B8E-64AA-4CC1-8E15-AE608ADC443A}" dt="2025-03-29T18:28:59.165" v="0" actId="1076"/>
        <pc:sldMkLst>
          <pc:docMk/>
          <pc:sldMk cId="711578073" sldId="256"/>
        </pc:sldMkLst>
        <pc:picChg chg="mod">
          <ac:chgData name="Naveen Shetty" userId="eb84604256550203" providerId="LiveId" clId="{6D289B8E-64AA-4CC1-8E15-AE608ADC443A}" dt="2025-03-29T18:28:59.165" v="0" actId="1076"/>
          <ac:picMkLst>
            <pc:docMk/>
            <pc:sldMk cId="711578073" sldId="256"/>
            <ac:picMk id="6" creationId="{EB6788D6-B941-8F2D-7149-D499EB29EA0E}"/>
          </ac:picMkLst>
        </pc:picChg>
      </pc:sldChg>
      <pc:sldChg chg="new del">
        <pc:chgData name="Naveen Shetty" userId="eb84604256550203" providerId="LiveId" clId="{6D289B8E-64AA-4CC1-8E15-AE608ADC443A}" dt="2025-03-29T18:30:43.366" v="3" actId="2696"/>
        <pc:sldMkLst>
          <pc:docMk/>
          <pc:sldMk cId="1709316906" sldId="257"/>
        </pc:sldMkLst>
      </pc:sldChg>
      <pc:sldChg chg="addSp modSp new mod">
        <pc:chgData name="Naveen Shetty" userId="eb84604256550203" providerId="LiveId" clId="{6D289B8E-64AA-4CC1-8E15-AE608ADC443A}" dt="2025-03-29T18:40:02.945" v="978" actId="20577"/>
        <pc:sldMkLst>
          <pc:docMk/>
          <pc:sldMk cId="2680227377" sldId="258"/>
        </pc:sldMkLst>
        <pc:spChg chg="add mod">
          <ac:chgData name="Naveen Shetty" userId="eb84604256550203" providerId="LiveId" clId="{6D289B8E-64AA-4CC1-8E15-AE608ADC443A}" dt="2025-03-29T18:40:02.945" v="978" actId="20577"/>
          <ac:spMkLst>
            <pc:docMk/>
            <pc:sldMk cId="2680227377" sldId="258"/>
            <ac:spMk id="2" creationId="{E3F42146-2936-A0AD-EFAF-D40FB17E2948}"/>
          </ac:spMkLst>
        </pc:spChg>
      </pc:sldChg>
      <pc:sldChg chg="addSp modSp new mod">
        <pc:chgData name="Naveen Shetty" userId="eb84604256550203" providerId="LiveId" clId="{6D289B8E-64AA-4CC1-8E15-AE608ADC443A}" dt="2025-03-29T18:49:28.093" v="1395" actId="20577"/>
        <pc:sldMkLst>
          <pc:docMk/>
          <pc:sldMk cId="3852922811" sldId="259"/>
        </pc:sldMkLst>
        <pc:spChg chg="add mod">
          <ac:chgData name="Naveen Shetty" userId="eb84604256550203" providerId="LiveId" clId="{6D289B8E-64AA-4CC1-8E15-AE608ADC443A}" dt="2025-03-29T18:49:28.093" v="1395" actId="20577"/>
          <ac:spMkLst>
            <pc:docMk/>
            <pc:sldMk cId="3852922811" sldId="259"/>
            <ac:spMk id="2" creationId="{D918DBE6-8D06-F718-7566-58ED0AE6700F}"/>
          </ac:spMkLst>
        </pc:spChg>
      </pc:sldChg>
      <pc:sldChg chg="addSp modSp new mod">
        <pc:chgData name="Naveen Shetty" userId="eb84604256550203" providerId="LiveId" clId="{6D289B8E-64AA-4CC1-8E15-AE608ADC443A}" dt="2025-03-30T14:55:43.419" v="3267" actId="20577"/>
        <pc:sldMkLst>
          <pc:docMk/>
          <pc:sldMk cId="44054641" sldId="260"/>
        </pc:sldMkLst>
        <pc:spChg chg="add mod">
          <ac:chgData name="Naveen Shetty" userId="eb84604256550203" providerId="LiveId" clId="{6D289B8E-64AA-4CC1-8E15-AE608ADC443A}" dt="2025-03-30T14:55:43.419" v="3267" actId="20577"/>
          <ac:spMkLst>
            <pc:docMk/>
            <pc:sldMk cId="44054641" sldId="260"/>
            <ac:spMk id="2" creationId="{58C01A8B-81C5-C9BC-943F-B2EF5D7787F9}"/>
          </ac:spMkLst>
        </pc:spChg>
      </pc:sldChg>
      <pc:sldChg chg="addSp modSp new mod">
        <pc:chgData name="Naveen Shetty" userId="eb84604256550203" providerId="LiveId" clId="{6D289B8E-64AA-4CC1-8E15-AE608ADC443A}" dt="2025-03-30T14:58:03.851" v="3462" actId="20577"/>
        <pc:sldMkLst>
          <pc:docMk/>
          <pc:sldMk cId="655428822" sldId="261"/>
        </pc:sldMkLst>
        <pc:spChg chg="add mod">
          <ac:chgData name="Naveen Shetty" userId="eb84604256550203" providerId="LiveId" clId="{6D289B8E-64AA-4CC1-8E15-AE608ADC443A}" dt="2025-03-30T14:58:03.851" v="3462" actId="20577"/>
          <ac:spMkLst>
            <pc:docMk/>
            <pc:sldMk cId="655428822" sldId="261"/>
            <ac:spMk id="2" creationId="{9051A760-FF28-E3DB-0EEC-E48028F047E9}"/>
          </ac:spMkLst>
        </pc:spChg>
      </pc:sldChg>
      <pc:sldChg chg="addSp modSp new mod">
        <pc:chgData name="Naveen Shetty" userId="eb84604256550203" providerId="LiveId" clId="{6D289B8E-64AA-4CC1-8E15-AE608ADC443A}" dt="2025-03-30T15:07:09.626" v="3965" actId="20577"/>
        <pc:sldMkLst>
          <pc:docMk/>
          <pc:sldMk cId="3526628028" sldId="262"/>
        </pc:sldMkLst>
        <pc:spChg chg="add mod">
          <ac:chgData name="Naveen Shetty" userId="eb84604256550203" providerId="LiveId" clId="{6D289B8E-64AA-4CC1-8E15-AE608ADC443A}" dt="2025-03-30T15:07:09.626" v="3965" actId="20577"/>
          <ac:spMkLst>
            <pc:docMk/>
            <pc:sldMk cId="3526628028" sldId="262"/>
            <ac:spMk id="2" creationId="{DF04E5B5-B348-AF7C-926A-F64B60ECD64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9FDF2-AC9E-41F3-91B6-C13DC2C6DFC2}" type="datetimeFigureOut">
              <a:rPr lang="en-IN" smtClean="0"/>
              <a:t>30-03-2025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3DB02-CED4-4F9C-9A1E-AB75AFF91DD9}" type="slidenum">
              <a:rPr lang="en-IN" smtClean="0"/>
              <a:t>‹#›</a:t>
            </a:fld>
            <a:endParaRPr lang="en-IN"/>
          </a:p>
        </p:txBody>
      </p:sp>
    </p:spTree>
    <p:extLst>
      <p:ext uri="{BB962C8B-B14F-4D97-AF65-F5344CB8AC3E}">
        <p14:creationId xmlns:p14="http://schemas.microsoft.com/office/powerpoint/2010/main" val="343051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63DB02-CED4-4F9C-9A1E-AB75AFF91DD9}" type="slidenum">
              <a:rPr lang="en-IN" smtClean="0"/>
              <a:t>1</a:t>
            </a:fld>
            <a:endParaRPr lang="en-IN"/>
          </a:p>
        </p:txBody>
      </p:sp>
    </p:spTree>
    <p:extLst>
      <p:ext uri="{BB962C8B-B14F-4D97-AF65-F5344CB8AC3E}">
        <p14:creationId xmlns:p14="http://schemas.microsoft.com/office/powerpoint/2010/main" val="407755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5E2B-E3C7-50DC-4A65-3AD8BC577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937360-3823-94D4-8C36-E9F727C63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08C935-C42A-1B3B-5253-59742286C01D}"/>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5" name="Footer Placeholder 4">
            <a:extLst>
              <a:ext uri="{FF2B5EF4-FFF2-40B4-BE49-F238E27FC236}">
                <a16:creationId xmlns:a16="http://schemas.microsoft.com/office/drawing/2014/main" id="{826F898F-D3A0-C7D2-5FF6-9ABC9BD7B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4456E-CEB9-E5A7-2862-8B51E74DA046}"/>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275948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817B-003D-48B2-33D3-C270CC0A49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BE131-08AB-04B7-6C4D-ED3D6A691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13026-5B2B-7E08-D990-00D912549695}"/>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5" name="Footer Placeholder 4">
            <a:extLst>
              <a:ext uri="{FF2B5EF4-FFF2-40B4-BE49-F238E27FC236}">
                <a16:creationId xmlns:a16="http://schemas.microsoft.com/office/drawing/2014/main" id="{578B9825-9642-7186-5064-E0F8A0D26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A7433-907C-EFBD-0621-266C035CD55B}"/>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159129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F1B4C-0DD4-22E9-B843-04CFEAA3CA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BAE85-4A0D-3402-4570-01EBE4B40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8558F-8B6A-20D9-5AB7-F9AFFD3F9B19}"/>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5" name="Footer Placeholder 4">
            <a:extLst>
              <a:ext uri="{FF2B5EF4-FFF2-40B4-BE49-F238E27FC236}">
                <a16:creationId xmlns:a16="http://schemas.microsoft.com/office/drawing/2014/main" id="{8414CC15-5C54-E209-482C-A90214C4C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73464-4229-8931-75D8-B79AF0DACBB4}"/>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173273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EEE0-B885-322D-3855-962C94AB95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3AD362-AF28-2724-4DF4-F408EC552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EB56C1-2EB3-CD8D-7A4B-C8962B387C27}"/>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5" name="Footer Placeholder 4">
            <a:extLst>
              <a:ext uri="{FF2B5EF4-FFF2-40B4-BE49-F238E27FC236}">
                <a16:creationId xmlns:a16="http://schemas.microsoft.com/office/drawing/2014/main" id="{ECD344E0-0B04-6FDC-9C88-49C9D31A1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533BA9-4E73-3553-72E4-9E23E5718F8C}"/>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61737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7F59-7FC8-D9DC-8205-61F5CDCDD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5910DB-3A22-AD00-D7BB-F8E394A77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F1FDEF-4D4F-3B7D-F3FF-7E006CE3AA45}"/>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5" name="Footer Placeholder 4">
            <a:extLst>
              <a:ext uri="{FF2B5EF4-FFF2-40B4-BE49-F238E27FC236}">
                <a16:creationId xmlns:a16="http://schemas.microsoft.com/office/drawing/2014/main" id="{9263F82A-0D9A-3588-4BF5-D67DE7FDAA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F69F4-0655-5B5A-9D74-09F1C8DC21BF}"/>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241898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4199-BD0C-3B8D-B5CF-3E670C78F9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1B21CC-5BCA-5B9D-C6D3-341DDE0D50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9B8457-9894-C897-46EB-D996CB24C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B6ABD4-5AB6-5B1E-C899-0F9B229C1043}"/>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6" name="Footer Placeholder 5">
            <a:extLst>
              <a:ext uri="{FF2B5EF4-FFF2-40B4-BE49-F238E27FC236}">
                <a16:creationId xmlns:a16="http://schemas.microsoft.com/office/drawing/2014/main" id="{0C3A09B8-99C2-81E2-4196-7A786D834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E29FA1-24BE-D7ED-D405-9C940B293566}"/>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137446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F3F-531B-6E43-3FA4-2768A5C44E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10653A-437E-CA4A-8F8D-1FD209A2E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950BA-3B62-2BBA-333F-8E0CF7EB0D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B2D0C1-A257-6C16-9BE2-F1CC5C6A4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42230B-D988-3E92-97FE-F9E4051FDB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B4551D-134D-863F-5051-9B98F23B6C54}"/>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8" name="Footer Placeholder 7">
            <a:extLst>
              <a:ext uri="{FF2B5EF4-FFF2-40B4-BE49-F238E27FC236}">
                <a16:creationId xmlns:a16="http://schemas.microsoft.com/office/drawing/2014/main" id="{BB07CA17-3ECA-A193-8F41-125DDF0527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DAC68E-6FE3-B533-0F81-9338ABBEB990}"/>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207235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F3B-9510-B969-10C7-7405328F59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AEE93A-88F1-81B4-E08A-6A91FA18029F}"/>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4" name="Footer Placeholder 3">
            <a:extLst>
              <a:ext uri="{FF2B5EF4-FFF2-40B4-BE49-F238E27FC236}">
                <a16:creationId xmlns:a16="http://schemas.microsoft.com/office/drawing/2014/main" id="{3B7A0BF0-273B-0CD6-7842-9725B44EDB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7F76B3-3AB1-F2D1-97F4-CAA5680BBA2A}"/>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255134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E5877F-DD70-EDBF-267D-585684736977}"/>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3" name="Footer Placeholder 2">
            <a:extLst>
              <a:ext uri="{FF2B5EF4-FFF2-40B4-BE49-F238E27FC236}">
                <a16:creationId xmlns:a16="http://schemas.microsoft.com/office/drawing/2014/main" id="{AB50F8D4-B164-4C69-117B-579D3AA7E5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48170C-6F7D-604C-7DC8-A4902646F341}"/>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66471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C040-D6DD-A901-7CF1-AFE371DD0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0603A6-E5C8-3AF0-89A6-490C64AD6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97EAAC-5D73-0651-1D48-F5BB75E84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2F1FB-56B3-5568-08ED-F670D253370F}"/>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6" name="Footer Placeholder 5">
            <a:extLst>
              <a:ext uri="{FF2B5EF4-FFF2-40B4-BE49-F238E27FC236}">
                <a16:creationId xmlns:a16="http://schemas.microsoft.com/office/drawing/2014/main" id="{C8FDDD17-8ECF-0D7E-CD1E-7EBE2ADF2B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6CB4FE-53C7-A60A-D517-A12F9327EBC9}"/>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158694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D89F-DE2F-4F53-F2B0-CA7D59722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883C76-8F0D-4691-FEED-9C11A0B6BF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0FF71D-28E6-0D61-F250-A1DBC5016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17315-2BEC-8E7A-636B-AE2FCA2C17A1}"/>
              </a:ext>
            </a:extLst>
          </p:cNvPr>
          <p:cNvSpPr>
            <a:spLocks noGrp="1"/>
          </p:cNvSpPr>
          <p:nvPr>
            <p:ph type="dt" sz="half" idx="10"/>
          </p:nvPr>
        </p:nvSpPr>
        <p:spPr/>
        <p:txBody>
          <a:bodyPr/>
          <a:lstStyle/>
          <a:p>
            <a:fld id="{7EF57006-8916-491D-A430-11D8EE437E9C}" type="datetimeFigureOut">
              <a:rPr lang="en-IN" smtClean="0"/>
              <a:t>30-03-2025</a:t>
            </a:fld>
            <a:endParaRPr lang="en-IN"/>
          </a:p>
        </p:txBody>
      </p:sp>
      <p:sp>
        <p:nvSpPr>
          <p:cNvPr id="6" name="Footer Placeholder 5">
            <a:extLst>
              <a:ext uri="{FF2B5EF4-FFF2-40B4-BE49-F238E27FC236}">
                <a16:creationId xmlns:a16="http://schemas.microsoft.com/office/drawing/2014/main" id="{263AC16D-35D0-3056-EA09-45DBEC69C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00B01-7D32-C918-F0B3-9BE928BD6A96}"/>
              </a:ext>
            </a:extLst>
          </p:cNvPr>
          <p:cNvSpPr>
            <a:spLocks noGrp="1"/>
          </p:cNvSpPr>
          <p:nvPr>
            <p:ph type="sldNum" sz="quarter" idx="12"/>
          </p:nvPr>
        </p:nvSpPr>
        <p:spPr/>
        <p:txBody>
          <a:bodyPr/>
          <a:lstStyle/>
          <a:p>
            <a:fld id="{EC614D50-D86F-42AC-B2AA-A1F2143F46E2}" type="slidenum">
              <a:rPr lang="en-IN" smtClean="0"/>
              <a:t>‹#›</a:t>
            </a:fld>
            <a:endParaRPr lang="en-IN"/>
          </a:p>
        </p:txBody>
      </p:sp>
    </p:spTree>
    <p:extLst>
      <p:ext uri="{BB962C8B-B14F-4D97-AF65-F5344CB8AC3E}">
        <p14:creationId xmlns:p14="http://schemas.microsoft.com/office/powerpoint/2010/main" val="100762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34E115-44D7-F5E3-B950-27D8DB056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739B34-58F1-07C5-32EE-6D377B74C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CCB75-C85E-8D46-D212-916EECB09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57006-8916-491D-A430-11D8EE437E9C}" type="datetimeFigureOut">
              <a:rPr lang="en-IN" smtClean="0"/>
              <a:t>30-03-2025</a:t>
            </a:fld>
            <a:endParaRPr lang="en-IN"/>
          </a:p>
        </p:txBody>
      </p:sp>
      <p:sp>
        <p:nvSpPr>
          <p:cNvPr id="5" name="Footer Placeholder 4">
            <a:extLst>
              <a:ext uri="{FF2B5EF4-FFF2-40B4-BE49-F238E27FC236}">
                <a16:creationId xmlns:a16="http://schemas.microsoft.com/office/drawing/2014/main" id="{9833E4DD-1989-8F00-E299-2FBE99095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A9561E-E9E1-3B60-0814-8E11017AED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14D50-D86F-42AC-B2AA-A1F2143F46E2}" type="slidenum">
              <a:rPr lang="en-IN" smtClean="0"/>
              <a:t>‹#›</a:t>
            </a:fld>
            <a:endParaRPr lang="en-IN"/>
          </a:p>
        </p:txBody>
      </p:sp>
    </p:spTree>
    <p:extLst>
      <p:ext uri="{BB962C8B-B14F-4D97-AF65-F5344CB8AC3E}">
        <p14:creationId xmlns:p14="http://schemas.microsoft.com/office/powerpoint/2010/main" val="142916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DBA787-7D54-3011-43CF-680D8F0BC524}"/>
              </a:ext>
            </a:extLst>
          </p:cNvPr>
          <p:cNvSpPr>
            <a:spLocks noGrp="1"/>
          </p:cNvSpPr>
          <p:nvPr>
            <p:ph type="title"/>
          </p:nvPr>
        </p:nvSpPr>
        <p:spPr/>
        <p:txBody>
          <a:bodyPr/>
          <a:lstStyle/>
          <a:p>
            <a:r>
              <a:rPr lang="en-IN" dirty="0" err="1"/>
              <a:t>YourCabs</a:t>
            </a:r>
            <a:br>
              <a:rPr lang="en-IN" dirty="0"/>
            </a:br>
            <a:r>
              <a:rPr lang="en-IN" sz="1200" dirty="0"/>
              <a:t>Dataset with target as car cancellation</a:t>
            </a:r>
          </a:p>
        </p:txBody>
      </p:sp>
      <p:sp>
        <p:nvSpPr>
          <p:cNvPr id="3" name="Subtitle 2">
            <a:extLst>
              <a:ext uri="{FF2B5EF4-FFF2-40B4-BE49-F238E27FC236}">
                <a16:creationId xmlns:a16="http://schemas.microsoft.com/office/drawing/2014/main" id="{95505C26-F981-69C8-A084-D91F9EB44C83}"/>
              </a:ext>
            </a:extLst>
          </p:cNvPr>
          <p:cNvSpPr>
            <a:spLocks noGrp="1"/>
          </p:cNvSpPr>
          <p:nvPr>
            <p:ph idx="1"/>
          </p:nvPr>
        </p:nvSpPr>
        <p:spPr/>
        <p:txBody>
          <a:bodyPr/>
          <a:lstStyle/>
          <a:p>
            <a:br>
              <a:rPr lang="en-IN" dirty="0"/>
            </a:br>
            <a:endParaRPr lang="en-IN" dirty="0"/>
          </a:p>
        </p:txBody>
      </p:sp>
      <p:pic>
        <p:nvPicPr>
          <p:cNvPr id="6" name="Picture 5">
            <a:extLst>
              <a:ext uri="{FF2B5EF4-FFF2-40B4-BE49-F238E27FC236}">
                <a16:creationId xmlns:a16="http://schemas.microsoft.com/office/drawing/2014/main" id="{EB6788D6-B941-8F2D-7149-D499EB29EA0E}"/>
              </a:ext>
            </a:extLst>
          </p:cNvPr>
          <p:cNvPicPr>
            <a:picLocks noChangeAspect="1"/>
          </p:cNvPicPr>
          <p:nvPr/>
        </p:nvPicPr>
        <p:blipFill>
          <a:blip r:embed="rId3"/>
          <a:stretch>
            <a:fillRect/>
          </a:stretch>
        </p:blipFill>
        <p:spPr>
          <a:xfrm>
            <a:off x="1053868" y="1953350"/>
            <a:ext cx="9712455" cy="4358550"/>
          </a:xfrm>
          <a:prstGeom prst="rect">
            <a:avLst/>
          </a:prstGeom>
        </p:spPr>
      </p:pic>
    </p:spTree>
    <p:extLst>
      <p:ext uri="{BB962C8B-B14F-4D97-AF65-F5344CB8AC3E}">
        <p14:creationId xmlns:p14="http://schemas.microsoft.com/office/powerpoint/2010/main" val="71157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42146-2936-A0AD-EFAF-D40FB17E2948}"/>
              </a:ext>
            </a:extLst>
          </p:cNvPr>
          <p:cNvSpPr txBox="1"/>
          <p:nvPr/>
        </p:nvSpPr>
        <p:spPr>
          <a:xfrm>
            <a:off x="432619" y="255639"/>
            <a:ext cx="11248104" cy="3416320"/>
          </a:xfrm>
          <a:prstGeom prst="rect">
            <a:avLst/>
          </a:prstGeom>
          <a:noFill/>
        </p:spPr>
        <p:txBody>
          <a:bodyPr wrap="square" rtlCol="0">
            <a:spAutoFit/>
          </a:bodyPr>
          <a:lstStyle/>
          <a:p>
            <a:r>
              <a:rPr lang="en-IN" dirty="0"/>
              <a:t>Analysis</a:t>
            </a:r>
          </a:p>
          <a:p>
            <a:endParaRPr lang="en-IN" dirty="0"/>
          </a:p>
          <a:p>
            <a:pPr marL="342900" indent="-342900">
              <a:buAutoNum type="arabicParenR"/>
            </a:pPr>
            <a:r>
              <a:rPr lang="en-IN" dirty="0"/>
              <a:t>ID – need to remove because it is not repeating and no pattern as it is a unique id of booking</a:t>
            </a:r>
          </a:p>
          <a:p>
            <a:pPr marL="342900" indent="-342900">
              <a:buAutoNum type="arabicParenR"/>
            </a:pPr>
            <a:r>
              <a:rPr lang="en-IN" dirty="0" err="1"/>
              <a:t>User_id</a:t>
            </a:r>
            <a:r>
              <a:rPr lang="en-IN" dirty="0"/>
              <a:t> – need to remove because it is not repeating and no pattern as it is a unique id of a user as per his mobile number and is comes under PII(personal information identifier) as here we are not removing any one or blocking a customer it just we are predicting whether to go ahead for booking or cancel at initial stage of booking by saying unable to book for now.</a:t>
            </a:r>
          </a:p>
          <a:p>
            <a:pPr marL="342900" indent="-342900">
              <a:buAutoNum type="arabicParenR"/>
            </a:pPr>
            <a:r>
              <a:rPr lang="en-IN" sz="1800" b="0" i="0" u="none" strike="noStrike" dirty="0" err="1">
                <a:solidFill>
                  <a:srgbClr val="000000"/>
                </a:solidFill>
                <a:effectLst/>
                <a:latin typeface="Calibri" panose="020F0502020204030204" pitchFamily="34" charset="0"/>
              </a:rPr>
              <a:t>vehicle_model_id</a:t>
            </a:r>
            <a:r>
              <a:rPr lang="en-IN" sz="1800" b="0" i="0" u="none" strike="noStrike" dirty="0">
                <a:solidFill>
                  <a:srgbClr val="000000"/>
                </a:solidFill>
                <a:effectLst/>
                <a:latin typeface="Calibri" panose="020F0502020204030204" pitchFamily="34" charset="0"/>
              </a:rPr>
              <a:t> – it has multiple values</a:t>
            </a:r>
            <a:r>
              <a:rPr lang="en-IN" dirty="0">
                <a:solidFill>
                  <a:srgbClr val="000000"/>
                </a:solidFill>
                <a:latin typeface="Calibri" panose="020F0502020204030204" pitchFamily="34" charset="0"/>
              </a:rPr>
              <a:t> of ids and in that we have id 12 which is occurring &gt; 70% times(31859 out of 43431) so it will create a bias so it is better to remove and make a new column with vehicle_model_12 with 0 and 1</a:t>
            </a:r>
          </a:p>
          <a:p>
            <a:pPr marL="342900" indent="-342900">
              <a:buAutoNum type="arabicParenR"/>
            </a:pPr>
            <a:r>
              <a:rPr lang="en-IN" dirty="0" err="1">
                <a:solidFill>
                  <a:srgbClr val="000000"/>
                </a:solidFill>
                <a:latin typeface="Calibri" panose="020F0502020204030204" pitchFamily="34" charset="0"/>
              </a:rPr>
              <a:t>Travel_type_id</a:t>
            </a:r>
            <a:r>
              <a:rPr lang="en-IN" dirty="0">
                <a:solidFill>
                  <a:srgbClr val="000000"/>
                </a:solidFill>
                <a:latin typeface="Calibri" panose="020F0502020204030204" pitchFamily="34" charset="0"/>
              </a:rPr>
              <a:t> – keep….has 1 ,2 and 3 values .. </a:t>
            </a:r>
            <a:r>
              <a:rPr lang="en-US" dirty="0"/>
              <a:t>1=long distance, 2= point to point, 3= hourly rental </a:t>
            </a:r>
            <a:r>
              <a:rPr lang="en-IN" dirty="0">
                <a:solidFill>
                  <a:srgbClr val="000000"/>
                </a:solidFill>
                <a:latin typeface="Calibri" panose="020F0502020204030204" pitchFamily="34" charset="0"/>
              </a:rPr>
              <a:t> </a:t>
            </a:r>
          </a:p>
          <a:p>
            <a:pPr marL="342900" indent="-342900">
              <a:buAutoNum type="arabicParenR"/>
            </a:pPr>
            <a:r>
              <a:rPr lang="en-IN" dirty="0" err="1">
                <a:solidFill>
                  <a:srgbClr val="000000"/>
                </a:solidFill>
                <a:latin typeface="Calibri" panose="020F0502020204030204" pitchFamily="34" charset="0"/>
              </a:rPr>
              <a:t>Package_id</a:t>
            </a:r>
            <a:r>
              <a:rPr lang="en-IN" dirty="0">
                <a:solidFill>
                  <a:srgbClr val="000000"/>
                </a:solidFill>
                <a:latin typeface="Calibri" panose="020F0502020204030204" pitchFamily="34" charset="0"/>
              </a:rPr>
              <a:t> – keep for hourly rental only we have package id and no values for long and point to point travel </a:t>
            </a:r>
            <a:endParaRPr lang="en-IN" dirty="0"/>
          </a:p>
        </p:txBody>
      </p:sp>
    </p:spTree>
    <p:extLst>
      <p:ext uri="{BB962C8B-B14F-4D97-AF65-F5344CB8AC3E}">
        <p14:creationId xmlns:p14="http://schemas.microsoft.com/office/powerpoint/2010/main" val="268022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8DBE6-8D06-F718-7566-58ED0AE6700F}"/>
              </a:ext>
            </a:extLst>
          </p:cNvPr>
          <p:cNvSpPr txBox="1"/>
          <p:nvPr/>
        </p:nvSpPr>
        <p:spPr>
          <a:xfrm>
            <a:off x="137652" y="117987"/>
            <a:ext cx="11887200" cy="2031325"/>
          </a:xfrm>
          <a:prstGeom prst="rect">
            <a:avLst/>
          </a:prstGeom>
          <a:noFill/>
        </p:spPr>
        <p:txBody>
          <a:bodyPr wrap="square" rtlCol="0">
            <a:spAutoFit/>
          </a:bodyPr>
          <a:lstStyle/>
          <a:p>
            <a:r>
              <a:rPr lang="en-IN" dirty="0" err="1"/>
              <a:t>travel_type_id</a:t>
            </a:r>
            <a:r>
              <a:rPr lang="en-IN" dirty="0"/>
              <a:t> = 1, we have package id, </a:t>
            </a:r>
            <a:r>
              <a:rPr lang="en-IN" dirty="0" err="1"/>
              <a:t>to_area</a:t>
            </a:r>
            <a:r>
              <a:rPr lang="en-IN" dirty="0"/>
              <a:t>, </a:t>
            </a:r>
            <a:r>
              <a:rPr lang="en-IN" sz="1800" b="0" i="0" u="none" strike="noStrike" dirty="0" err="1">
                <a:solidFill>
                  <a:srgbClr val="000000"/>
                </a:solidFill>
                <a:effectLst/>
                <a:latin typeface="Calibri" panose="020F0502020204030204" pitchFamily="34" charset="0"/>
              </a:rPr>
              <a:t>to_lat</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err="1">
                <a:solidFill>
                  <a:srgbClr val="000000"/>
                </a:solidFill>
                <a:effectLst/>
                <a:latin typeface="Calibri" panose="020F0502020204030204" pitchFamily="34" charset="0"/>
              </a:rPr>
              <a:t>to,_long</a:t>
            </a:r>
            <a:r>
              <a:rPr lang="en-IN" dirty="0"/>
              <a:t> as null we can drop them all. </a:t>
            </a:r>
          </a:p>
          <a:p>
            <a:r>
              <a:rPr lang="en-IN" dirty="0" err="1"/>
              <a:t>travel_type_id</a:t>
            </a:r>
            <a:r>
              <a:rPr lang="en-IN" dirty="0"/>
              <a:t> = 2, we have package id, </a:t>
            </a:r>
            <a:r>
              <a:rPr lang="en-IN" dirty="0" err="1"/>
              <a:t>to_city</a:t>
            </a:r>
            <a:r>
              <a:rPr lang="en-IN" dirty="0"/>
              <a:t>, </a:t>
            </a:r>
            <a:r>
              <a:rPr lang="en-IN" dirty="0" err="1"/>
              <a:t>from_city</a:t>
            </a:r>
            <a:r>
              <a:rPr lang="en-IN" dirty="0"/>
              <a:t> is NULL so we can drop them all.</a:t>
            </a:r>
          </a:p>
          <a:p>
            <a:r>
              <a:rPr lang="en-IN" dirty="0" err="1"/>
              <a:t>travel_type_id</a:t>
            </a:r>
            <a:r>
              <a:rPr lang="en-IN" dirty="0"/>
              <a:t> = 3, we have </a:t>
            </a:r>
            <a:r>
              <a:rPr lang="en-US" sz="1800" b="0" i="0" u="none" strike="noStrike" dirty="0" err="1">
                <a:solidFill>
                  <a:srgbClr val="000000"/>
                </a:solidFill>
                <a:effectLst/>
                <a:latin typeface="Calibri" panose="020F0502020204030204" pitchFamily="34" charset="0"/>
              </a:rPr>
              <a:t>to_area_id</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err="1">
                <a:solidFill>
                  <a:srgbClr val="000000"/>
                </a:solidFill>
                <a:effectLst/>
                <a:latin typeface="Calibri" panose="020F0502020204030204" pitchFamily="34" charset="0"/>
              </a:rPr>
              <a:t>from_city_id</a:t>
            </a:r>
            <a:r>
              <a:rPr lang="en-US" sz="1800" b="0" i="0" u="none" strike="noStrike" dirty="0">
                <a:solidFill>
                  <a:srgbClr val="000000"/>
                </a:solidFill>
                <a:effectLst/>
                <a:latin typeface="Calibri" panose="020F0502020204030204" pitchFamily="34" charset="0"/>
              </a:rPr>
              <a:t>,</a:t>
            </a:r>
            <a:r>
              <a:rPr lang="en-US" dirty="0"/>
              <a:t> </a:t>
            </a:r>
            <a:r>
              <a:rPr lang="en-US" sz="1800" b="0" i="0" u="none" strike="noStrike" dirty="0" err="1">
                <a:solidFill>
                  <a:srgbClr val="000000"/>
                </a:solidFill>
                <a:effectLst/>
                <a:latin typeface="Calibri" panose="020F0502020204030204" pitchFamily="34" charset="0"/>
              </a:rPr>
              <a:t>to_city_id</a:t>
            </a:r>
            <a:r>
              <a:rPr lang="en-US" sz="1800" b="0" i="0" u="none" strike="noStrike" dirty="0">
                <a:solidFill>
                  <a:srgbClr val="000000"/>
                </a:solidFill>
                <a:effectLst/>
                <a:latin typeface="Calibri" panose="020F0502020204030204" pitchFamily="34" charset="0"/>
              </a:rPr>
              <a:t>,</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to_lat</a:t>
            </a:r>
            <a:r>
              <a:rPr lang="en-IN" dirty="0"/>
              <a:t> and </a:t>
            </a:r>
            <a:r>
              <a:rPr lang="en-IN" sz="1800" b="0" i="0" u="none" strike="noStrike" dirty="0" err="1">
                <a:solidFill>
                  <a:srgbClr val="000000"/>
                </a:solidFill>
                <a:effectLst/>
                <a:latin typeface="Calibri" panose="020F0502020204030204" pitchFamily="34" charset="0"/>
              </a:rPr>
              <a:t>to_long</a:t>
            </a:r>
            <a:r>
              <a:rPr lang="en-US" dirty="0"/>
              <a:t> as NULL, so we can drop.</a:t>
            </a:r>
          </a:p>
          <a:p>
            <a:endParaRPr lang="en-US" dirty="0"/>
          </a:p>
          <a:p>
            <a:endParaRPr lang="en-US" dirty="0"/>
          </a:p>
          <a:p>
            <a:r>
              <a:rPr lang="en-US" dirty="0"/>
              <a:t>So for this One ML model is not good enough we need minimum 3 ML models.</a:t>
            </a:r>
            <a:endParaRPr lang="en-IN" dirty="0"/>
          </a:p>
          <a:p>
            <a:endParaRPr lang="en-IN" dirty="0"/>
          </a:p>
        </p:txBody>
      </p:sp>
    </p:spTree>
    <p:extLst>
      <p:ext uri="{BB962C8B-B14F-4D97-AF65-F5344CB8AC3E}">
        <p14:creationId xmlns:p14="http://schemas.microsoft.com/office/powerpoint/2010/main" val="385292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C01A8B-81C5-C9BC-943F-B2EF5D7787F9}"/>
              </a:ext>
            </a:extLst>
          </p:cNvPr>
          <p:cNvSpPr txBox="1"/>
          <p:nvPr/>
        </p:nvSpPr>
        <p:spPr>
          <a:xfrm>
            <a:off x="137652" y="0"/>
            <a:ext cx="11838038" cy="4801314"/>
          </a:xfrm>
          <a:prstGeom prst="rect">
            <a:avLst/>
          </a:prstGeom>
          <a:noFill/>
        </p:spPr>
        <p:txBody>
          <a:bodyPr wrap="square" rtlCol="0">
            <a:spAutoFit/>
          </a:bodyPr>
          <a:lstStyle/>
          <a:p>
            <a:r>
              <a:rPr lang="en-IN" dirty="0"/>
              <a:t>So now we do 1 </a:t>
            </a:r>
            <a:r>
              <a:rPr lang="en-IN" dirty="0" err="1"/>
              <a:t>st</a:t>
            </a:r>
            <a:r>
              <a:rPr lang="en-IN" dirty="0"/>
              <a:t> model for </a:t>
            </a:r>
            <a:r>
              <a:rPr lang="en-IN" dirty="0" err="1"/>
              <a:t>travel_type_id</a:t>
            </a:r>
            <a:r>
              <a:rPr lang="en-IN" dirty="0"/>
              <a:t> 1 ML_model_1, so we can remove package id, </a:t>
            </a:r>
            <a:r>
              <a:rPr lang="en-IN" dirty="0" err="1"/>
              <a:t>to_area</a:t>
            </a:r>
            <a:r>
              <a:rPr lang="en-IN" dirty="0"/>
              <a:t>, </a:t>
            </a:r>
            <a:r>
              <a:rPr lang="en-IN" sz="1800" b="0" i="0" u="none" strike="noStrike" dirty="0" err="1">
                <a:solidFill>
                  <a:srgbClr val="000000"/>
                </a:solidFill>
                <a:effectLst/>
                <a:latin typeface="Calibri" panose="020F0502020204030204" pitchFamily="34" charset="0"/>
              </a:rPr>
              <a:t>to_lat</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err="1">
                <a:solidFill>
                  <a:srgbClr val="000000"/>
                </a:solidFill>
                <a:effectLst/>
                <a:latin typeface="Calibri" panose="020F0502020204030204" pitchFamily="34" charset="0"/>
              </a:rPr>
              <a:t>to_long</a:t>
            </a:r>
            <a:r>
              <a:rPr lang="en-IN" sz="1800" b="0" i="0" u="none" strike="noStrike" dirty="0">
                <a:solidFill>
                  <a:srgbClr val="000000"/>
                </a:solidFill>
                <a:effectLst/>
                <a:latin typeface="Calibri" panose="020F0502020204030204" pitchFamily="34" charset="0"/>
              </a:rPr>
              <a:t>.</a:t>
            </a:r>
          </a:p>
          <a:p>
            <a:endParaRPr lang="en-IN" dirty="0">
              <a:solidFill>
                <a:srgbClr val="000000"/>
              </a:solidFill>
              <a:latin typeface="Calibri" panose="020F0502020204030204" pitchFamily="34" charset="0"/>
            </a:endParaRPr>
          </a:p>
          <a:p>
            <a:r>
              <a:rPr lang="en-IN" sz="1800" b="0" i="0" u="none" strike="noStrike" dirty="0" err="1">
                <a:solidFill>
                  <a:srgbClr val="000000"/>
                </a:solidFill>
                <a:effectLst/>
                <a:latin typeface="Calibri" panose="020F0502020204030204" pitchFamily="34" charset="0"/>
              </a:rPr>
              <a:t>From_city</a:t>
            </a:r>
            <a:r>
              <a:rPr lang="en-IN" sz="1800" b="0" i="0" u="none" strike="noStrike" dirty="0">
                <a:solidFill>
                  <a:srgbClr val="000000"/>
                </a:solidFill>
                <a:effectLst/>
                <a:latin typeface="Calibri" panose="020F0502020204030204" pitchFamily="34" charset="0"/>
              </a:rPr>
              <a:t> has some null values, as this is categorical variable we can fill this with mode, </a:t>
            </a:r>
          </a:p>
          <a:p>
            <a:r>
              <a:rPr lang="en-IN" dirty="0" err="1">
                <a:solidFill>
                  <a:srgbClr val="000000"/>
                </a:solidFill>
                <a:latin typeface="Calibri" panose="020F0502020204030204" pitchFamily="34" charset="0"/>
              </a:rPr>
              <a:t>From_area_id</a:t>
            </a:r>
            <a:r>
              <a:rPr lang="en-IN" dirty="0">
                <a:solidFill>
                  <a:srgbClr val="000000"/>
                </a:solidFill>
                <a:latin typeface="Calibri" panose="020F0502020204030204" pitchFamily="34" charset="0"/>
              </a:rPr>
              <a:t> we can keep as it is as this has info for long distance travel, by this we can divide high, medium, low cancellations</a:t>
            </a:r>
            <a:endParaRPr lang="en-IN" sz="1800" b="0" i="0" u="none" strike="noStrike" dirty="0">
              <a:solidFill>
                <a:srgbClr val="000000"/>
              </a:solidFill>
              <a:effectLst/>
              <a:latin typeface="Calibri" panose="020F0502020204030204" pitchFamily="34" charset="0"/>
            </a:endParaRPr>
          </a:p>
          <a:p>
            <a:r>
              <a:rPr lang="en-IN" dirty="0" err="1">
                <a:solidFill>
                  <a:srgbClr val="000000"/>
                </a:solidFill>
                <a:latin typeface="Calibri" panose="020F0502020204030204" pitchFamily="34" charset="0"/>
              </a:rPr>
              <a:t>From_date</a:t>
            </a:r>
            <a:r>
              <a:rPr lang="en-IN" dirty="0">
                <a:solidFill>
                  <a:srgbClr val="000000"/>
                </a:solidFill>
                <a:latin typeface="Calibri" panose="020F0502020204030204" pitchFamily="34" charset="0"/>
              </a:rPr>
              <a:t> we can get month of the year, week of the month, day of the week, whether this is in morning, afternoon, evening or night</a:t>
            </a:r>
          </a:p>
          <a:p>
            <a:r>
              <a:rPr lang="en-IN" dirty="0" err="1">
                <a:solidFill>
                  <a:srgbClr val="000000"/>
                </a:solidFill>
                <a:latin typeface="Calibri" panose="020F0502020204030204" pitchFamily="34" charset="0"/>
              </a:rPr>
              <a:t>Online_booking</a:t>
            </a:r>
            <a:r>
              <a:rPr lang="en-IN" dirty="0">
                <a:solidFill>
                  <a:srgbClr val="000000"/>
                </a:solidFill>
                <a:latin typeface="Calibri" panose="020F0502020204030204" pitchFamily="34" charset="0"/>
              </a:rPr>
              <a:t> and </a:t>
            </a:r>
            <a:r>
              <a:rPr lang="en-IN" dirty="0" err="1">
                <a:solidFill>
                  <a:srgbClr val="000000"/>
                </a:solidFill>
                <a:latin typeface="Calibri" panose="020F0502020204030204" pitchFamily="34" charset="0"/>
              </a:rPr>
              <a:t>mobile_booking</a:t>
            </a:r>
            <a:r>
              <a:rPr lang="en-IN" dirty="0">
                <a:solidFill>
                  <a:srgbClr val="000000"/>
                </a:solidFill>
                <a:latin typeface="Calibri" panose="020F0502020204030204" pitchFamily="34" charset="0"/>
              </a:rPr>
              <a:t> we can keep as it is as these are dummy variables</a:t>
            </a:r>
          </a:p>
          <a:p>
            <a:r>
              <a:rPr lang="en-IN" dirty="0" err="1">
                <a:solidFill>
                  <a:srgbClr val="000000"/>
                </a:solidFill>
                <a:latin typeface="Calibri" panose="020F0502020204030204" pitchFamily="34" charset="0"/>
              </a:rPr>
              <a:t>Booking_created</a:t>
            </a:r>
            <a:r>
              <a:rPr lang="en-IN" dirty="0">
                <a:solidFill>
                  <a:srgbClr val="000000"/>
                </a:solidFill>
                <a:latin typeface="Calibri" panose="020F0502020204030204" pitchFamily="34" charset="0"/>
              </a:rPr>
              <a:t>, month of the year, weekday, weekend, morning, afternoon, evening, night, how many hour before like early, late etc by this we can get how many hours before the booking was created by that we can differentiate by trip start time.</a:t>
            </a:r>
          </a:p>
          <a:p>
            <a:r>
              <a:rPr lang="en-IN" sz="1800" b="0" i="0" u="none" strike="noStrike" dirty="0" err="1">
                <a:solidFill>
                  <a:srgbClr val="000000"/>
                </a:solidFill>
                <a:effectLst/>
                <a:latin typeface="Calibri" panose="020F0502020204030204" pitchFamily="34" charset="0"/>
              </a:rPr>
              <a:t>From_lat</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from_long</a:t>
            </a:r>
            <a:r>
              <a:rPr lang="en-IN" sz="1800" b="0" i="0" u="none" strike="noStrike" dirty="0">
                <a:solidFill>
                  <a:srgbClr val="000000"/>
                </a:solidFill>
                <a:effectLst/>
                <a:latin typeface="Calibri" panose="020F0502020204030204" pitchFamily="34" charset="0"/>
              </a:rPr>
              <a:t> no need because </a:t>
            </a:r>
            <a:r>
              <a:rPr lang="en-IN" dirty="0">
                <a:solidFill>
                  <a:srgbClr val="000000"/>
                </a:solidFill>
                <a:latin typeface="Calibri" panose="020F0502020204030204" pitchFamily="34" charset="0"/>
              </a:rPr>
              <a:t>this info is already captured from</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000000"/>
                </a:solidFill>
                <a:effectLst/>
                <a:latin typeface="Calibri" panose="020F0502020204030204" pitchFamily="34" charset="0"/>
              </a:rPr>
              <a:t>from_area_id</a:t>
            </a:r>
            <a:r>
              <a:rPr lang="en-IN" sz="1800" b="0" i="0" u="none" strike="noStrike" dirty="0">
                <a:solidFill>
                  <a:srgbClr val="000000"/>
                </a:solidFill>
                <a:effectLst/>
                <a:latin typeface="Calibri" panose="020F0502020204030204" pitchFamily="34" charset="0"/>
              </a:rPr>
              <a:t> </a:t>
            </a:r>
          </a:p>
          <a:p>
            <a:r>
              <a:rPr lang="en-IN" dirty="0" err="1">
                <a:solidFill>
                  <a:srgbClr val="000000"/>
                </a:solidFill>
                <a:latin typeface="Calibri" panose="020F0502020204030204" pitchFamily="34" charset="0"/>
              </a:rPr>
              <a:t>Package_id</a:t>
            </a:r>
            <a:r>
              <a:rPr lang="en-IN" dirty="0">
                <a:solidFill>
                  <a:srgbClr val="000000"/>
                </a:solidFill>
                <a:latin typeface="Calibri" panose="020F0502020204030204" pitchFamily="34" charset="0"/>
              </a:rPr>
              <a:t> column will be removed completely</a:t>
            </a:r>
          </a:p>
          <a:p>
            <a:endParaRPr lang="en-IN" sz="1800" b="0" i="0" u="none" strike="noStrike" dirty="0">
              <a:solidFill>
                <a:srgbClr val="000000"/>
              </a:solidFill>
              <a:effectLst/>
              <a:latin typeface="Calibri" panose="020F0502020204030204" pitchFamily="34" charset="0"/>
            </a:endParaRPr>
          </a:p>
          <a:p>
            <a:r>
              <a:rPr lang="en-IN" dirty="0">
                <a:solidFill>
                  <a:srgbClr val="000000"/>
                </a:solidFill>
                <a:latin typeface="Calibri" panose="020F0502020204030204" pitchFamily="34" charset="0"/>
              </a:rPr>
              <a:t>Here we will get city routes as city is having definite values</a:t>
            </a:r>
            <a:endParaRPr lang="en-IN" sz="1800" b="0" i="0" u="none" strike="noStrike" dirty="0">
              <a:solidFill>
                <a:srgbClr val="000000"/>
              </a:solidFill>
              <a:effectLst/>
              <a:latin typeface="Calibri" panose="020F0502020204030204" pitchFamily="34" charset="0"/>
            </a:endParaRPr>
          </a:p>
          <a:p>
            <a:endParaRPr lang="en-IN" dirty="0">
              <a:solidFill>
                <a:srgbClr val="000000"/>
              </a:solidFill>
              <a:latin typeface="Calibri" panose="020F0502020204030204" pitchFamily="34" charset="0"/>
            </a:endParaRPr>
          </a:p>
          <a:p>
            <a:endParaRPr lang="en-IN" dirty="0"/>
          </a:p>
        </p:txBody>
      </p:sp>
    </p:spTree>
    <p:extLst>
      <p:ext uri="{BB962C8B-B14F-4D97-AF65-F5344CB8AC3E}">
        <p14:creationId xmlns:p14="http://schemas.microsoft.com/office/powerpoint/2010/main" val="4405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51A760-FF28-E3DB-0EEC-E48028F047E9}"/>
              </a:ext>
            </a:extLst>
          </p:cNvPr>
          <p:cNvSpPr txBox="1"/>
          <p:nvPr/>
        </p:nvSpPr>
        <p:spPr>
          <a:xfrm>
            <a:off x="0" y="98323"/>
            <a:ext cx="12192000" cy="3139321"/>
          </a:xfrm>
          <a:prstGeom prst="rect">
            <a:avLst/>
          </a:prstGeom>
          <a:noFill/>
        </p:spPr>
        <p:txBody>
          <a:bodyPr wrap="square" rtlCol="0">
            <a:spAutoFit/>
          </a:bodyPr>
          <a:lstStyle/>
          <a:p>
            <a:r>
              <a:rPr lang="en-IN" dirty="0"/>
              <a:t>ML_Model_2, for </a:t>
            </a:r>
            <a:r>
              <a:rPr lang="en-IN" dirty="0" err="1"/>
              <a:t>travel_type_id</a:t>
            </a:r>
            <a:r>
              <a:rPr lang="en-IN" dirty="0"/>
              <a:t> 2 </a:t>
            </a:r>
            <a:r>
              <a:rPr lang="en-IN" dirty="0" err="1"/>
              <a:t>i.e</a:t>
            </a:r>
            <a:r>
              <a:rPr lang="en-IN" dirty="0"/>
              <a:t> point to point travel, we need to remove </a:t>
            </a:r>
            <a:r>
              <a:rPr lang="en-IN" dirty="0" err="1"/>
              <a:t>package_id</a:t>
            </a:r>
            <a:r>
              <a:rPr lang="en-IN" dirty="0"/>
              <a:t>, </a:t>
            </a:r>
            <a:r>
              <a:rPr lang="en-IN" dirty="0" err="1"/>
              <a:t>from_city_id</a:t>
            </a:r>
            <a:r>
              <a:rPr lang="en-IN" dirty="0"/>
              <a:t>, </a:t>
            </a:r>
            <a:r>
              <a:rPr lang="en-IN" dirty="0" err="1"/>
              <a:t>to_city_id</a:t>
            </a:r>
            <a:r>
              <a:rPr lang="en-IN" dirty="0"/>
              <a:t>, and we can use long and lot for from and to by that will get distance b/w two points.</a:t>
            </a:r>
          </a:p>
          <a:p>
            <a:endParaRPr lang="en-IN" dirty="0"/>
          </a:p>
          <a:p>
            <a:endParaRPr lang="en-IN" dirty="0"/>
          </a:p>
          <a:p>
            <a:r>
              <a:rPr lang="en-IN" dirty="0" err="1"/>
              <a:t>From_area_id</a:t>
            </a:r>
            <a:r>
              <a:rPr lang="en-IN" dirty="0"/>
              <a:t>=24, </a:t>
            </a:r>
            <a:r>
              <a:rPr lang="en-IN" dirty="0" err="1"/>
              <a:t>to_area_id</a:t>
            </a:r>
            <a:r>
              <a:rPr lang="en-IN" dirty="0"/>
              <a:t>=463 can be used to make route by that we can say can cancellation %50, so that we can make predictions by this many from and to we can make high, medium, low cancellation rates and make a column </a:t>
            </a:r>
          </a:p>
          <a:p>
            <a:endParaRPr lang="en-IN" dirty="0"/>
          </a:p>
          <a:p>
            <a:r>
              <a:rPr lang="en-IN" dirty="0"/>
              <a:t>Package id will be null so need to remove, </a:t>
            </a:r>
          </a:p>
          <a:p>
            <a:r>
              <a:rPr lang="en-IN" dirty="0" err="1"/>
              <a:t>From_lat</a:t>
            </a:r>
            <a:r>
              <a:rPr lang="en-IN" dirty="0"/>
              <a:t>, </a:t>
            </a:r>
            <a:r>
              <a:rPr lang="en-IN" dirty="0" err="1"/>
              <a:t>from_long</a:t>
            </a:r>
            <a:r>
              <a:rPr lang="en-IN" dirty="0"/>
              <a:t>, </a:t>
            </a:r>
            <a:r>
              <a:rPr lang="en-IN" dirty="0" err="1"/>
              <a:t>to_lat</a:t>
            </a:r>
            <a:r>
              <a:rPr lang="en-IN" dirty="0"/>
              <a:t>, </a:t>
            </a:r>
            <a:r>
              <a:rPr lang="en-IN" dirty="0" err="1"/>
              <a:t>to_long</a:t>
            </a:r>
            <a:r>
              <a:rPr lang="en-IN" dirty="0"/>
              <a:t> by this we can get distance b/w two places</a:t>
            </a:r>
          </a:p>
          <a:p>
            <a:r>
              <a:rPr lang="en-IN" dirty="0"/>
              <a:t>Here we can take </a:t>
            </a:r>
            <a:r>
              <a:rPr lang="en-IN" dirty="0" err="1"/>
              <a:t>area_routes</a:t>
            </a:r>
            <a:r>
              <a:rPr lang="en-IN" dirty="0"/>
              <a:t> as </a:t>
            </a:r>
            <a:r>
              <a:rPr lang="en-IN" dirty="0" err="1"/>
              <a:t>city_routes</a:t>
            </a:r>
            <a:r>
              <a:rPr lang="en-IN" dirty="0"/>
              <a:t> are null because </a:t>
            </a:r>
            <a:r>
              <a:rPr lang="en-IN" dirty="0" err="1"/>
              <a:t>from_city</a:t>
            </a:r>
            <a:r>
              <a:rPr lang="en-IN" dirty="0"/>
              <a:t>, </a:t>
            </a:r>
            <a:r>
              <a:rPr lang="en-IN" dirty="0" err="1"/>
              <a:t>to_city</a:t>
            </a:r>
            <a:r>
              <a:rPr lang="en-IN" dirty="0"/>
              <a:t> are null.</a:t>
            </a:r>
          </a:p>
          <a:p>
            <a:r>
              <a:rPr lang="en-IN" dirty="0"/>
              <a:t>By area routes we will get cancellation %, so that we can decide what % of cancellations are their</a:t>
            </a:r>
          </a:p>
        </p:txBody>
      </p:sp>
    </p:spTree>
    <p:extLst>
      <p:ext uri="{BB962C8B-B14F-4D97-AF65-F5344CB8AC3E}">
        <p14:creationId xmlns:p14="http://schemas.microsoft.com/office/powerpoint/2010/main" val="65542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4E5B5-B348-AF7C-926A-F64B60ECD64F}"/>
              </a:ext>
            </a:extLst>
          </p:cNvPr>
          <p:cNvSpPr txBox="1"/>
          <p:nvPr/>
        </p:nvSpPr>
        <p:spPr>
          <a:xfrm>
            <a:off x="68826" y="127819"/>
            <a:ext cx="11985522" cy="2308324"/>
          </a:xfrm>
          <a:prstGeom prst="rect">
            <a:avLst/>
          </a:prstGeom>
          <a:noFill/>
        </p:spPr>
        <p:txBody>
          <a:bodyPr wrap="square" rtlCol="0">
            <a:spAutoFit/>
          </a:bodyPr>
          <a:lstStyle/>
          <a:p>
            <a:r>
              <a:rPr lang="en-IN" dirty="0"/>
              <a:t>ML_model_3-by </a:t>
            </a:r>
            <a:r>
              <a:rPr lang="en-IN" dirty="0" err="1"/>
              <a:t>travel_type_id</a:t>
            </a:r>
            <a:r>
              <a:rPr lang="en-IN" dirty="0"/>
              <a:t> 3</a:t>
            </a:r>
          </a:p>
          <a:p>
            <a:endParaRPr lang="en-IN" dirty="0"/>
          </a:p>
          <a:p>
            <a:r>
              <a:rPr lang="en-IN" dirty="0"/>
              <a:t>Package id has values</a:t>
            </a:r>
          </a:p>
          <a:p>
            <a:r>
              <a:rPr lang="en-IN" dirty="0" err="1"/>
              <a:t>From_area_id</a:t>
            </a:r>
            <a:r>
              <a:rPr lang="en-IN" dirty="0"/>
              <a:t> by this we can get is it high, medium, or low cancellation area and we will create a </a:t>
            </a:r>
            <a:r>
              <a:rPr lang="en-IN" dirty="0" err="1"/>
              <a:t>newcol</a:t>
            </a:r>
            <a:r>
              <a:rPr lang="en-IN" dirty="0"/>
              <a:t> and will remove this </a:t>
            </a:r>
            <a:r>
              <a:rPr lang="en-IN" dirty="0" err="1"/>
              <a:t>from_area_id</a:t>
            </a:r>
            <a:r>
              <a:rPr lang="en-IN"/>
              <a:t> col</a:t>
            </a:r>
            <a:endParaRPr lang="en-IN" dirty="0"/>
          </a:p>
          <a:p>
            <a:r>
              <a:rPr lang="en-IN" dirty="0" err="1"/>
              <a:t>Booking_created</a:t>
            </a:r>
            <a:r>
              <a:rPr lang="en-IN" dirty="0"/>
              <a:t> and </a:t>
            </a:r>
            <a:r>
              <a:rPr lang="en-IN" dirty="0" err="1"/>
              <a:t>from_date</a:t>
            </a:r>
            <a:r>
              <a:rPr lang="en-IN" dirty="0"/>
              <a:t> of start we get time diff so that advance booking, late day of the week, month of the year etc</a:t>
            </a:r>
          </a:p>
          <a:p>
            <a:endParaRPr lang="en-IN" dirty="0"/>
          </a:p>
          <a:p>
            <a:r>
              <a:rPr lang="en-IN" dirty="0"/>
              <a:t>As </a:t>
            </a:r>
            <a:r>
              <a:rPr lang="en-IN" dirty="0" err="1"/>
              <a:t>to_lat</a:t>
            </a:r>
            <a:r>
              <a:rPr lang="en-IN" dirty="0"/>
              <a:t>, </a:t>
            </a:r>
            <a:r>
              <a:rPr lang="en-IN" dirty="0" err="1"/>
              <a:t>to_long</a:t>
            </a:r>
            <a:r>
              <a:rPr lang="en-IN" dirty="0"/>
              <a:t> is not their we can drop them along with </a:t>
            </a:r>
            <a:r>
              <a:rPr lang="en-IN" dirty="0" err="1"/>
              <a:t>from_lat</a:t>
            </a:r>
            <a:r>
              <a:rPr lang="en-IN" dirty="0"/>
              <a:t>, </a:t>
            </a:r>
            <a:r>
              <a:rPr lang="en-IN" dirty="0" err="1"/>
              <a:t>from_long</a:t>
            </a:r>
            <a:r>
              <a:rPr lang="en-IN" dirty="0"/>
              <a:t> both</a:t>
            </a:r>
          </a:p>
        </p:txBody>
      </p:sp>
    </p:spTree>
    <p:extLst>
      <p:ext uri="{BB962C8B-B14F-4D97-AF65-F5344CB8AC3E}">
        <p14:creationId xmlns:p14="http://schemas.microsoft.com/office/powerpoint/2010/main" val="3526628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881</Words>
  <Application>Microsoft Office PowerPoint</Application>
  <PresentationFormat>Widescreen</PresentationFormat>
  <Paragraphs>43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YourCabs Dataset with target as car cancellation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 Shetty</dc:creator>
  <cp:lastModifiedBy>Naveen Shetty</cp:lastModifiedBy>
  <cp:revision>1</cp:revision>
  <dcterms:created xsi:type="dcterms:W3CDTF">2025-03-29T18:28:36Z</dcterms:created>
  <dcterms:modified xsi:type="dcterms:W3CDTF">2025-03-30T15:07:16Z</dcterms:modified>
</cp:coreProperties>
</file>