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0"/>
  </p:notesMasterIdLst>
  <p:sldIdLst>
    <p:sldId id="315"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637" autoAdjust="0"/>
  </p:normalViewPr>
  <p:slideViewPr>
    <p:cSldViewPr snapToGrid="0">
      <p:cViewPr varScale="1">
        <p:scale>
          <a:sx n="69" d="100"/>
          <a:sy n="69" d="100"/>
        </p:scale>
        <p:origin x="56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1"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722"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51E761-5057-4FC0-90E8-EAC6B7CD6CAC}" type="datetimeFigureOut">
              <a:rPr lang="en-US" smtClean="0"/>
              <a:t>12/10/2021</a:t>
            </a:fld>
            <a:endParaRPr lang="en-IN"/>
          </a:p>
        </p:txBody>
      </p:sp>
      <p:sp>
        <p:nvSpPr>
          <p:cNvPr id="1048723"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1048724"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25"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726"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1504C-4DD5-4F6E-8359-982A377E5099}" type="slidenum">
              <a:rPr lang="en-IN" smtClean="0"/>
              <a:t>‹#›</a:t>
            </a:fld>
            <a:endParaRPr lang="en-IN"/>
          </a:p>
        </p:txBody>
      </p:sp>
    </p:spTree>
    <p:extLst>
      <p:ext uri="{BB962C8B-B14F-4D97-AF65-F5344CB8AC3E}">
        <p14:creationId xmlns:p14="http://schemas.microsoft.com/office/powerpoint/2010/main" val="292927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Slide Image Placeholder 1"/>
          <p:cNvSpPr>
            <a:spLocks noGrp="1" noRot="1" noChangeAspect="1"/>
          </p:cNvSpPr>
          <p:nvPr>
            <p:ph type="sldImg"/>
          </p:nvPr>
        </p:nvSpPr>
        <p:spPr/>
      </p:sp>
      <p:sp>
        <p:nvSpPr>
          <p:cNvPr id="1048623" name="Notes Placeholder 2"/>
          <p:cNvSpPr>
            <a:spLocks noGrp="1"/>
          </p:cNvSpPr>
          <p:nvPr>
            <p:ph type="body" idx="1"/>
          </p:nvPr>
        </p:nvSpPr>
        <p:spPr/>
        <p:txBody>
          <a:bodyPr>
            <a:normAutofit/>
          </a:bodyPr>
          <a:lstStyle/>
          <a:p>
            <a:endParaRPr lang="en-IN" dirty="0"/>
          </a:p>
        </p:txBody>
      </p:sp>
      <p:sp>
        <p:nvSpPr>
          <p:cNvPr id="1048624" name="Slide Number Placeholder 3"/>
          <p:cNvSpPr>
            <a:spLocks noGrp="1"/>
          </p:cNvSpPr>
          <p:nvPr>
            <p:ph type="sldNum" sz="quarter" idx="10"/>
          </p:nvPr>
        </p:nvSpPr>
        <p:spPr/>
        <p:txBody>
          <a:bodyPr/>
          <a:lstStyle/>
          <a:p>
            <a:fld id="{0131504C-4DD5-4F6E-8359-982A377E5099}" type="slidenum">
              <a:rPr lang="en-IN" smtClean="0"/>
              <a:t>12</a:t>
            </a:fld>
            <a:endParaRPr lang="en-IN"/>
          </a:p>
        </p:txBody>
      </p:sp>
    </p:spTree>
    <p:extLst>
      <p:ext uri="{BB962C8B-B14F-4D97-AF65-F5344CB8AC3E}">
        <p14:creationId xmlns:p14="http://schemas.microsoft.com/office/powerpoint/2010/main" val="2121106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131504C-4DD5-4F6E-8359-982A377E5099}" type="slidenum">
              <a:rPr lang="en-IN" smtClean="0"/>
              <a:t>28</a:t>
            </a:fld>
            <a:endParaRPr lang="en-IN"/>
          </a:p>
        </p:txBody>
      </p:sp>
    </p:spTree>
    <p:extLst>
      <p:ext uri="{BB962C8B-B14F-4D97-AF65-F5344CB8AC3E}">
        <p14:creationId xmlns:p14="http://schemas.microsoft.com/office/powerpoint/2010/main" val="1738146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66"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667"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668" name="Date Placeholder 3"/>
          <p:cNvSpPr>
            <a:spLocks noGrp="1"/>
          </p:cNvSpPr>
          <p:nvPr>
            <p:ph type="dt" sz="half" idx="10"/>
          </p:nvPr>
        </p:nvSpPr>
        <p:spPr/>
        <p:txBody>
          <a:bodyPr/>
          <a:lstStyle/>
          <a:p>
            <a:fld id="{47A7B3B1-F38D-4B42-854A-0C852A3CEAB8}" type="datetimeFigureOut">
              <a:rPr lang="en-US" smtClean="0"/>
              <a:t>12/10/2021</a:t>
            </a:fld>
            <a:endParaRPr lang="en-US"/>
          </a:p>
        </p:txBody>
      </p:sp>
      <p:sp>
        <p:nvSpPr>
          <p:cNvPr id="1048669" name="Footer Placeholder 4"/>
          <p:cNvSpPr>
            <a:spLocks noGrp="1"/>
          </p:cNvSpPr>
          <p:nvPr>
            <p:ph type="ftr" sz="quarter" idx="11"/>
          </p:nvPr>
        </p:nvSpPr>
        <p:spPr/>
        <p:txBody>
          <a:bodyPr/>
          <a:lstStyle/>
          <a:p>
            <a:endParaRPr lang="en-US"/>
          </a:p>
        </p:txBody>
      </p:sp>
      <p:sp>
        <p:nvSpPr>
          <p:cNvPr id="1048670" name="Slide Number Placeholder 5"/>
          <p:cNvSpPr>
            <a:spLocks noGrp="1"/>
          </p:cNvSpPr>
          <p:nvPr>
            <p:ph type="sldNum" sz="quarter" idx="12"/>
          </p:nvPr>
        </p:nvSpPr>
        <p:spPr/>
        <p:txBody>
          <a:bodyPr/>
          <a:lstStyle/>
          <a:p>
            <a:fld id="{BAD400FA-5AAB-4D19-B9FE-F5580E64A7B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1" name="Title 1"/>
          <p:cNvSpPr>
            <a:spLocks noGrp="1"/>
          </p:cNvSpPr>
          <p:nvPr>
            <p:ph type="title"/>
          </p:nvPr>
        </p:nvSpPr>
        <p:spPr/>
        <p:txBody>
          <a:bodyPr/>
          <a:lstStyle/>
          <a:p>
            <a:r>
              <a:rPr lang="en-US"/>
              <a:t>Click to edit Master title style</a:t>
            </a:r>
          </a:p>
        </p:txBody>
      </p:sp>
      <p:sp>
        <p:nvSpPr>
          <p:cNvPr id="104869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3" name="Date Placeholder 3"/>
          <p:cNvSpPr>
            <a:spLocks noGrp="1"/>
          </p:cNvSpPr>
          <p:nvPr>
            <p:ph type="dt" sz="half" idx="10"/>
          </p:nvPr>
        </p:nvSpPr>
        <p:spPr/>
        <p:txBody>
          <a:bodyPr/>
          <a:lstStyle/>
          <a:p>
            <a:fld id="{47A7B3B1-F38D-4B42-854A-0C852A3CEAB8}" type="datetimeFigureOut">
              <a:rPr lang="en-US" smtClean="0"/>
              <a:t>12/10/2021</a:t>
            </a:fld>
            <a:endParaRPr lang="en-US"/>
          </a:p>
        </p:txBody>
      </p:sp>
      <p:sp>
        <p:nvSpPr>
          <p:cNvPr id="1048694" name="Footer Placeholder 4"/>
          <p:cNvSpPr>
            <a:spLocks noGrp="1"/>
          </p:cNvSpPr>
          <p:nvPr>
            <p:ph type="ftr" sz="quarter" idx="11"/>
          </p:nvPr>
        </p:nvSpPr>
        <p:spPr/>
        <p:txBody>
          <a:bodyPr/>
          <a:lstStyle/>
          <a:p>
            <a:endParaRPr lang="en-US"/>
          </a:p>
        </p:txBody>
      </p:sp>
      <p:sp>
        <p:nvSpPr>
          <p:cNvPr id="1048695" name="Slide Number Placeholder 5"/>
          <p:cNvSpPr>
            <a:spLocks noGrp="1"/>
          </p:cNvSpPr>
          <p:nvPr>
            <p:ph type="sldNum" sz="quarter" idx="12"/>
          </p:nvPr>
        </p:nvSpPr>
        <p:spPr/>
        <p:txBody>
          <a:bodyPr/>
          <a:lstStyle/>
          <a:p>
            <a:fld id="{BAD400FA-5AAB-4D19-B9FE-F5580E64A7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5"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76"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Date Placeholder 3"/>
          <p:cNvSpPr>
            <a:spLocks noGrp="1"/>
          </p:cNvSpPr>
          <p:nvPr>
            <p:ph type="dt" sz="half" idx="10"/>
          </p:nvPr>
        </p:nvSpPr>
        <p:spPr/>
        <p:txBody>
          <a:bodyPr/>
          <a:lstStyle/>
          <a:p>
            <a:fld id="{47A7B3B1-F38D-4B42-854A-0C852A3CEAB8}" type="datetimeFigureOut">
              <a:rPr lang="en-US" smtClean="0"/>
              <a:t>12/10/2021</a:t>
            </a:fld>
            <a:endParaRPr lang="en-US"/>
          </a:p>
        </p:txBody>
      </p:sp>
      <p:sp>
        <p:nvSpPr>
          <p:cNvPr id="1048678" name="Footer Placeholder 4"/>
          <p:cNvSpPr>
            <a:spLocks noGrp="1"/>
          </p:cNvSpPr>
          <p:nvPr>
            <p:ph type="ftr" sz="quarter" idx="11"/>
          </p:nvPr>
        </p:nvSpPr>
        <p:spPr/>
        <p:txBody>
          <a:bodyPr/>
          <a:lstStyle/>
          <a:p>
            <a:endParaRPr lang="en-US"/>
          </a:p>
        </p:txBody>
      </p:sp>
      <p:sp>
        <p:nvSpPr>
          <p:cNvPr id="1048679" name="Slide Number Placeholder 5"/>
          <p:cNvSpPr>
            <a:spLocks noGrp="1"/>
          </p:cNvSpPr>
          <p:nvPr>
            <p:ph type="sldNum" sz="quarter" idx="12"/>
          </p:nvPr>
        </p:nvSpPr>
        <p:spPr/>
        <p:txBody>
          <a:bodyPr/>
          <a:lstStyle/>
          <a:p>
            <a:fld id="{BAD400FA-5AAB-4D19-B9FE-F5580E64A7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0" name="Title 1"/>
          <p:cNvSpPr>
            <a:spLocks noGrp="1"/>
          </p:cNvSpPr>
          <p:nvPr>
            <p:ph type="title"/>
          </p:nvPr>
        </p:nvSpPr>
        <p:spPr/>
        <p:txBody>
          <a:bodyPr/>
          <a:lstStyle/>
          <a:p>
            <a:r>
              <a:rPr lang="en-US"/>
              <a:t>Click to edit Master title style</a:t>
            </a:r>
          </a:p>
        </p:txBody>
      </p:sp>
      <p:sp>
        <p:nvSpPr>
          <p:cNvPr id="104868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2" name="Date Placeholder 3"/>
          <p:cNvSpPr>
            <a:spLocks noGrp="1"/>
          </p:cNvSpPr>
          <p:nvPr>
            <p:ph type="dt" sz="half" idx="10"/>
          </p:nvPr>
        </p:nvSpPr>
        <p:spPr/>
        <p:txBody>
          <a:bodyPr/>
          <a:lstStyle/>
          <a:p>
            <a:fld id="{47A7B3B1-F38D-4B42-854A-0C852A3CEAB8}" type="datetimeFigureOut">
              <a:rPr lang="en-US" smtClean="0"/>
              <a:t>12/10/2021</a:t>
            </a:fld>
            <a:endParaRPr lang="en-US"/>
          </a:p>
        </p:txBody>
      </p:sp>
      <p:sp>
        <p:nvSpPr>
          <p:cNvPr id="1048683" name="Footer Placeholder 4"/>
          <p:cNvSpPr>
            <a:spLocks noGrp="1"/>
          </p:cNvSpPr>
          <p:nvPr>
            <p:ph type="ftr" sz="quarter" idx="11"/>
          </p:nvPr>
        </p:nvSpPr>
        <p:spPr/>
        <p:txBody>
          <a:bodyPr/>
          <a:lstStyle/>
          <a:p>
            <a:endParaRPr lang="en-US"/>
          </a:p>
        </p:txBody>
      </p:sp>
      <p:sp>
        <p:nvSpPr>
          <p:cNvPr id="1048684" name="Slide Number Placeholder 5"/>
          <p:cNvSpPr>
            <a:spLocks noGrp="1"/>
          </p:cNvSpPr>
          <p:nvPr>
            <p:ph type="sldNum" sz="quarter" idx="12"/>
          </p:nvPr>
        </p:nvSpPr>
        <p:spPr/>
        <p:txBody>
          <a:bodyPr/>
          <a:lstStyle/>
          <a:p>
            <a:fld id="{BAD400FA-5AAB-4D19-B9FE-F5580E64A7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6"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97"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98" name="Date Placeholder 3"/>
          <p:cNvSpPr>
            <a:spLocks noGrp="1"/>
          </p:cNvSpPr>
          <p:nvPr>
            <p:ph type="dt" sz="half" idx="10"/>
          </p:nvPr>
        </p:nvSpPr>
        <p:spPr/>
        <p:txBody>
          <a:bodyPr/>
          <a:lstStyle/>
          <a:p>
            <a:fld id="{47A7B3B1-F38D-4B42-854A-0C852A3CEAB8}" type="datetimeFigureOut">
              <a:rPr lang="en-US" smtClean="0"/>
              <a:t>12/10/2021</a:t>
            </a:fld>
            <a:endParaRPr lang="en-US"/>
          </a:p>
        </p:txBody>
      </p:sp>
      <p:sp>
        <p:nvSpPr>
          <p:cNvPr id="1048699" name="Footer Placeholder 4"/>
          <p:cNvSpPr>
            <a:spLocks noGrp="1"/>
          </p:cNvSpPr>
          <p:nvPr>
            <p:ph type="ftr" sz="quarter" idx="11"/>
          </p:nvPr>
        </p:nvSpPr>
        <p:spPr/>
        <p:txBody>
          <a:bodyPr/>
          <a:lstStyle/>
          <a:p>
            <a:endParaRPr lang="en-US"/>
          </a:p>
        </p:txBody>
      </p:sp>
      <p:sp>
        <p:nvSpPr>
          <p:cNvPr id="1048700" name="Slide Number Placeholder 5"/>
          <p:cNvSpPr>
            <a:spLocks noGrp="1"/>
          </p:cNvSpPr>
          <p:nvPr>
            <p:ph type="sldNum" sz="quarter" idx="12"/>
          </p:nvPr>
        </p:nvSpPr>
        <p:spPr/>
        <p:txBody>
          <a:bodyPr/>
          <a:lstStyle/>
          <a:p>
            <a:fld id="{BAD400FA-5AAB-4D19-B9FE-F5580E64A7B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1" name="Title 1"/>
          <p:cNvSpPr>
            <a:spLocks noGrp="1"/>
          </p:cNvSpPr>
          <p:nvPr>
            <p:ph type="title"/>
          </p:nvPr>
        </p:nvSpPr>
        <p:spPr/>
        <p:txBody>
          <a:bodyPr/>
          <a:lstStyle/>
          <a:p>
            <a:r>
              <a:rPr lang="en-US"/>
              <a:t>Click to edit Master title style</a:t>
            </a:r>
          </a:p>
        </p:txBody>
      </p:sp>
      <p:sp>
        <p:nvSpPr>
          <p:cNvPr id="1048702"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Date Placeholder 4"/>
          <p:cNvSpPr>
            <a:spLocks noGrp="1"/>
          </p:cNvSpPr>
          <p:nvPr>
            <p:ph type="dt" sz="half" idx="10"/>
          </p:nvPr>
        </p:nvSpPr>
        <p:spPr/>
        <p:txBody>
          <a:bodyPr/>
          <a:lstStyle/>
          <a:p>
            <a:fld id="{47A7B3B1-F38D-4B42-854A-0C852A3CEAB8}" type="datetimeFigureOut">
              <a:rPr lang="en-US" smtClean="0"/>
              <a:t>12/10/2021</a:t>
            </a:fld>
            <a:endParaRPr lang="en-US"/>
          </a:p>
        </p:txBody>
      </p:sp>
      <p:sp>
        <p:nvSpPr>
          <p:cNvPr id="1048705" name="Footer Placeholder 5"/>
          <p:cNvSpPr>
            <a:spLocks noGrp="1"/>
          </p:cNvSpPr>
          <p:nvPr>
            <p:ph type="ftr" sz="quarter" idx="11"/>
          </p:nvPr>
        </p:nvSpPr>
        <p:spPr/>
        <p:txBody>
          <a:bodyPr/>
          <a:lstStyle/>
          <a:p>
            <a:endParaRPr lang="en-US"/>
          </a:p>
        </p:txBody>
      </p:sp>
      <p:sp>
        <p:nvSpPr>
          <p:cNvPr id="1048706" name="Slide Number Placeholder 6"/>
          <p:cNvSpPr>
            <a:spLocks noGrp="1"/>
          </p:cNvSpPr>
          <p:nvPr>
            <p:ph type="sldNum" sz="quarter" idx="12"/>
          </p:nvPr>
        </p:nvSpPr>
        <p:spPr/>
        <p:txBody>
          <a:bodyPr/>
          <a:lstStyle/>
          <a:p>
            <a:fld id="{BAD400FA-5AAB-4D19-B9FE-F5580E64A7B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7" name="Title 1"/>
          <p:cNvSpPr>
            <a:spLocks noGrp="1"/>
          </p:cNvSpPr>
          <p:nvPr>
            <p:ph type="title"/>
          </p:nvPr>
        </p:nvSpPr>
        <p:spPr>
          <a:xfrm>
            <a:off x="839788" y="365125"/>
            <a:ext cx="10515600" cy="1325563"/>
          </a:xfrm>
        </p:spPr>
        <p:txBody>
          <a:bodyPr/>
          <a:lstStyle/>
          <a:p>
            <a:r>
              <a:rPr lang="en-US"/>
              <a:t>Click to edit Master title style</a:t>
            </a:r>
          </a:p>
        </p:txBody>
      </p:sp>
      <p:sp>
        <p:nvSpPr>
          <p:cNvPr id="1048708"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9"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0"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1"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2" name="Date Placeholder 6"/>
          <p:cNvSpPr>
            <a:spLocks noGrp="1"/>
          </p:cNvSpPr>
          <p:nvPr>
            <p:ph type="dt" sz="half" idx="10"/>
          </p:nvPr>
        </p:nvSpPr>
        <p:spPr/>
        <p:txBody>
          <a:bodyPr/>
          <a:lstStyle/>
          <a:p>
            <a:fld id="{47A7B3B1-F38D-4B42-854A-0C852A3CEAB8}" type="datetimeFigureOut">
              <a:rPr lang="en-US" smtClean="0"/>
              <a:t>12/10/2021</a:t>
            </a:fld>
            <a:endParaRPr lang="en-US"/>
          </a:p>
        </p:txBody>
      </p:sp>
      <p:sp>
        <p:nvSpPr>
          <p:cNvPr id="1048713" name="Footer Placeholder 7"/>
          <p:cNvSpPr>
            <a:spLocks noGrp="1"/>
          </p:cNvSpPr>
          <p:nvPr>
            <p:ph type="ftr" sz="quarter" idx="11"/>
          </p:nvPr>
        </p:nvSpPr>
        <p:spPr/>
        <p:txBody>
          <a:bodyPr/>
          <a:lstStyle/>
          <a:p>
            <a:endParaRPr lang="en-US"/>
          </a:p>
        </p:txBody>
      </p:sp>
      <p:sp>
        <p:nvSpPr>
          <p:cNvPr id="1048714" name="Slide Number Placeholder 8"/>
          <p:cNvSpPr>
            <a:spLocks noGrp="1"/>
          </p:cNvSpPr>
          <p:nvPr>
            <p:ph type="sldNum" sz="quarter" idx="12"/>
          </p:nvPr>
        </p:nvSpPr>
        <p:spPr/>
        <p:txBody>
          <a:bodyPr/>
          <a:lstStyle/>
          <a:p>
            <a:fld id="{BAD400FA-5AAB-4D19-B9FE-F5580E64A7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1" name="Title 1"/>
          <p:cNvSpPr>
            <a:spLocks noGrp="1"/>
          </p:cNvSpPr>
          <p:nvPr>
            <p:ph type="title"/>
          </p:nvPr>
        </p:nvSpPr>
        <p:spPr/>
        <p:txBody>
          <a:bodyPr/>
          <a:lstStyle/>
          <a:p>
            <a:r>
              <a:rPr lang="en-US"/>
              <a:t>Click to edit Master title style</a:t>
            </a:r>
          </a:p>
        </p:txBody>
      </p:sp>
      <p:sp>
        <p:nvSpPr>
          <p:cNvPr id="1048672" name="Date Placeholder 2"/>
          <p:cNvSpPr>
            <a:spLocks noGrp="1"/>
          </p:cNvSpPr>
          <p:nvPr>
            <p:ph type="dt" sz="half" idx="10"/>
          </p:nvPr>
        </p:nvSpPr>
        <p:spPr/>
        <p:txBody>
          <a:bodyPr/>
          <a:lstStyle/>
          <a:p>
            <a:fld id="{47A7B3B1-F38D-4B42-854A-0C852A3CEAB8}" type="datetimeFigureOut">
              <a:rPr lang="en-US" smtClean="0"/>
              <a:t>12/10/2021</a:t>
            </a:fld>
            <a:endParaRPr lang="en-US"/>
          </a:p>
        </p:txBody>
      </p:sp>
      <p:sp>
        <p:nvSpPr>
          <p:cNvPr id="1048673" name="Footer Placeholder 3"/>
          <p:cNvSpPr>
            <a:spLocks noGrp="1"/>
          </p:cNvSpPr>
          <p:nvPr>
            <p:ph type="ftr" sz="quarter" idx="11"/>
          </p:nvPr>
        </p:nvSpPr>
        <p:spPr/>
        <p:txBody>
          <a:bodyPr/>
          <a:lstStyle/>
          <a:p>
            <a:endParaRPr lang="en-US"/>
          </a:p>
        </p:txBody>
      </p:sp>
      <p:sp>
        <p:nvSpPr>
          <p:cNvPr id="1048674" name="Slide Number Placeholder 4"/>
          <p:cNvSpPr>
            <a:spLocks noGrp="1"/>
          </p:cNvSpPr>
          <p:nvPr>
            <p:ph type="sldNum" sz="quarter" idx="12"/>
          </p:nvPr>
        </p:nvSpPr>
        <p:spPr/>
        <p:txBody>
          <a:bodyPr/>
          <a:lstStyle/>
          <a:p>
            <a:fld id="{BAD400FA-5AAB-4D19-B9FE-F5580E64A7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47A7B3B1-F38D-4B42-854A-0C852A3CEAB8}" type="datetimeFigureOut">
              <a:rPr lang="en-US" smtClean="0"/>
              <a:t>12/10/2021</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BAD400FA-5AAB-4D19-B9FE-F5580E64A7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1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8" name="Date Placeholder 4"/>
          <p:cNvSpPr>
            <a:spLocks noGrp="1"/>
          </p:cNvSpPr>
          <p:nvPr>
            <p:ph type="dt" sz="half" idx="10"/>
          </p:nvPr>
        </p:nvSpPr>
        <p:spPr/>
        <p:txBody>
          <a:bodyPr/>
          <a:lstStyle/>
          <a:p>
            <a:fld id="{47A7B3B1-F38D-4B42-854A-0C852A3CEAB8}" type="datetimeFigureOut">
              <a:rPr lang="en-US" smtClean="0"/>
              <a:t>12/10/2021</a:t>
            </a:fld>
            <a:endParaRPr lang="en-US"/>
          </a:p>
        </p:txBody>
      </p:sp>
      <p:sp>
        <p:nvSpPr>
          <p:cNvPr id="1048719" name="Footer Placeholder 5"/>
          <p:cNvSpPr>
            <a:spLocks noGrp="1"/>
          </p:cNvSpPr>
          <p:nvPr>
            <p:ph type="ftr" sz="quarter" idx="11"/>
          </p:nvPr>
        </p:nvSpPr>
        <p:spPr/>
        <p:txBody>
          <a:bodyPr/>
          <a:lstStyle/>
          <a:p>
            <a:endParaRPr lang="en-US"/>
          </a:p>
        </p:txBody>
      </p:sp>
      <p:sp>
        <p:nvSpPr>
          <p:cNvPr id="1048720" name="Slide Number Placeholder 6"/>
          <p:cNvSpPr>
            <a:spLocks noGrp="1"/>
          </p:cNvSpPr>
          <p:nvPr>
            <p:ph type="sldNum" sz="quarter" idx="12"/>
          </p:nvPr>
        </p:nvSpPr>
        <p:spPr/>
        <p:txBody>
          <a:bodyPr/>
          <a:lstStyle/>
          <a:p>
            <a:fld id="{BAD400FA-5AAB-4D19-B9FE-F5580E64A7B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86"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8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8" name="Date Placeholder 4"/>
          <p:cNvSpPr>
            <a:spLocks noGrp="1"/>
          </p:cNvSpPr>
          <p:nvPr>
            <p:ph type="dt" sz="half" idx="10"/>
          </p:nvPr>
        </p:nvSpPr>
        <p:spPr/>
        <p:txBody>
          <a:bodyPr/>
          <a:lstStyle/>
          <a:p>
            <a:fld id="{47A7B3B1-F38D-4B42-854A-0C852A3CEAB8}" type="datetimeFigureOut">
              <a:rPr lang="en-US" smtClean="0"/>
              <a:t>12/10/2021</a:t>
            </a:fld>
            <a:endParaRPr lang="en-US"/>
          </a:p>
        </p:txBody>
      </p:sp>
      <p:sp>
        <p:nvSpPr>
          <p:cNvPr id="1048689" name="Footer Placeholder 5"/>
          <p:cNvSpPr>
            <a:spLocks noGrp="1"/>
          </p:cNvSpPr>
          <p:nvPr>
            <p:ph type="ftr" sz="quarter" idx="11"/>
          </p:nvPr>
        </p:nvSpPr>
        <p:spPr/>
        <p:txBody>
          <a:bodyPr/>
          <a:lstStyle/>
          <a:p>
            <a:endParaRPr lang="en-US"/>
          </a:p>
        </p:txBody>
      </p:sp>
      <p:sp>
        <p:nvSpPr>
          <p:cNvPr id="1048690" name="Slide Number Placeholder 6"/>
          <p:cNvSpPr>
            <a:spLocks noGrp="1"/>
          </p:cNvSpPr>
          <p:nvPr>
            <p:ph type="sldNum" sz="quarter" idx="12"/>
          </p:nvPr>
        </p:nvSpPr>
        <p:spPr/>
        <p:txBody>
          <a:bodyPr/>
          <a:lstStyle/>
          <a:p>
            <a:fld id="{BAD400FA-5AAB-4D19-B9FE-F5580E64A7B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7B3B1-F38D-4B42-854A-0C852A3CEAB8}" type="datetimeFigureOut">
              <a:rPr lang="en-US" smtClean="0"/>
              <a:t>12/10/2021</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400FA-5AAB-4D19-B9FE-F5580E64A7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mailto:somprakash@iimcal.ac.in"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Rectangle 5"/>
          <p:cNvSpPr/>
          <p:nvPr/>
        </p:nvSpPr>
        <p:spPr>
          <a:xfrm>
            <a:off x="2558426" y="2192339"/>
            <a:ext cx="9155815" cy="1285241"/>
          </a:xfrm>
          <a:prstGeom prst="rect">
            <a:avLst/>
          </a:prstGeom>
        </p:spPr>
        <p:txBody>
          <a:bodyPr wrap="square">
            <a:spAutoFit/>
          </a:bodyPr>
          <a:lstStyle/>
          <a:p>
            <a:r>
              <a:rPr lang="en-US" sz="4000" b="1" dirty="0">
                <a:latin typeface="Times New Roman" panose="02020603050405020304" pitchFamily="18" charset="0"/>
                <a:cs typeface="Times New Roman" panose="02020603050405020304" pitchFamily="18" charset="0"/>
              </a:rPr>
              <a:t>Intelligent Traffic Control and         Tracking of Emergency Vehicle</a:t>
            </a:r>
            <a:endParaRPr 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Rectangle 1"/>
          <p:cNvSpPr/>
          <p:nvPr/>
        </p:nvSpPr>
        <p:spPr>
          <a:xfrm>
            <a:off x="3296991" y="296214"/>
            <a:ext cx="5215943" cy="3554819"/>
          </a:xfrm>
          <a:prstGeom prst="rect">
            <a:avLst/>
          </a:prstGeom>
        </p:spPr>
        <p:txBody>
          <a:bodyPr wrap="square">
            <a:spAutoFit/>
          </a:bodyPr>
          <a:lstStyle/>
          <a:p>
            <a:pPr marL="6985" marR="6985" indent="-6985" algn="just">
              <a:lnSpc>
                <a:spcPct val="150000"/>
              </a:lnSpc>
              <a:spcBef>
                <a:spcPts val="0"/>
              </a:spcBef>
              <a:spcAft>
                <a:spcPts val="15"/>
              </a:spcAft>
            </a:pPr>
            <a:endParaRPr lang="en-US" b="1"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985" marR="6985" indent="-6985" algn="just">
              <a:lnSpc>
                <a:spcPct val="150000"/>
              </a:lnSpc>
              <a:spcBef>
                <a:spcPts val="0"/>
              </a:spcBef>
              <a:spcAft>
                <a:spcPts val="15"/>
              </a:spcAft>
            </a:pP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6985" marR="6985" indent="-6985" algn="just">
              <a:lnSpc>
                <a:spcPct val="150000"/>
              </a:lnSpc>
              <a:spcBef>
                <a:spcPts val="0"/>
              </a:spcBef>
              <a:spcAft>
                <a:spcPts val="15"/>
              </a:spcAft>
            </a:pPr>
            <a:endParaRPr lang="en-US" sz="1600" spc="10" dirty="0">
              <a:latin typeface="Times New Roman" panose="02020603050405020304" pitchFamily="18" charset="0"/>
              <a:ea typeface="Times New Roman" panose="02020603050405020304" pitchFamily="18" charset="0"/>
              <a:cs typeface="Times New Roman" panose="02020603050405020304" pitchFamily="18" charset="0"/>
            </a:endParaRPr>
          </a:p>
          <a:p>
            <a:pPr marL="6985" marR="6985" indent="-6985" algn="just">
              <a:lnSpc>
                <a:spcPct val="150000"/>
              </a:lnSpc>
              <a:spcBef>
                <a:spcPts val="0"/>
              </a:spcBef>
              <a:spcAft>
                <a:spcPts val="15"/>
              </a:spcAft>
            </a:pPr>
            <a:endParaRPr lang="en-US" sz="1600" spc="10" dirty="0">
              <a:latin typeface="Times New Roman" panose="02020603050405020304" pitchFamily="18" charset="0"/>
              <a:ea typeface="Times New Roman" panose="02020603050405020304" pitchFamily="18" charset="0"/>
              <a:cs typeface="Times New Roman" panose="02020603050405020304" pitchFamily="18" charset="0"/>
            </a:endParaRPr>
          </a:p>
          <a:p>
            <a:pPr marL="6985" marR="6985" indent="-6985" algn="just">
              <a:lnSpc>
                <a:spcPct val="150000"/>
              </a:lnSpc>
              <a:spcBef>
                <a:spcPts val="0"/>
              </a:spcBef>
              <a:spcAft>
                <a:spcPts val="15"/>
              </a:spcAft>
            </a:pPr>
            <a:endParaRPr lang="en-US" sz="1600" spc="10" dirty="0">
              <a:latin typeface="Times New Roman" panose="02020603050405020304" pitchFamily="18" charset="0"/>
              <a:ea typeface="Times New Roman" panose="02020603050405020304" pitchFamily="18" charset="0"/>
              <a:cs typeface="Times New Roman" panose="02020603050405020304" pitchFamily="18" charset="0"/>
            </a:endParaRPr>
          </a:p>
          <a:p>
            <a:pPr marL="6985" marR="6985" indent="-6985" algn="just">
              <a:lnSpc>
                <a:spcPct val="150000"/>
              </a:lnSpc>
              <a:spcBef>
                <a:spcPts val="0"/>
              </a:spcBef>
              <a:spcAft>
                <a:spcPts val="15"/>
              </a:spcAft>
            </a:pPr>
            <a:endPar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985" marR="6985" indent="-6985" algn="just">
              <a:lnSpc>
                <a:spcPct val="150000"/>
              </a:lnSpc>
              <a:spcBef>
                <a:spcPts val="0"/>
              </a:spcBef>
              <a:spcAft>
                <a:spcPts val="15"/>
              </a:spcAft>
            </a:pPr>
            <a:endParaRPr lang="en-US" sz="1600" spc="10" dirty="0">
              <a:latin typeface="Times New Roman" panose="02020603050405020304" pitchFamily="18" charset="0"/>
              <a:ea typeface="Times New Roman" panose="02020603050405020304" pitchFamily="18" charset="0"/>
              <a:cs typeface="Times New Roman" panose="02020603050405020304" pitchFamily="18" charset="0"/>
            </a:endParaRPr>
          </a:p>
          <a:p>
            <a:pPr marL="6985" marR="6985" indent="-6985" algn="just">
              <a:lnSpc>
                <a:spcPct val="150000"/>
              </a:lnSpc>
              <a:spcBef>
                <a:spcPts val="0"/>
              </a:spcBef>
              <a:spcAft>
                <a:spcPts val="15"/>
              </a:spcAft>
            </a:pPr>
            <a:endParaRPr lang="en-US" sz="1600" spc="10" dirty="0">
              <a:latin typeface="Times New Roman" panose="02020603050405020304" pitchFamily="18" charset="0"/>
              <a:ea typeface="Times New Roman" panose="02020603050405020304" pitchFamily="18" charset="0"/>
              <a:cs typeface="Times New Roman" panose="02020603050405020304" pitchFamily="18" charset="0"/>
            </a:endParaRPr>
          </a:p>
          <a:p>
            <a:pPr marL="6985" marR="6985" indent="-6985" algn="just">
              <a:lnSpc>
                <a:spcPct val="150000"/>
              </a:lnSpc>
              <a:spcBef>
                <a:spcPts val="0"/>
              </a:spcBef>
              <a:spcAft>
                <a:spcPts val="15"/>
              </a:spcAft>
            </a:pPr>
            <a:endPar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097156" name="Picture 2" descr="http://cdn.instructables.com/FH5/IX95/GVZ2BXSJ/FH5IX95GVZ2BXSJ.LARGE.jpg"/>
          <p:cNvPicPr>
            <a:picLocks/>
          </p:cNvPicPr>
          <p:nvPr/>
        </p:nvPicPr>
        <p:blipFill>
          <a:blip r:embed="rId2" cstate="print"/>
          <a:srcRect l="2965" r="6145" b="5121"/>
          <a:stretch>
            <a:fillRect/>
          </a:stretch>
        </p:blipFill>
        <p:spPr bwMode="auto">
          <a:xfrm>
            <a:off x="4100981" y="1191413"/>
            <a:ext cx="4461401" cy="2800648"/>
          </a:xfrm>
          <a:prstGeom prst="rect">
            <a:avLst/>
          </a:prstGeom>
          <a:noFill/>
          <a:ln w="9525">
            <a:noFill/>
            <a:miter lim="800000"/>
            <a:headEnd/>
            <a:tailEnd/>
          </a:ln>
        </p:spPr>
      </p:pic>
      <p:sp>
        <p:nvSpPr>
          <p:cNvPr id="1048613" name="Rectangle 3"/>
          <p:cNvSpPr/>
          <p:nvPr/>
        </p:nvSpPr>
        <p:spPr>
          <a:xfrm>
            <a:off x="4983016" y="4045581"/>
            <a:ext cx="2730427" cy="400110"/>
          </a:xfrm>
          <a:prstGeom prst="rect">
            <a:avLst/>
          </a:prstGeom>
        </p:spPr>
        <p:txBody>
          <a:bodyPr wrap="none">
            <a:spAutoFit/>
          </a:bodyPr>
          <a:lstStyle/>
          <a:p>
            <a:r>
              <a:rPr lang="en-US" sz="2000" b="1" dirty="0" smtClean="0">
                <a:effectLst/>
                <a:latin typeface="Times New Roman" panose="02020603050405020304" pitchFamily="18" charset="0"/>
                <a:ea typeface="Times New Roman" panose="02020603050405020304" pitchFamily="18" charset="0"/>
              </a:rPr>
              <a:t>Figure: </a:t>
            </a:r>
            <a:r>
              <a:rPr lang="en-US" sz="2000" dirty="0" smtClean="0">
                <a:effectLst/>
                <a:latin typeface="Times New Roman" panose="02020603050405020304" pitchFamily="18" charset="0"/>
                <a:ea typeface="Times New Roman" panose="02020603050405020304" pitchFamily="18" charset="0"/>
              </a:rPr>
              <a:t>LPC2148 </a:t>
            </a:r>
            <a:r>
              <a:rPr lang="en-US" sz="2000" dirty="0">
                <a:effectLst/>
                <a:latin typeface="Times New Roman" panose="02020603050405020304" pitchFamily="18" charset="0"/>
                <a:ea typeface="Times New Roman" panose="02020603050405020304" pitchFamily="18" charset="0"/>
              </a:rPr>
              <a:t>Board</a:t>
            </a:r>
            <a:endParaRPr lang="en-US" sz="2000" dirty="0"/>
          </a:p>
        </p:txBody>
      </p:sp>
      <p:sp>
        <p:nvSpPr>
          <p:cNvPr id="1048614" name="Rectangle 4"/>
          <p:cNvSpPr/>
          <p:nvPr/>
        </p:nvSpPr>
        <p:spPr>
          <a:xfrm>
            <a:off x="103909" y="3897788"/>
            <a:ext cx="12088091" cy="2662267"/>
          </a:xfrm>
          <a:prstGeom prst="rect">
            <a:avLst/>
          </a:prstGeom>
        </p:spPr>
        <p:txBody>
          <a:bodyPr wrap="square">
            <a:spAutoFit/>
          </a:bodyPr>
          <a:lstStyle/>
          <a:p>
            <a:pPr marL="285750" lvl="0" indent="-285750" algn="just"/>
            <a:endParaRPr lang="en-US" sz="2000" dirty="0">
              <a:latin typeface="Times New Roman" panose="02020603050405020304" pitchFamily="18" charset="0"/>
              <a:cs typeface="Times New Roman" panose="02020603050405020304" pitchFamily="18" charset="0"/>
            </a:endParaRPr>
          </a:p>
          <a:p>
            <a:pPr lvl="0"/>
            <a:endParaRPr lang="en-IN" sz="2000" dirty="0">
              <a:latin typeface="Times New Roman" panose="02020603050405020304" pitchFamily="18" charset="0"/>
              <a:cs typeface="Times New Roman" panose="02020603050405020304" pitchFamily="18" charset="0"/>
            </a:endParaRPr>
          </a:p>
          <a:p>
            <a:pPr marL="285750" lvl="0" indent="-285750" algn="just"/>
            <a:endParaRPr lang="en-US" sz="2000" dirty="0">
              <a:latin typeface="Times New Roman" panose="02020603050405020304" pitchFamily="18" charset="0"/>
              <a:cs typeface="Times New Roman" panose="02020603050405020304" pitchFamily="18" charset="0"/>
            </a:endParaRPr>
          </a:p>
          <a:p>
            <a:pPr lvl="0"/>
            <a:endParaRPr lang="en-IN"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6985" marR="6985" indent="-6985" algn="just">
              <a:lnSpc>
                <a:spcPct val="150000"/>
              </a:lnSpc>
              <a:spcBef>
                <a:spcPts val="0"/>
              </a:spcBef>
              <a:spcAft>
                <a:spcPts val="0"/>
              </a:spcAf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48615" name="Rectangle 5"/>
          <p:cNvSpPr/>
          <p:nvPr/>
        </p:nvSpPr>
        <p:spPr>
          <a:xfrm>
            <a:off x="4609506" y="821598"/>
            <a:ext cx="3437214" cy="523220"/>
          </a:xfrm>
          <a:prstGeom prst="rect">
            <a:avLst/>
          </a:prstGeom>
        </p:spPr>
        <p:txBody>
          <a:bodyPr wrap="square">
            <a:spAutoFit/>
          </a:bodyPr>
          <a:lstStyle/>
          <a:p>
            <a:pPr algn="ctr"/>
            <a:r>
              <a:rPr lang="en-US" sz="2800" dirty="0">
                <a:effectLst/>
                <a:latin typeface="Times New Roman" panose="02020603050405020304" pitchFamily="18" charset="0"/>
                <a:ea typeface="Times New Roman" panose="02020603050405020304" pitchFamily="18" charset="0"/>
              </a:rPr>
              <a:t>LPC2148</a:t>
            </a:r>
            <a:endParaRPr lang="en-US" sz="2800" dirty="0"/>
          </a:p>
        </p:txBody>
      </p:sp>
      <p:sp>
        <p:nvSpPr>
          <p:cNvPr id="1048616" name="Rectangle 6"/>
          <p:cNvSpPr/>
          <p:nvPr/>
        </p:nvSpPr>
        <p:spPr>
          <a:xfrm>
            <a:off x="198120" y="4046696"/>
            <a:ext cx="11750040" cy="2246769"/>
          </a:xfrm>
          <a:prstGeom prst="rect">
            <a:avLst/>
          </a:prstGeom>
        </p:spPr>
        <p:txBody>
          <a:bodyPr wrap="square">
            <a:spAutoFit/>
          </a:bodyPr>
          <a:lstStyle/>
          <a:p>
            <a:pPr marL="274320" indent="-274320" algn="just">
              <a:buFont typeface="Wingdings" pitchFamily="2" charset="2"/>
              <a:buChar char="Ø"/>
            </a:pPr>
            <a:endParaRPr lang="en-IN" sz="2000" dirty="0" smtClean="0">
              <a:latin typeface="Times New Roman" panose="02020603050405020304" pitchFamily="18" charset="0"/>
              <a:cs typeface="Times New Roman" panose="02020603050405020304" pitchFamily="18" charset="0"/>
            </a:endParaRPr>
          </a:p>
          <a:p>
            <a:pPr marL="274320" indent="-274320" algn="just">
              <a:buFont typeface="Wingdings" pitchFamily="2" charset="2"/>
              <a:buChar char="Ø"/>
            </a:pPr>
            <a:endParaRPr lang="en-IN" sz="2000" dirty="0" smtClean="0">
              <a:latin typeface="Times New Roman" panose="02020603050405020304" pitchFamily="18" charset="0"/>
              <a:cs typeface="Times New Roman" panose="02020603050405020304" pitchFamily="18" charset="0"/>
            </a:endParaRPr>
          </a:p>
          <a:p>
            <a:pPr marL="274320" indent="-274320" algn="just">
              <a:buFont typeface="Wingdings" pitchFamily="2" charset="2"/>
              <a:buChar char="Ø"/>
            </a:pPr>
            <a:r>
              <a:rPr lang="en-IN" sz="2000" dirty="0" smtClean="0">
                <a:latin typeface="Times New Roman" panose="02020603050405020304" pitchFamily="18" charset="0"/>
                <a:cs typeface="Times New Roman" panose="02020603050405020304" pitchFamily="18" charset="0"/>
              </a:rPr>
              <a:t>Microcontroller used here is ARM7-LPC2148 microcontroller.</a:t>
            </a:r>
          </a:p>
          <a:p>
            <a:pPr marL="274320" indent="-274320" algn="just"/>
            <a:endParaRPr lang="en-US" sz="2000" dirty="0" smtClean="0">
              <a:latin typeface="Times New Roman" panose="02020603050405020304" pitchFamily="18" charset="0"/>
              <a:cs typeface="Times New Roman" panose="02020603050405020304" pitchFamily="18" charset="0"/>
            </a:endParaRPr>
          </a:p>
          <a:p>
            <a:pPr marL="274320" indent="-274320" algn="just"/>
            <a:endParaRPr lang="en-IN" sz="2000" dirty="0" smtClean="0">
              <a:latin typeface="Times New Roman" panose="02020603050405020304" pitchFamily="18" charset="0"/>
              <a:cs typeface="Times New Roman" panose="02020603050405020304" pitchFamily="18" charset="0"/>
            </a:endParaRPr>
          </a:p>
          <a:p>
            <a:pPr marL="274320" indent="-274320" algn="just">
              <a:buFont typeface="Wingdings" pitchFamily="2" charset="2"/>
              <a:buChar char="Ø"/>
            </a:pPr>
            <a:r>
              <a:rPr lang="en-IN" sz="2000" dirty="0" smtClean="0">
                <a:latin typeface="Times New Roman" panose="02020603050405020304" pitchFamily="18" charset="0"/>
                <a:cs typeface="Times New Roman" panose="02020603050405020304" pitchFamily="18" charset="0"/>
              </a:rPr>
              <a:t>It has a 128-bit wide memory interface and unique accelerator architecture enable 32-bit code execution at the maximum clock rate.</a:t>
            </a:r>
          </a:p>
        </p:txBody>
      </p:sp>
      <p:sp>
        <p:nvSpPr>
          <p:cNvPr id="1048617" name="TextBox 7"/>
          <p:cNvSpPr txBox="1"/>
          <p:nvPr/>
        </p:nvSpPr>
        <p:spPr>
          <a:xfrm>
            <a:off x="548640" y="228600"/>
            <a:ext cx="10530840" cy="707886"/>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HARDWARE DEECRIPTION</a:t>
            </a:r>
            <a:endParaRPr lang="en-IN" sz="40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Rectangle 1"/>
          <p:cNvSpPr/>
          <p:nvPr/>
        </p:nvSpPr>
        <p:spPr>
          <a:xfrm>
            <a:off x="0" y="397364"/>
            <a:ext cx="12056919" cy="954107"/>
          </a:xfrm>
          <a:prstGeom prst="rect">
            <a:avLst/>
          </a:prstGeom>
        </p:spPr>
        <p:txBody>
          <a:bodyPr wrap="square">
            <a:spAutoFit/>
          </a:bodyPr>
          <a:lstStyle/>
          <a:p>
            <a:pPr marL="285750" lvl="0" indent="-285750"/>
            <a:endParaRPr lang="en-US" sz="2000" dirty="0">
              <a:latin typeface="Times New Roman" panose="02020603050405020304" pitchFamily="18" charset="0"/>
              <a:cs typeface="Times New Roman" panose="02020603050405020304" pitchFamily="18" charset="0"/>
            </a:endParaRPr>
          </a:p>
          <a:p>
            <a:pPr lvl="0" algn="just"/>
            <a:endParaRPr lang="en-IN" dirty="0">
              <a:latin typeface="Times New Roman" panose="02020603050405020304" pitchFamily="18" charset="0"/>
              <a:cs typeface="Times New Roman" panose="02020603050405020304" pitchFamily="18" charset="0"/>
            </a:endParaRPr>
          </a:p>
          <a:p>
            <a:pPr lvl="0"/>
            <a:endParaRPr lang="en-IN" dirty="0"/>
          </a:p>
        </p:txBody>
      </p:sp>
      <p:sp>
        <p:nvSpPr>
          <p:cNvPr id="1048619" name="Rectangle 2"/>
          <p:cNvSpPr/>
          <p:nvPr/>
        </p:nvSpPr>
        <p:spPr>
          <a:xfrm>
            <a:off x="502920" y="579180"/>
            <a:ext cx="11140440" cy="6093976"/>
          </a:xfrm>
          <a:prstGeom prst="rect">
            <a:avLst/>
          </a:prstGeom>
        </p:spPr>
        <p:txBody>
          <a:bodyPr wrap="square">
            <a:spAutoFit/>
          </a:bodyPr>
          <a:lstStyle/>
          <a:p>
            <a:pPr marL="274320" indent="-274320" algn="just">
              <a:buFont typeface="Wingdings" pitchFamily="2" charset="2"/>
              <a:buChar char="Ø"/>
            </a:pPr>
            <a:r>
              <a:rPr lang="en-IN" sz="2000" dirty="0" smtClean="0">
                <a:latin typeface="Times New Roman" panose="02020603050405020304" pitchFamily="18" charset="0"/>
                <a:cs typeface="Times New Roman" panose="02020603050405020304" pitchFamily="18" charset="0"/>
              </a:rPr>
              <a:t>LPC2148 operates in The 16-bit Thumb mode.</a:t>
            </a:r>
          </a:p>
          <a:p>
            <a:pPr marL="274320" indent="-274320" algn="just"/>
            <a:endParaRPr lang="en-IN" sz="2000" dirty="0" smtClean="0">
              <a:latin typeface="Times New Roman" panose="02020603050405020304" pitchFamily="18" charset="0"/>
              <a:cs typeface="Times New Roman" panose="02020603050405020304" pitchFamily="18" charset="0"/>
            </a:endParaRPr>
          </a:p>
          <a:p>
            <a:pPr marL="274320" indent="-274320" algn="just">
              <a:lnSpc>
                <a:spcPct val="150000"/>
              </a:lnSpc>
              <a:buFont typeface="Wingdings" pitchFamily="2" charset="2"/>
              <a:buChar char="Ø"/>
            </a:pPr>
            <a:r>
              <a:rPr lang="en-IN" sz="2000" dirty="0" smtClean="0">
                <a:latin typeface="Times New Roman" panose="02020603050405020304" pitchFamily="18" charset="0"/>
                <a:cs typeface="Times New Roman" panose="02020603050405020304" pitchFamily="18" charset="0"/>
              </a:rPr>
              <a:t>Due to their tiny size and low power consumption, LPC2141/42/44/46/48 is ideal for applications where miniaturization is a key requirement, such as access control. </a:t>
            </a:r>
          </a:p>
          <a:p>
            <a:pPr marL="274320" indent="-274320" algn="just">
              <a:lnSpc>
                <a:spcPct val="150000"/>
              </a:lnSpc>
            </a:pPr>
            <a:endParaRPr lang="en-IN" sz="2000" dirty="0" smtClean="0">
              <a:latin typeface="Times New Roman" panose="02020603050405020304" pitchFamily="18" charset="0"/>
              <a:cs typeface="Times New Roman" panose="02020603050405020304" pitchFamily="18" charset="0"/>
            </a:endParaRPr>
          </a:p>
          <a:p>
            <a:pPr marL="274320" indent="-274320" algn="just">
              <a:lnSpc>
                <a:spcPct val="150000"/>
              </a:lnSpc>
              <a:buFont typeface="Wingdings" pitchFamily="2" charset="2"/>
              <a:buChar char="Ø"/>
            </a:pPr>
            <a:r>
              <a:rPr lang="en-IN" sz="2000" dirty="0" smtClean="0">
                <a:latin typeface="Times New Roman" panose="02020603050405020304" pitchFamily="18" charset="0"/>
                <a:cs typeface="Times New Roman" panose="02020603050405020304" pitchFamily="18" charset="0"/>
              </a:rPr>
              <a:t>Serial communication interfaces ranging from a USB 2.0 full-speed device, multiple UARTs, SPI, SSP to I2C-bus and on-chip SRAM of 8 KB up to 40 KB are also available. It is very well suited for communication gateways and protocol converters ,large buffer size.</a:t>
            </a:r>
          </a:p>
          <a:p>
            <a:pPr marL="274320" indent="-274320" algn="just">
              <a:lnSpc>
                <a:spcPct val="150000"/>
              </a:lnSpc>
              <a:buFont typeface="Wingdings" pitchFamily="2" charset="2"/>
              <a:buChar char="Ø"/>
            </a:pPr>
            <a:endParaRPr lang="en-IN" sz="2000" dirty="0" smtClean="0">
              <a:latin typeface="Times New Roman" panose="02020603050405020304" pitchFamily="18" charset="0"/>
              <a:cs typeface="Times New Roman" panose="02020603050405020304" pitchFamily="18" charset="0"/>
            </a:endParaRPr>
          </a:p>
          <a:p>
            <a:pPr marL="274320" indent="-274320" algn="just">
              <a:lnSpc>
                <a:spcPct val="150000"/>
              </a:lnSpc>
              <a:buFont typeface="Wingdings" pitchFamily="2" charset="2"/>
              <a:buChar char="Ø"/>
            </a:pPr>
            <a:r>
              <a:rPr lang="en-IN" sz="2000" dirty="0" smtClean="0">
                <a:latin typeface="Times New Roman" panose="02020603050405020304" pitchFamily="18" charset="0"/>
                <a:cs typeface="Times New Roman" panose="02020603050405020304" pitchFamily="18" charset="0"/>
              </a:rPr>
              <a:t>Several 32-bit timers, single or dual 10-bit </a:t>
            </a:r>
            <a:r>
              <a:rPr lang="en-IN" sz="2000" dirty="0" err="1" smtClean="0">
                <a:latin typeface="Times New Roman" pitchFamily="18" charset="0"/>
                <a:cs typeface="Times New Roman" pitchFamily="18" charset="0"/>
              </a:rPr>
              <a:t>analog</a:t>
            </a:r>
            <a:r>
              <a:rPr lang="en-IN" sz="2000" dirty="0" smtClean="0">
                <a:latin typeface="Times New Roman" pitchFamily="18" charset="0"/>
                <a:cs typeface="Times New Roman" pitchFamily="18" charset="0"/>
              </a:rPr>
              <a:t>-to-digital converter (s), 10-bit digital-to-</a:t>
            </a:r>
            <a:r>
              <a:rPr lang="en-IN" sz="2000" dirty="0" err="1" smtClean="0">
                <a:latin typeface="Times New Roman" pitchFamily="18" charset="0"/>
                <a:cs typeface="Times New Roman" pitchFamily="18" charset="0"/>
              </a:rPr>
              <a:t>analog</a:t>
            </a:r>
            <a:r>
              <a:rPr lang="en-IN" sz="2000" dirty="0" smtClean="0">
                <a:latin typeface="Times New Roman" pitchFamily="18" charset="0"/>
                <a:cs typeface="Times New Roman" pitchFamily="18" charset="0"/>
              </a:rPr>
              <a:t> converter, Pulse-width modulation channels and 45 fast General-purpose input/output lines with up to nine edge or level sensitive external interrupt pins make these microcontrollers suitable for industrial control and medical systems.</a:t>
            </a:r>
          </a:p>
          <a:p>
            <a:pPr marL="274320" indent="-274320"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1"/>
          <p:cNvPicPr>
            <a:picLocks/>
          </p:cNvPicPr>
          <p:nvPr/>
        </p:nvPicPr>
        <p:blipFill>
          <a:blip r:embed="rId3" cstate="print"/>
          <a:srcRect/>
          <a:stretch>
            <a:fillRect/>
          </a:stretch>
        </p:blipFill>
        <p:spPr bwMode="auto">
          <a:xfrm>
            <a:off x="4080422" y="-115935"/>
            <a:ext cx="4280535" cy="3488315"/>
          </a:xfrm>
          <a:prstGeom prst="rect">
            <a:avLst/>
          </a:prstGeom>
          <a:noFill/>
          <a:ln w="9525">
            <a:noFill/>
            <a:miter lim="800000"/>
            <a:headEnd/>
            <a:tailEnd/>
          </a:ln>
        </p:spPr>
      </p:pic>
      <p:sp>
        <p:nvSpPr>
          <p:cNvPr id="1048620" name="Rectangle 2"/>
          <p:cNvSpPr/>
          <p:nvPr/>
        </p:nvSpPr>
        <p:spPr>
          <a:xfrm>
            <a:off x="4328976" y="3256584"/>
            <a:ext cx="3902479" cy="498663"/>
          </a:xfrm>
          <a:prstGeom prst="rect">
            <a:avLst/>
          </a:prstGeom>
        </p:spPr>
        <p:txBody>
          <a:bodyPr wrap="none">
            <a:spAutoFit/>
          </a:bodyPr>
          <a:lstStyle/>
          <a:p>
            <a:pPr algn="ctr">
              <a:lnSpc>
                <a:spcPct val="150000"/>
              </a:lnSpc>
              <a:spcBef>
                <a:spcPts val="1200"/>
              </a:spcBef>
              <a:spcAft>
                <a:spcPts val="1200"/>
              </a:spcAft>
            </a:pPr>
            <a:r>
              <a:rPr lang="en-US" sz="2000" b="1" dirty="0">
                <a:latin typeface="Times New Roman" panose="02020603050405020304" pitchFamily="18" charset="0"/>
                <a:ea typeface="Times New Roman" panose="02020603050405020304" pitchFamily="18" charset="0"/>
              </a:rPr>
              <a:t>Figure:</a:t>
            </a:r>
            <a:r>
              <a:rPr lang="en-US" sz="2000" dirty="0">
                <a:latin typeface="Times New Roman" panose="02020603050405020304" pitchFamily="18" charset="0"/>
                <a:ea typeface="Times New Roman" panose="02020603050405020304" pitchFamily="18" charset="0"/>
              </a:rPr>
              <a:t> GSM Network Architecture</a:t>
            </a:r>
            <a:endParaRPr lang="en-IN" sz="2000" dirty="0">
              <a:latin typeface="Times New Roman" panose="02020603050405020304" pitchFamily="18" charset="0"/>
              <a:ea typeface="Times New Roman" panose="02020603050405020304" pitchFamily="18" charset="0"/>
            </a:endParaRPr>
          </a:p>
        </p:txBody>
      </p:sp>
      <p:sp>
        <p:nvSpPr>
          <p:cNvPr id="1048621" name="Rectangle 3"/>
          <p:cNvSpPr/>
          <p:nvPr/>
        </p:nvSpPr>
        <p:spPr>
          <a:xfrm>
            <a:off x="457200" y="3901694"/>
            <a:ext cx="12191999" cy="2566857"/>
          </a:xfrm>
          <a:prstGeom prst="rect">
            <a:avLst/>
          </a:prstGeom>
        </p:spPr>
        <p:txBody>
          <a:bodyPr wrap="square">
            <a:spAutoFit/>
          </a:bodyPr>
          <a:lstStyle/>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A GSM network consists of several functional entities, whose functions and interfaces are defined.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6985" lvl="0" indent="-342900" algn="just">
              <a:lnSpc>
                <a:spcPct val="150000"/>
              </a:lnSpc>
              <a:spcAft>
                <a:spcPts val="15"/>
              </a:spcAft>
              <a:buFont typeface="Wingdings" panose="05000000000000000000" pitchFamily="2" charset="2"/>
              <a:buChar char=""/>
            </a:pPr>
            <a:r>
              <a:rPr lang="en-US" dirty="0">
                <a:solidFill>
                  <a:srgbClr val="000000"/>
                </a:solidFill>
                <a:latin typeface="Times New Roman" panose="02020603050405020304" pitchFamily="18" charset="0"/>
                <a:ea typeface="Calibri" panose="020F0502020204030204" pitchFamily="34" charset="0"/>
              </a:rPr>
              <a:t>The Mobile Station (MS).</a:t>
            </a:r>
            <a:endParaRPr lang="en-IN" dirty="0">
              <a:solidFill>
                <a:srgbClr val="000000"/>
              </a:solidFill>
              <a:latin typeface="Calibri" panose="020F0502020204030204" pitchFamily="34" charset="0"/>
              <a:ea typeface="Calibri" panose="020F0502020204030204" pitchFamily="34" charset="0"/>
            </a:endParaRPr>
          </a:p>
          <a:p>
            <a:pPr marL="342900" marR="6985" lvl="0" indent="-342900" algn="just">
              <a:lnSpc>
                <a:spcPct val="150000"/>
              </a:lnSpc>
              <a:spcAft>
                <a:spcPts val="15"/>
              </a:spcAft>
              <a:buFont typeface="Wingdings" panose="05000000000000000000" pitchFamily="2" charset="2"/>
              <a:buChar char=""/>
            </a:pPr>
            <a:r>
              <a:rPr lang="en-US" dirty="0">
                <a:solidFill>
                  <a:srgbClr val="000000"/>
                </a:solidFill>
                <a:latin typeface="Times New Roman" panose="02020603050405020304" pitchFamily="18" charset="0"/>
                <a:ea typeface="Calibri" panose="020F0502020204030204" pitchFamily="34" charset="0"/>
              </a:rPr>
              <a:t>The Base Station Subsystem (BSS).</a:t>
            </a:r>
            <a:endParaRPr lang="en-IN" dirty="0">
              <a:solidFill>
                <a:srgbClr val="000000"/>
              </a:solidFill>
              <a:latin typeface="Calibri" panose="020F0502020204030204" pitchFamily="34" charset="0"/>
              <a:ea typeface="Calibri" panose="020F0502020204030204" pitchFamily="34" charset="0"/>
            </a:endParaRPr>
          </a:p>
          <a:p>
            <a:pPr marL="342900" marR="6985" lvl="0" indent="-342900" algn="just">
              <a:lnSpc>
                <a:spcPct val="150000"/>
              </a:lnSpc>
              <a:spcAft>
                <a:spcPts val="15"/>
              </a:spcAft>
              <a:buFont typeface="Wingdings" panose="05000000000000000000" pitchFamily="2" charset="2"/>
              <a:buChar char=""/>
            </a:pPr>
            <a:r>
              <a:rPr lang="en-US" dirty="0">
                <a:solidFill>
                  <a:srgbClr val="000000"/>
                </a:solidFill>
                <a:latin typeface="Times New Roman" panose="02020603050405020304" pitchFamily="18" charset="0"/>
                <a:ea typeface="Calibri" panose="020F0502020204030204" pitchFamily="34" charset="0"/>
              </a:rPr>
              <a:t>Mobile equipment/terminal (ME).</a:t>
            </a:r>
            <a:endParaRPr lang="en-IN" dirty="0">
              <a:solidFill>
                <a:srgbClr val="000000"/>
              </a:solidFill>
              <a:latin typeface="Calibri" panose="020F0502020204030204" pitchFamily="34" charset="0"/>
              <a:ea typeface="Calibri" panose="020F0502020204030204" pitchFamily="34" charset="0"/>
            </a:endParaRPr>
          </a:p>
          <a:p>
            <a:pPr marL="342900" marR="6985" lvl="0" indent="-342900" algn="just">
              <a:lnSpc>
                <a:spcPct val="150000"/>
              </a:lnSpc>
              <a:spcAft>
                <a:spcPts val="15"/>
              </a:spcAft>
              <a:buFont typeface="Wingdings" panose="05000000000000000000" pitchFamily="2" charset="2"/>
              <a:buChar char=""/>
            </a:pPr>
            <a:r>
              <a:rPr lang="en-US" dirty="0">
                <a:solidFill>
                  <a:srgbClr val="000000"/>
                </a:solidFill>
                <a:latin typeface="Times New Roman" panose="02020603050405020304" pitchFamily="18" charset="0"/>
                <a:ea typeface="Calibri" panose="020F0502020204030204" pitchFamily="34" charset="0"/>
              </a:rPr>
              <a:t>The Network Switching Subsystem (NSS)</a:t>
            </a:r>
            <a:r>
              <a:rPr lang="en-US" dirty="0">
                <a:solidFill>
                  <a:srgbClr val="000000"/>
                </a:solidFill>
                <a:latin typeface="Calibri" panose="020F0502020204030204" pitchFamily="34" charset="0"/>
                <a:ea typeface="Calibri" panose="020F0502020204030204" pitchFamily="34" charset="0"/>
              </a:rPr>
              <a:t>.</a:t>
            </a:r>
            <a:endParaRPr lang="en-IN" dirty="0">
              <a:solidFill>
                <a:srgbClr val="000000"/>
              </a:solidFill>
              <a:latin typeface="Calibri" panose="020F0502020204030204" pitchFamily="34" charset="0"/>
              <a:ea typeface="Calibri" panose="020F0502020204030204" pitchFamily="34" charset="0"/>
            </a:endParaRPr>
          </a:p>
          <a:p>
            <a:pPr marL="342900" marR="6985" lvl="0" indent="-342900" algn="just">
              <a:lnSpc>
                <a:spcPct val="150000"/>
              </a:lnSpc>
              <a:spcAft>
                <a:spcPts val="15"/>
              </a:spcAft>
              <a:buFont typeface="Wingdings" panose="05000000000000000000" pitchFamily="2" charset="2"/>
              <a:buChar char=""/>
            </a:pPr>
            <a:r>
              <a:rPr lang="en-US" dirty="0">
                <a:solidFill>
                  <a:srgbClr val="000000"/>
                </a:solidFill>
                <a:latin typeface="Times New Roman" panose="02020603050405020304" pitchFamily="18" charset="0"/>
                <a:ea typeface="Calibri" panose="020F0502020204030204" pitchFamily="34" charset="0"/>
              </a:rPr>
              <a:t>Network management system (NMS</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600" dirty="0">
                <a:latin typeface="Calibri" panose="020F050202020403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1"/>
          <p:cNvPicPr>
            <a:picLocks/>
          </p:cNvPicPr>
          <p:nvPr/>
        </p:nvPicPr>
        <p:blipFill>
          <a:blip r:embed="rId2" cstate="print"/>
          <a:srcRect/>
          <a:stretch>
            <a:fillRect/>
          </a:stretch>
        </p:blipFill>
        <p:spPr bwMode="auto">
          <a:xfrm>
            <a:off x="3522537" y="478749"/>
            <a:ext cx="4580255" cy="2191385"/>
          </a:xfrm>
          <a:prstGeom prst="rect">
            <a:avLst/>
          </a:prstGeom>
          <a:noFill/>
          <a:ln w="9525">
            <a:noFill/>
            <a:miter lim="800000"/>
            <a:headEnd/>
            <a:tailEnd/>
          </a:ln>
        </p:spPr>
      </p:pic>
      <p:sp>
        <p:nvSpPr>
          <p:cNvPr id="1048625" name="Rectangle 2"/>
          <p:cNvSpPr/>
          <p:nvPr/>
        </p:nvSpPr>
        <p:spPr>
          <a:xfrm>
            <a:off x="3665417" y="2824994"/>
            <a:ext cx="4926862" cy="553998"/>
          </a:xfrm>
          <a:prstGeom prst="rect">
            <a:avLst/>
          </a:prstGeom>
        </p:spPr>
        <p:txBody>
          <a:bodyPr wrap="none">
            <a:spAutoFit/>
          </a:bodyPr>
          <a:lstStyle/>
          <a:p>
            <a:pPr marL="182880" marR="0" indent="0" algn="ctr">
              <a:lnSpc>
                <a:spcPct val="150000"/>
              </a:lnSpc>
              <a:spcBef>
                <a:spcPts val="0"/>
              </a:spcBef>
              <a:spcAft>
                <a:spcPts val="1200"/>
              </a:spcAft>
            </a:pPr>
            <a:r>
              <a:rPr lang="en-US" sz="2000" b="1" dirty="0" smtClean="0">
                <a:effectLst/>
                <a:latin typeface="Times New Roman" panose="02020603050405020304" pitchFamily="18" charset="0"/>
                <a:ea typeface="Times New Roman" panose="02020603050405020304" pitchFamily="18" charset="0"/>
              </a:rPr>
              <a:t>Figure: </a:t>
            </a:r>
            <a:r>
              <a:rPr lang="en-US" sz="2000" dirty="0" smtClean="0">
                <a:effectLst/>
                <a:latin typeface="Times New Roman" panose="02020603050405020304" pitchFamily="18" charset="0"/>
                <a:ea typeface="Times New Roman" panose="02020603050405020304" pitchFamily="18" charset="0"/>
              </a:rPr>
              <a:t>GSM </a:t>
            </a:r>
            <a:r>
              <a:rPr lang="en-US" sz="2000" dirty="0">
                <a:effectLst/>
                <a:latin typeface="Times New Roman" panose="02020603050405020304" pitchFamily="18" charset="0"/>
                <a:ea typeface="Times New Roman" panose="02020603050405020304" pitchFamily="18" charset="0"/>
              </a:rPr>
              <a:t>Modem to LPC2148 interface</a:t>
            </a:r>
          </a:p>
        </p:txBody>
      </p:sp>
      <p:sp>
        <p:nvSpPr>
          <p:cNvPr id="1048626" name="Rectangle 3"/>
          <p:cNvSpPr/>
          <p:nvPr/>
        </p:nvSpPr>
        <p:spPr>
          <a:xfrm>
            <a:off x="0" y="3773643"/>
            <a:ext cx="12191999" cy="2585323"/>
          </a:xfrm>
          <a:prstGeom prst="rect">
            <a:avLst/>
          </a:prstGeom>
        </p:spPr>
        <p:txBody>
          <a:bodyPr wrap="square">
            <a:spAutoFit/>
          </a:bodyPr>
          <a:lstStyle/>
          <a:p>
            <a:pPr marL="6985" marR="6985" indent="-6985" algn="just">
              <a:lnSpc>
                <a:spcPct val="150000"/>
              </a:lnSpc>
              <a:spcBef>
                <a:spcPts val="0"/>
              </a:spcBef>
              <a:spcAft>
                <a:spcPts val="15"/>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There are many GSM modems available in the market and most of them are on TTL logic but some of them use RS232 standards and again it becomes a problem to communicate with GSM modem by using Micro controller,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Aurdino</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or any other TTL platform.MAX232 is used to solve this problem</a:t>
            </a:r>
            <a:r>
              <a:rPr lang="en-US"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6985" marR="6985" indent="-6985" algn="just">
              <a:lnSpc>
                <a:spcPct val="150000"/>
              </a:lnSpc>
              <a:spcBef>
                <a:spcPts val="0"/>
              </a:spcBef>
              <a:spcAft>
                <a:spcPts val="15"/>
              </a:spcAft>
            </a:pPr>
            <a:endParaRPr lang="en-US"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pPr marL="6985" marR="6985" indent="-6985" algn="just">
              <a:lnSpc>
                <a:spcPct val="150000"/>
              </a:lnSpc>
              <a:spcBef>
                <a:spcPts val="0"/>
              </a:spcBef>
              <a:spcAft>
                <a:spcPts val="15"/>
              </a:spcAft>
            </a:pPr>
            <a:endPar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985" marR="6985" indent="-6985" algn="just">
              <a:lnSpc>
                <a:spcPct val="150000"/>
              </a:lnSpc>
              <a:spcBef>
                <a:spcPts val="0"/>
              </a:spcBef>
              <a:spcAft>
                <a:spcPts val="15"/>
              </a:spcAft>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48627" name="Rectangle 4"/>
          <p:cNvSpPr/>
          <p:nvPr/>
        </p:nvSpPr>
        <p:spPr>
          <a:xfrm>
            <a:off x="4684652" y="167746"/>
            <a:ext cx="1329782" cy="523220"/>
          </a:xfrm>
          <a:prstGeom prst="rect">
            <a:avLst/>
          </a:prstGeom>
        </p:spPr>
        <p:txBody>
          <a:bodyPr wrap="square">
            <a:spAutoFit/>
          </a:bodyPr>
          <a:lstStyle/>
          <a:p>
            <a:r>
              <a:rPr lang="en-US" sz="2800" b="1" dirty="0">
                <a:effectLst/>
                <a:latin typeface="Times New Roman" panose="02020603050405020304" pitchFamily="18" charset="0"/>
                <a:ea typeface="Times New Roman" panose="02020603050405020304" pitchFamily="18" charset="0"/>
              </a:rPr>
              <a:t>GSM</a:t>
            </a:r>
            <a:endParaRPr lang="en-US" sz="2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1" descr="C:\Users\lenovo\Desktop\download.jpg"/>
          <p:cNvPicPr>
            <a:picLocks/>
          </p:cNvPicPr>
          <p:nvPr/>
        </p:nvPicPr>
        <p:blipFill>
          <a:blip r:embed="rId2" cstate="print"/>
          <a:srcRect l="6107" t="3555" r="37651" b="7556"/>
          <a:stretch>
            <a:fillRect/>
          </a:stretch>
        </p:blipFill>
        <p:spPr bwMode="auto">
          <a:xfrm>
            <a:off x="4210406" y="486398"/>
            <a:ext cx="3374265" cy="2153223"/>
          </a:xfrm>
          <a:prstGeom prst="rect">
            <a:avLst/>
          </a:prstGeom>
          <a:noFill/>
          <a:ln w="9525">
            <a:noFill/>
            <a:miter lim="800000"/>
            <a:headEnd/>
            <a:tailEnd/>
          </a:ln>
        </p:spPr>
      </p:pic>
      <p:sp>
        <p:nvSpPr>
          <p:cNvPr id="1048628" name="Rectangle 2"/>
          <p:cNvSpPr/>
          <p:nvPr/>
        </p:nvSpPr>
        <p:spPr>
          <a:xfrm>
            <a:off x="3745933" y="2716601"/>
            <a:ext cx="3871509" cy="400110"/>
          </a:xfrm>
          <a:prstGeom prst="rect">
            <a:avLst/>
          </a:prstGeom>
        </p:spPr>
        <p:txBody>
          <a:bodyPr wrap="none">
            <a:spAutoFit/>
          </a:bodyPr>
          <a:lstStyle/>
          <a:p>
            <a:pPr algn="ctr"/>
            <a:r>
              <a:rPr lang="en-US" sz="2000" b="1" dirty="0" smtClean="0">
                <a:effectLst/>
                <a:latin typeface="Times New Roman" pitchFamily="18" charset="0"/>
                <a:ea typeface="Times New Roman" panose="02020603050405020304" pitchFamily="18" charset="0"/>
                <a:cs typeface="Times New Roman" pitchFamily="18" charset="0"/>
              </a:rPr>
              <a:t>Figure: </a:t>
            </a:r>
            <a:r>
              <a:rPr lang="en-US" sz="2000" dirty="0" smtClean="0">
                <a:effectLst/>
                <a:latin typeface="Times New Roman" pitchFamily="18" charset="0"/>
                <a:ea typeface="Times New Roman" panose="02020603050405020304" pitchFamily="18" charset="0"/>
                <a:cs typeface="Times New Roman" pitchFamily="18" charset="0"/>
              </a:rPr>
              <a:t>Top </a:t>
            </a:r>
            <a:r>
              <a:rPr lang="en-US" sz="2000" dirty="0">
                <a:effectLst/>
                <a:latin typeface="Times New Roman" pitchFamily="18" charset="0"/>
                <a:ea typeface="Times New Roman" panose="02020603050405020304" pitchFamily="18" charset="0"/>
                <a:cs typeface="Times New Roman" pitchFamily="18" charset="0"/>
              </a:rPr>
              <a:t>view of SR-92 Module</a:t>
            </a:r>
            <a:endParaRPr lang="en-US" sz="2000" dirty="0">
              <a:latin typeface="Times New Roman" pitchFamily="18" charset="0"/>
              <a:cs typeface="Times New Roman" pitchFamily="18" charset="0"/>
            </a:endParaRPr>
          </a:p>
        </p:txBody>
      </p:sp>
      <p:sp>
        <p:nvSpPr>
          <p:cNvPr id="1048629" name="Rectangle 3"/>
          <p:cNvSpPr/>
          <p:nvPr/>
        </p:nvSpPr>
        <p:spPr>
          <a:xfrm>
            <a:off x="5493919" y="0"/>
            <a:ext cx="983774" cy="523220"/>
          </a:xfrm>
          <a:prstGeom prst="rect">
            <a:avLst/>
          </a:prstGeom>
        </p:spPr>
        <p:txBody>
          <a:bodyPr wrap="square">
            <a:spAutoFit/>
          </a:bodyPr>
          <a:lstStyle/>
          <a:p>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GPS</a:t>
            </a:r>
            <a:endParaRPr lang="en-US" sz="2800" b="1" dirty="0">
              <a:latin typeface="Times New Roman" panose="02020603050405020304" pitchFamily="18" charset="0"/>
              <a:cs typeface="Times New Roman" panose="02020603050405020304" pitchFamily="18" charset="0"/>
            </a:endParaRPr>
          </a:p>
        </p:txBody>
      </p:sp>
      <p:sp>
        <p:nvSpPr>
          <p:cNvPr id="1048630" name="Rectangle 4"/>
          <p:cNvSpPr/>
          <p:nvPr/>
        </p:nvSpPr>
        <p:spPr>
          <a:xfrm>
            <a:off x="0" y="3223260"/>
            <a:ext cx="12192000" cy="3323987"/>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Global Positioning System (GPS) is a satellite navigation system that provides location information anywhere on or near the Earth's surface</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comprises a number of satellites in orbit above Earth. Each satellite continually transmits messages that include the time the message was transmitted, and the satellite position</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 the ground the GPS unit receives these messages and, by comparing the time at which the message was received (on its internal clock) against the time which the message was transmitted, it works out how far away it is from each satellite. In order to calculate its location the GPS unit must receive messages (signals) from a minimum of four satellites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Rectangle 3"/>
          <p:cNvSpPr/>
          <p:nvPr/>
        </p:nvSpPr>
        <p:spPr>
          <a:xfrm>
            <a:off x="0" y="0"/>
            <a:ext cx="12192000" cy="6555641"/>
          </a:xfrm>
          <a:prstGeom prst="rect">
            <a:avLst/>
          </a:prstGeom>
        </p:spPr>
        <p:txBody>
          <a:bodyPr wrap="square">
            <a:spAutoFit/>
          </a:bodyPr>
          <a:lstStyle/>
          <a:p>
            <a:pPr marL="274320" indent="-274320"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The different GPS modules available in the market to get GPS information depends upon the user requirement like size, accuracy etc.</a:t>
            </a:r>
          </a:p>
          <a:p>
            <a:pPr marL="274320" indent="-274320"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The GPS module used in the project is based on the SR-92 IC which is an easy to use ultra high performance smart antenna module with the power control.</a:t>
            </a:r>
          </a:p>
          <a:p>
            <a:pPr marL="274320" indent="-274320"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 The lower size and high performance of the SR-92 enables it for the adaption of hand held operations.</a:t>
            </a:r>
          </a:p>
          <a:p>
            <a:pPr marL="274320" indent="-274320"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The main features of the SR-92 module which make it convenient for the use in the project are:</a:t>
            </a:r>
            <a:endParaRPr lang="en-US" sz="2000" dirty="0" smtClean="0">
              <a:latin typeface="Times New Roman" panose="02020603050405020304" pitchFamily="18" charset="0"/>
              <a:cs typeface="Times New Roman" panose="02020603050405020304" pitchFamily="18" charset="0"/>
            </a:endParaRPr>
          </a:p>
          <a:p>
            <a:pPr marL="274320" indent="-274320"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Easier adaption with good performance.</a:t>
            </a:r>
            <a:endParaRPr lang="en-IN" sz="2000" dirty="0" smtClean="0">
              <a:latin typeface="Times New Roman" panose="02020603050405020304" pitchFamily="18" charset="0"/>
              <a:cs typeface="Times New Roman" panose="02020603050405020304" pitchFamily="18" charset="0"/>
            </a:endParaRPr>
          </a:p>
          <a:p>
            <a:pPr marL="274320" indent="-274320"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 Inbuilt antenna with EMC protection.</a:t>
            </a:r>
          </a:p>
          <a:p>
            <a:pPr marL="274320" indent="-274320"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Built in battery for better performance in hot/warm start ups.</a:t>
            </a:r>
            <a:endParaRPr lang="en-IN" sz="2000" dirty="0" smtClean="0">
              <a:latin typeface="Times New Roman" panose="02020603050405020304" pitchFamily="18" charset="0"/>
              <a:cs typeface="Times New Roman" panose="02020603050405020304" pitchFamily="18" charset="0"/>
            </a:endParaRPr>
          </a:p>
          <a:p>
            <a:pPr marL="274320" indent="-274320"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 Just connect and play and hazel free device.</a:t>
            </a:r>
          </a:p>
          <a:p>
            <a:pPr marL="274320" indent="-274320"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 Small size with the dimensions of 18x21x7 mm.</a:t>
            </a:r>
            <a:endParaRPr lang="en-IN" sz="2000" dirty="0" smtClean="0">
              <a:latin typeface="Times New Roman" panose="02020603050405020304" pitchFamily="18" charset="0"/>
              <a:cs typeface="Times New Roman" panose="02020603050405020304" pitchFamily="18" charset="0"/>
            </a:endParaRPr>
          </a:p>
          <a:p>
            <a:pPr marL="274320" indent="-274320"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High tracking sensitivity of -159dBm.</a:t>
            </a:r>
          </a:p>
          <a:p>
            <a:pPr marL="274320" indent="-274320"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 Hardware power save control pin via GPIO.</a:t>
            </a:r>
          </a:p>
          <a:p>
            <a:pPr marL="274320" indent="-274320" algn="just">
              <a:lnSpc>
                <a:spcPct val="150000"/>
              </a:lnSpc>
              <a:buFont typeface="Wingdings" pitchFamily="2" charset="2"/>
              <a:buChar char="Ø"/>
            </a:pPr>
            <a:r>
              <a:rPr lang="en-US" sz="2000" dirty="0" smtClean="0">
                <a:latin typeface="Times New Roman" panose="02020603050405020304" pitchFamily="18" charset="0"/>
                <a:cs typeface="Times New Roman" panose="02020603050405020304" pitchFamily="18" charset="0"/>
              </a:rPr>
              <a:t>Firmware upgradable for best performance.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Picture 1"/>
          <p:cNvPicPr>
            <a:picLocks/>
          </p:cNvPicPr>
          <p:nvPr/>
        </p:nvPicPr>
        <p:blipFill>
          <a:blip r:embed="rId2"/>
          <a:srcRect/>
          <a:stretch>
            <a:fillRect/>
          </a:stretch>
        </p:blipFill>
        <p:spPr bwMode="auto">
          <a:xfrm>
            <a:off x="1920240" y="381000"/>
            <a:ext cx="8366761" cy="5928360"/>
          </a:xfrm>
          <a:prstGeom prst="rect">
            <a:avLst/>
          </a:prstGeom>
          <a:noFill/>
          <a:ln>
            <a:noFill/>
          </a:ln>
        </p:spPr>
      </p:pic>
      <p:sp>
        <p:nvSpPr>
          <p:cNvPr id="1048632" name="TextBox 2"/>
          <p:cNvSpPr txBox="1"/>
          <p:nvPr/>
        </p:nvSpPr>
        <p:spPr>
          <a:xfrm>
            <a:off x="4053840" y="6141720"/>
            <a:ext cx="359664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Figure: </a:t>
            </a:r>
            <a:r>
              <a:rPr lang="en-US" dirty="0" smtClean="0">
                <a:latin typeface="Times New Roman" pitchFamily="18" charset="0"/>
                <a:cs typeface="Times New Roman" pitchFamily="18" charset="0"/>
              </a:rPr>
              <a:t>Hardware Connections</a:t>
            </a:r>
            <a:endParaRPr lang="en-IN"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Rectangle 1"/>
          <p:cNvSpPr/>
          <p:nvPr/>
        </p:nvSpPr>
        <p:spPr>
          <a:xfrm>
            <a:off x="0" y="236375"/>
            <a:ext cx="12192000" cy="5355312"/>
          </a:xfrm>
          <a:prstGeom prst="rect">
            <a:avLst/>
          </a:prstGeom>
        </p:spPr>
        <p:txBody>
          <a:bodyPr wrap="square">
            <a:spAutoFit/>
          </a:bodyPr>
          <a:lstStyle/>
          <a:p>
            <a:pPr marL="6985" marR="6985" indent="450215" algn="ctr">
              <a:lnSpc>
                <a:spcPct val="150000"/>
              </a:lnSpc>
              <a:spcAft>
                <a:spcPts val="15"/>
              </a:spcAft>
            </a:pPr>
            <a:r>
              <a:rPr lang="en-US" sz="2800" b="1" dirty="0" smtClean="0">
                <a:latin typeface="Times New Roman" panose="02020603050405020304" pitchFamily="18" charset="0"/>
                <a:ea typeface="Times New Roman" panose="02020603050405020304" pitchFamily="18" charset="0"/>
                <a:cs typeface="Times New Roman" panose="02020603050405020304" pitchFamily="18" charset="0"/>
              </a:rPr>
              <a:t>SENSOR INTERFACING</a:t>
            </a:r>
          </a:p>
          <a:p>
            <a:pPr marL="6985" marR="6985" indent="450215" algn="just">
              <a:lnSpc>
                <a:spcPct val="150000"/>
              </a:lnSpc>
              <a:spcAft>
                <a:spcPts val="15"/>
              </a:spcAft>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A</a:t>
            </a:r>
            <a:r>
              <a:rPr lang="en-US" sz="2000" dirty="0">
                <a:solidFill>
                  <a:srgbClr val="252525"/>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sensor</a:t>
            </a:r>
            <a:r>
              <a:rPr lang="en-US" sz="2000" dirty="0">
                <a:solidFill>
                  <a:srgbClr val="252525"/>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is a</a:t>
            </a:r>
            <a:r>
              <a:rPr lang="en-US" sz="2000" dirty="0">
                <a:solidFill>
                  <a:srgbClr val="252525"/>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transducer</a:t>
            </a:r>
            <a:r>
              <a:rPr lang="en-US" sz="2000" dirty="0">
                <a:solidFill>
                  <a:srgbClr val="252525"/>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whose purpose is to</a:t>
            </a:r>
            <a:r>
              <a:rPr lang="en-US" sz="2000" dirty="0">
                <a:solidFill>
                  <a:srgbClr val="252525"/>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sense</a:t>
            </a:r>
            <a:r>
              <a:rPr lang="en-US" sz="2000" dirty="0">
                <a:solidFill>
                  <a:srgbClr val="252525"/>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(that is, to</a:t>
            </a:r>
            <a:r>
              <a:rPr lang="en-US" sz="2000" dirty="0">
                <a:solidFill>
                  <a:srgbClr val="252525"/>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detect) some characteristic of its environments. It detects events or changes in quantities and provides a corresponding output, generally as an electrical or optical signal; for example, a</a:t>
            </a:r>
            <a:r>
              <a:rPr lang="en-US" sz="2000" dirty="0">
                <a:solidFill>
                  <a:srgbClr val="252525"/>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thermo couple converts temperature to an output voltage. But a</a:t>
            </a:r>
            <a:r>
              <a:rPr lang="en-US" sz="2000" dirty="0">
                <a:solidFill>
                  <a:srgbClr val="252525"/>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mercury-in-glass thermometer</a:t>
            </a:r>
            <a:r>
              <a:rPr lang="en-US" sz="2000" dirty="0">
                <a:solidFill>
                  <a:srgbClr val="252525"/>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is also a sensor; it converts the measured temperature into expansion and contraction of a liquid which can be read on a calibrated glass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tube.</a:t>
            </a:r>
          </a:p>
          <a:p>
            <a:pPr marL="6985" marR="6985" indent="450215" algn="just">
              <a:lnSpc>
                <a:spcPct val="150000"/>
              </a:lnSpc>
              <a:spcAft>
                <a:spcPts val="15"/>
              </a:spcAft>
            </a:pPr>
            <a:endParaRPr lang="en-US"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6985" marR="6985" indent="450215" algn="just">
              <a:lnSpc>
                <a:spcPct val="150000"/>
              </a:lnSpc>
              <a:spcAft>
                <a:spcPts val="15"/>
              </a:spcAft>
              <a:buFont typeface="Wingdings" pitchFamily="2" charset="2"/>
              <a:buChar char="Ø"/>
            </a:pPr>
            <a:r>
              <a:rPr lang="en-US" sz="2000" b="1" dirty="0" smtClean="0">
                <a:latin typeface="Times New Roman" pitchFamily="18" charset="0"/>
                <a:cs typeface="Times New Roman" pitchFamily="18" charset="0"/>
              </a:rPr>
              <a:t>An infrared sensor </a:t>
            </a:r>
            <a:r>
              <a:rPr lang="en-US" sz="2000" dirty="0" smtClean="0">
                <a:latin typeface="Times New Roman" pitchFamily="18" charset="0"/>
                <a:cs typeface="Times New Roman" pitchFamily="18" charset="0"/>
              </a:rPr>
              <a:t>is an electronic device that emits in order to sense some aspects of the surroundings. An IR sensor can measure the heat of an object as well as detects the motion. These types of sensors measures only infrared radiation, rather than emitting. </a:t>
            </a:r>
            <a:endParaRPr lang="en-IN" sz="2000" dirty="0" smtClean="0">
              <a:latin typeface="Times New Roman" pitchFamily="18" charset="0"/>
              <a:cs typeface="Times New Roman" pitchFamily="18" charset="0"/>
            </a:endParaRPr>
          </a:p>
          <a:p>
            <a:pPr marL="6985" marR="6985" indent="450215" algn="just">
              <a:lnSpc>
                <a:spcPct val="150000"/>
              </a:lnSpc>
              <a:spcAft>
                <a:spcPts val="15"/>
              </a:spcAft>
            </a:pPr>
            <a:endParaRPr lang="en-IN" sz="2000" dirty="0">
              <a:effectLst/>
              <a:latin typeface="Times New Roman" pitchFamily="18" charset="0"/>
              <a:ea typeface="Times New Roman" panose="02020603050405020304"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1" descr="C:\Users\lenovo\Desktop\Infrared_Transceiver_Circuit.jpg"/>
          <p:cNvPicPr>
            <a:picLocks/>
          </p:cNvPicPr>
          <p:nvPr/>
        </p:nvPicPr>
        <p:blipFill>
          <a:blip r:embed="rId2" cstate="print"/>
          <a:srcRect b="11389"/>
          <a:stretch>
            <a:fillRect/>
          </a:stretch>
        </p:blipFill>
        <p:spPr bwMode="auto">
          <a:xfrm>
            <a:off x="3776668" y="335280"/>
            <a:ext cx="3419464" cy="1609725"/>
          </a:xfrm>
          <a:prstGeom prst="rect">
            <a:avLst/>
          </a:prstGeom>
          <a:noFill/>
          <a:ln w="9525">
            <a:noFill/>
            <a:miter lim="800000"/>
            <a:headEnd/>
            <a:tailEnd/>
          </a:ln>
        </p:spPr>
      </p:pic>
      <p:sp>
        <p:nvSpPr>
          <p:cNvPr id="1048634" name="Rectangle 1"/>
          <p:cNvSpPr>
            <a:spLocks noChangeArrowheads="1"/>
          </p:cNvSpPr>
          <p:nvPr/>
        </p:nvSpPr>
        <p:spPr bwMode="auto">
          <a:xfrm>
            <a:off x="213360" y="2712720"/>
            <a:ext cx="11978640" cy="17851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Wingdings" pitchFamily="2" charset="2"/>
              <a:buChar char="Ø"/>
            </a:pP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sound sensor </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module provides an easy way to detect sound and is generally used for detecting sound intensity. This module can be used for security, switch, and monitoring applications. Its accuracy can be easily adjusted for the convenience of usage.</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8635" name="Rectangle 2"/>
          <p:cNvSpPr>
            <a:spLocks noChangeArrowheads="1"/>
          </p:cNvSpPr>
          <p:nvPr/>
        </p:nvSpPr>
        <p:spPr bwMode="auto">
          <a:xfrm>
            <a:off x="2727960" y="1996440"/>
            <a:ext cx="557784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Infrared Sensor (Transceiver)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97162" name="Picture 4"/>
          <p:cNvPicPr>
            <a:picLocks/>
          </p:cNvPicPr>
          <p:nvPr/>
        </p:nvPicPr>
        <p:blipFill>
          <a:blip r:embed="rId3" cstate="print"/>
          <a:stretch>
            <a:fillRect/>
          </a:stretch>
        </p:blipFill>
        <p:spPr bwMode="auto">
          <a:xfrm>
            <a:off x="4078605" y="4277360"/>
            <a:ext cx="3699510" cy="1473200"/>
          </a:xfrm>
          <a:prstGeom prst="rect">
            <a:avLst/>
          </a:prstGeom>
          <a:noFill/>
        </p:spPr>
      </p:pic>
      <p:sp>
        <p:nvSpPr>
          <p:cNvPr id="1048636" name="Rectangle 1"/>
          <p:cNvSpPr>
            <a:spLocks noChangeArrowheads="1"/>
          </p:cNvSpPr>
          <p:nvPr/>
        </p:nvSpPr>
        <p:spPr bwMode="auto">
          <a:xfrm>
            <a:off x="3108960" y="6019800"/>
            <a:ext cx="534924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Figure: </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Schematic Diagram of IR sensor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Rectangle 1"/>
          <p:cNvSpPr/>
          <p:nvPr/>
        </p:nvSpPr>
        <p:spPr>
          <a:xfrm>
            <a:off x="0" y="350520"/>
            <a:ext cx="11917680" cy="3631763"/>
          </a:xfrm>
          <a:prstGeom prst="rect">
            <a:avLst/>
          </a:prstGeom>
        </p:spPr>
        <p:txBody>
          <a:bodyPr wrap="square">
            <a:spAutoFit/>
          </a:bodyPr>
          <a:lstStyle/>
          <a:p>
            <a:pPr algn="just">
              <a:lnSpc>
                <a:spcPct val="150000"/>
              </a:lnSpc>
              <a:buFont typeface="Wingdings" pitchFamily="2" charset="2"/>
              <a:buChar char="Ø"/>
            </a:pPr>
            <a:r>
              <a:rPr lang="en-US" sz="2000" b="1" dirty="0" smtClean="0">
                <a:latin typeface="Times New Roman" pitchFamily="18" charset="0"/>
                <a:cs typeface="Times New Roman" pitchFamily="18" charset="0"/>
              </a:rPr>
              <a:t>A LCD </a:t>
            </a:r>
            <a:r>
              <a:rPr lang="en-US" sz="2000" dirty="0" smtClean="0">
                <a:latin typeface="Times New Roman" pitchFamily="18" charset="0"/>
                <a:cs typeface="Times New Roman" pitchFamily="18" charset="0"/>
              </a:rPr>
              <a:t>is a thin, flat panel used for electronically displaying information such as text, images, and moving pictures. </a:t>
            </a:r>
          </a:p>
          <a:p>
            <a:pPr algn="just">
              <a:lnSpc>
                <a:spcPct val="150000"/>
              </a:lnSpc>
              <a:buFont typeface="Wingdings" pitchFamily="2" charset="2"/>
              <a:buChar char="Ø"/>
            </a:pPr>
            <a:r>
              <a:rPr lang="en-US" sz="2000" dirty="0" smtClean="0">
                <a:latin typeface="Times New Roman" pitchFamily="18" charset="0"/>
                <a:cs typeface="Times New Roman" pitchFamily="18" charset="0"/>
              </a:rPr>
              <a:t>Its uses include monitors for computers, televisions, instrument panels, and other devices ranging from aircraft cockpit displays, to every-day consumer devices such as video players, gaming devices, clocks, watches, calculators, and telephones. </a:t>
            </a:r>
          </a:p>
          <a:p>
            <a:pPr algn="just">
              <a:lnSpc>
                <a:spcPct val="150000"/>
              </a:lnSpc>
              <a:buFont typeface="Wingdings" pitchFamily="2" charset="2"/>
              <a:buChar char="Ø"/>
            </a:pPr>
            <a:r>
              <a:rPr lang="en-US" sz="2000" dirty="0" smtClean="0">
                <a:latin typeface="Times New Roman" pitchFamily="18" charset="0"/>
                <a:cs typeface="Times New Roman" pitchFamily="18" charset="0"/>
              </a:rPr>
              <a:t>Among its major features are its lightweight construction, its portability, and its ability to be produced in much larger screen sizes than are practical for the construction of cathode ray tube (CRT) display technology. </a:t>
            </a:r>
          </a:p>
          <a:p>
            <a:pPr algn="just"/>
            <a:endParaRPr lang="en-IN" sz="2000" dirty="0">
              <a:latin typeface="Times New Roman" pitchFamily="18" charset="0"/>
              <a:cs typeface="Times New Roman" pitchFamily="18" charset="0"/>
            </a:endParaRPr>
          </a:p>
        </p:txBody>
      </p:sp>
      <p:pic>
        <p:nvPicPr>
          <p:cNvPr id="2097163" name="Picture 2" descr="C:\Users\lenovo\Desktop\images.png"/>
          <p:cNvPicPr>
            <a:picLocks/>
          </p:cNvPicPr>
          <p:nvPr/>
        </p:nvPicPr>
        <p:blipFill>
          <a:blip r:embed="rId2" cstate="print"/>
          <a:srcRect/>
          <a:stretch>
            <a:fillRect/>
          </a:stretch>
        </p:blipFill>
        <p:spPr bwMode="auto">
          <a:xfrm>
            <a:off x="2880360" y="3566160"/>
            <a:ext cx="6370320" cy="2712720"/>
          </a:xfrm>
          <a:prstGeom prst="rect">
            <a:avLst/>
          </a:prstGeom>
          <a:noFill/>
          <a:ln w="9525">
            <a:noFill/>
            <a:miter lim="800000"/>
            <a:headEnd/>
            <a:tailEnd/>
          </a:ln>
        </p:spPr>
      </p:pic>
      <p:sp>
        <p:nvSpPr>
          <p:cNvPr id="1048638" name="Rectangle 1"/>
          <p:cNvSpPr>
            <a:spLocks noChangeArrowheads="1"/>
          </p:cNvSpPr>
          <p:nvPr/>
        </p:nvSpPr>
        <p:spPr bwMode="auto">
          <a:xfrm>
            <a:off x="2225040" y="6172199"/>
            <a:ext cx="775716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 </a:t>
            </a:r>
            <a:r>
              <a:rPr kumimoji="0" lang="en-US" sz="200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LCD Connections to Microcontroller</a:t>
            </a:r>
            <a:endParaRPr kumimoji="0" lang="en-US" sz="200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1"/>
          <p:cNvSpPr/>
          <p:nvPr/>
        </p:nvSpPr>
        <p:spPr>
          <a:xfrm>
            <a:off x="5112912" y="282194"/>
            <a:ext cx="3086207" cy="707886"/>
          </a:xfrm>
          <a:prstGeom prst="rect">
            <a:avLst/>
          </a:prstGeom>
        </p:spPr>
        <p:txBody>
          <a:bodyPr wrap="square">
            <a:spAutoFit/>
          </a:bodyPr>
          <a:lstStyle/>
          <a:p>
            <a:r>
              <a:rPr lang="en-US" sz="4000" b="1" dirty="0" smtClean="0">
                <a:latin typeface="Times New Roman" panose="02020603050405020304" pitchFamily="18" charset="0"/>
                <a:cs typeface="Times New Roman" panose="02020603050405020304" pitchFamily="18" charset="0"/>
              </a:rPr>
              <a:t>OUTLINE</a:t>
            </a:r>
            <a:r>
              <a:rPr lang="en-US" sz="2800" b="1"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1048588" name="Rectangle 2"/>
          <p:cNvSpPr/>
          <p:nvPr/>
        </p:nvSpPr>
        <p:spPr>
          <a:xfrm>
            <a:off x="1166192" y="1162457"/>
            <a:ext cx="5181600" cy="3444240"/>
          </a:xfrm>
          <a:prstGeom prst="rect">
            <a:avLst/>
          </a:prstGeom>
        </p:spPr>
        <p:txBody>
          <a:bodyPr wrap="square">
            <a:spAutoFit/>
          </a:bodyPr>
          <a:lstStyle/>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Introduction to the system</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Block diagram</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Flowchart</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Hardware specifications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Software specifications</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Results</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Rectangle 1"/>
          <p:cNvSpPr>
            <a:spLocks noChangeArrowheads="1"/>
          </p:cNvSpPr>
          <p:nvPr/>
        </p:nvSpPr>
        <p:spPr bwMode="auto">
          <a:xfrm>
            <a:off x="0" y="0"/>
            <a:ext cx="12192000" cy="10050507"/>
          </a:xfrm>
          <a:prstGeom prst="rect">
            <a:avLst/>
          </a:prstGeom>
          <a:noFill/>
          <a:ln w="9525">
            <a:noFill/>
            <a:miter lim="800000"/>
            <a:headEnd/>
            <a:tailEnd/>
          </a:ln>
          <a:effectLst/>
        </p:spPr>
        <p:txBody>
          <a:bodyPr vert="horz" wrap="square" lIns="6348" tIns="45720" rIns="6348" bIns="1587"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lang="en-US" sz="4000" b="1" dirty="0" smtClean="0">
                <a:latin typeface="Times New Roman" pitchFamily="18" charset="0"/>
                <a:ea typeface="Calibri" pitchFamily="34" charset="0"/>
                <a:cs typeface="Times New Roman" pitchFamily="18" charset="0"/>
              </a:rPr>
              <a:t>SOFTWARE DESCRIPTION</a:t>
            </a:r>
          </a:p>
          <a:p>
            <a:pPr marL="0" marR="0" lvl="0" indent="0" algn="ctr" defTabSz="914400" rtl="0" eaLnBrk="1" fontAlgn="base" latinLnBrk="0" hangingPunct="1">
              <a:lnSpc>
                <a:spcPct val="100000"/>
              </a:lnSpc>
              <a:spcBef>
                <a:spcPct val="0"/>
              </a:spcBef>
              <a:spcAft>
                <a:spcPct val="0"/>
              </a:spcAft>
              <a:buClrTx/>
              <a:buSzTx/>
              <a:buFontTx/>
              <a:buNone/>
            </a:pPr>
            <a:endParaRPr lang="en-US" sz="4000" b="1" dirty="0" smtClean="0">
              <a:latin typeface="Times New Roman" pitchFamily="18" charset="0"/>
              <a:ea typeface="Calibri" pitchFamily="34" charset="0"/>
              <a:cs typeface="Times New Roman" pitchFamily="18" charset="0"/>
            </a:endParaRPr>
          </a:p>
          <a:p>
            <a:pPr marL="0" marR="0" lvl="0" indent="-7200" algn="just" defTabSz="914400" rtl="0" eaLnBrk="1" fontAlgn="base" latinLnBrk="0" hangingPunct="1">
              <a:lnSpc>
                <a:spcPct val="150000"/>
              </a:lnSpc>
              <a:spcBef>
                <a:spcPct val="0"/>
              </a:spcBef>
              <a:spcAft>
                <a:spcPts val="15"/>
              </a:spcAft>
              <a:buClrTx/>
              <a:buSzTx/>
              <a:buFontTx/>
              <a:buNone/>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PROGRAMMING ENVIRONMENT FOR ARM7</a:t>
            </a:r>
            <a:r>
              <a:rPr lang="en-US" sz="2000" b="1" dirty="0" smtClean="0">
                <a:solidFill>
                  <a:srgbClr val="2F5496"/>
                </a:solidFill>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programming of the micro controller as per the requirement can be done in number of tools available as open source in the market. Among the number of the tools for programming the ARM7 the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Keil</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μ vision is used in the project for writing the code.  We</a:t>
            </a:r>
            <a:r>
              <a:rPr kumimoji="0" lang="en-US" sz="20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are using  </a:t>
            </a:r>
            <a:r>
              <a:rPr kumimoji="0" lang="en-US" sz="2000" b="0" i="0" u="none" strike="noStrike" cap="none" normalizeH="0" dirty="0" err="1" smtClean="0">
                <a:ln>
                  <a:noFill/>
                </a:ln>
                <a:solidFill>
                  <a:schemeClr val="tx1"/>
                </a:solidFill>
                <a:effectLst/>
                <a:latin typeface="Times New Roman" pitchFamily="18" charset="0"/>
                <a:ea typeface="Times New Roman" pitchFamily="18" charset="0"/>
                <a:cs typeface="Times New Roman" pitchFamily="18" charset="0"/>
              </a:rPr>
              <a:t>Keil</a:t>
            </a:r>
            <a:r>
              <a:rPr kumimoji="0" lang="en-US" sz="20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dirty="0" err="1" smtClean="0">
                <a:ln>
                  <a:noFill/>
                </a:ln>
                <a:solidFill>
                  <a:schemeClr val="tx1"/>
                </a:solidFill>
                <a:effectLst/>
                <a:latin typeface="Times New Roman" pitchFamily="18" charset="0"/>
                <a:ea typeface="Times New Roman" pitchFamily="18" charset="0"/>
                <a:cs typeface="Times New Roman" pitchFamily="18" charset="0"/>
              </a:rPr>
              <a:t>microvision</a:t>
            </a:r>
            <a:r>
              <a:rPr kumimoji="0" lang="en-US" sz="20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2.</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7200" algn="just" defTabSz="914400" rtl="0" eaLnBrk="0" fontAlgn="base" latinLnBrk="0" hangingPunct="0">
              <a:lnSpc>
                <a:spcPct val="150000"/>
              </a:lnSpc>
              <a:spcBef>
                <a:spcPct val="0"/>
              </a:spcBef>
              <a:spcAft>
                <a:spcPts val="15"/>
              </a:spcAft>
              <a:buClrTx/>
              <a:buSzTx/>
              <a:buFontTx/>
              <a:buNone/>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7200" algn="just" defTabSz="914400" rtl="0" eaLnBrk="0" fontAlgn="base" latinLnBrk="0" hangingPunct="0">
              <a:lnSpc>
                <a:spcPct val="150000"/>
              </a:lnSpc>
              <a:spcBef>
                <a:spcPct val="0"/>
              </a:spcBef>
              <a:spcAft>
                <a:spcPts val="15"/>
              </a:spcAft>
              <a:buClrTx/>
              <a:buSzTx/>
              <a:buFontTx/>
              <a:buNone/>
            </a:pPr>
            <a:r>
              <a:rPr lang="en-US" sz="2000" b="1" dirty="0" smtClean="0">
                <a:latin typeface="Times New Roman" pitchFamily="18" charset="0"/>
                <a:ea typeface="Times New Roman" pitchFamily="18" charset="0"/>
                <a:cs typeface="Times New Roman" pitchFamily="18" charset="0"/>
              </a:rPr>
              <a:t>FLASH MAGIC: T</a:t>
            </a:r>
            <a:r>
              <a:rPr lang="en-US" sz="2000" dirty="0" smtClean="0">
                <a:latin typeface="Times New Roman" pitchFamily="18" charset="0"/>
                <a:cs typeface="Times New Roman" pitchFamily="18" charset="0"/>
              </a:rPr>
              <a:t>he Flash Magic tool is a open source software that allows us to port the hexadecimal codes in to the microcontroller.</a:t>
            </a:r>
          </a:p>
          <a:p>
            <a:pPr marL="0" marR="0" lvl="0" indent="-7200" algn="just" defTabSz="914400" rtl="0" eaLnBrk="0" fontAlgn="base" latinLnBrk="0" hangingPunct="0">
              <a:lnSpc>
                <a:spcPct val="150000"/>
              </a:lnSpc>
              <a:spcBef>
                <a:spcPct val="0"/>
              </a:spcBef>
              <a:spcAft>
                <a:spcPts val="15"/>
              </a:spcAft>
              <a:buClrTx/>
              <a:buSzTx/>
              <a:buFontTx/>
              <a:buNone/>
            </a:pPr>
            <a:endParaRPr lang="en-US" sz="2000" dirty="0" smtClean="0">
              <a:latin typeface="Times New Roman" pitchFamily="18" charset="0"/>
              <a:cs typeface="Times New Roman" pitchFamily="18" charset="0"/>
            </a:endParaRPr>
          </a:p>
          <a:p>
            <a:pPr lvl="0" indent="-7200" algn="just" eaLnBrk="0" fontAlgn="base" hangingPunct="0">
              <a:lnSpc>
                <a:spcPct val="150000"/>
              </a:lnSpc>
              <a:spcBef>
                <a:spcPct val="0"/>
              </a:spcBef>
              <a:spcAft>
                <a:spcPts val="15"/>
              </a:spcAft>
            </a:pPr>
            <a:r>
              <a:rPr lang="en-US" sz="2000" b="1" dirty="0" smtClean="0">
                <a:latin typeface="Times New Roman" pitchFamily="18" charset="0"/>
                <a:cs typeface="Times New Roman" pitchFamily="18" charset="0"/>
              </a:rPr>
              <a:t>PHILIPS UTILITY: </a:t>
            </a:r>
            <a:r>
              <a:rPr lang="en-US" sz="2000" dirty="0" smtClean="0">
                <a:latin typeface="Times New Roman" pitchFamily="18" charset="0"/>
                <a:cs typeface="Times New Roman" pitchFamily="18" charset="0"/>
              </a:rPr>
              <a:t>It is used to dump the code into kit. We are using  LPC2000 Flash version.   </a:t>
            </a:r>
          </a:p>
          <a:p>
            <a:pPr lvl="0" indent="-7200" algn="just" eaLnBrk="0" fontAlgn="base" hangingPunct="0">
              <a:lnSpc>
                <a:spcPct val="150000"/>
              </a:lnSpc>
              <a:spcBef>
                <a:spcPct val="0"/>
              </a:spcBef>
              <a:spcAft>
                <a:spcPts val="15"/>
              </a:spcAft>
            </a:pPr>
            <a:endParaRPr lang="en-US" sz="2000" dirty="0" smtClean="0">
              <a:latin typeface="Times New Roman" pitchFamily="18" charset="0"/>
              <a:cs typeface="Times New Roman" pitchFamily="18" charset="0"/>
            </a:endParaRPr>
          </a:p>
          <a:p>
            <a:pPr lvl="0" indent="-7200" algn="just" eaLnBrk="0" fontAlgn="base" hangingPunct="0">
              <a:lnSpc>
                <a:spcPct val="150000"/>
              </a:lnSpc>
              <a:spcBef>
                <a:spcPct val="0"/>
              </a:spcBef>
              <a:spcAft>
                <a:spcPts val="15"/>
              </a:spcAft>
            </a:pPr>
            <a:r>
              <a:rPr lang="en-US" sz="2000" b="1" dirty="0" smtClean="0">
                <a:latin typeface="Times New Roman" pitchFamily="18" charset="0"/>
                <a:cs typeface="Times New Roman" pitchFamily="18" charset="0"/>
              </a:rPr>
              <a:t>Proteus Software:  </a:t>
            </a:r>
            <a:r>
              <a:rPr lang="en-US" sz="2000" dirty="0" smtClean="0">
                <a:latin typeface="Times New Roman" pitchFamily="18" charset="0"/>
                <a:cs typeface="Times New Roman" pitchFamily="18" charset="0"/>
              </a:rPr>
              <a:t>It is used for Simulation purpose. We are using  Proteus version 8.</a:t>
            </a:r>
          </a:p>
          <a:p>
            <a:pPr lvl="0" indent="-7200" algn="just" eaLnBrk="0" fontAlgn="base" hangingPunct="0">
              <a:lnSpc>
                <a:spcPct val="150000"/>
              </a:lnSpc>
              <a:spcBef>
                <a:spcPct val="0"/>
              </a:spcBef>
              <a:spcAft>
                <a:spcPts val="15"/>
              </a:spcAft>
            </a:pPr>
            <a:endParaRPr lang="en-US" sz="2000" dirty="0" smtClean="0">
              <a:latin typeface="Times New Roman" pitchFamily="18" charset="0"/>
              <a:cs typeface="Times New Roman" pitchFamily="18" charset="0"/>
            </a:endParaRPr>
          </a:p>
          <a:p>
            <a:pPr lvl="0" indent="-7200" algn="just" eaLnBrk="0" fontAlgn="base" hangingPunct="0">
              <a:lnSpc>
                <a:spcPct val="150000"/>
              </a:lnSpc>
              <a:spcBef>
                <a:spcPct val="0"/>
              </a:spcBef>
              <a:spcAft>
                <a:spcPts val="15"/>
              </a:spcAft>
            </a:pPr>
            <a:endParaRPr lang="en-US" sz="2000" dirty="0" smtClean="0">
              <a:latin typeface="Times New Roman" pitchFamily="18" charset="0"/>
              <a:cs typeface="Times New Roman" pitchFamily="18" charset="0"/>
            </a:endParaRPr>
          </a:p>
          <a:p>
            <a:pPr lvl="0" indent="-7200" algn="just" eaLnBrk="0" fontAlgn="base" hangingPunct="0">
              <a:lnSpc>
                <a:spcPct val="150000"/>
              </a:lnSpc>
              <a:spcBef>
                <a:spcPct val="0"/>
              </a:spcBef>
              <a:spcAft>
                <a:spcPts val="15"/>
              </a:spcAft>
            </a:pPr>
            <a:endParaRPr lang="en-US" sz="2000" dirty="0" smtClean="0">
              <a:latin typeface="Times New Roman" pitchFamily="18" charset="0"/>
              <a:cs typeface="Times New Roman" pitchFamily="18" charset="0"/>
            </a:endParaRPr>
          </a:p>
          <a:p>
            <a:pPr lvl="0" indent="-7200" algn="just" eaLnBrk="0" fontAlgn="base" hangingPunct="0">
              <a:lnSpc>
                <a:spcPct val="150000"/>
              </a:lnSpc>
              <a:spcBef>
                <a:spcPct val="0"/>
              </a:spcBef>
              <a:spcAft>
                <a:spcPts val="15"/>
              </a:spcAft>
            </a:pPr>
            <a:endParaRPr lang="en-US" sz="2000" dirty="0" smtClean="0">
              <a:latin typeface="Times New Roman" pitchFamily="18" charset="0"/>
              <a:cs typeface="Times New Roman" pitchFamily="18" charset="0"/>
            </a:endParaRPr>
          </a:p>
          <a:p>
            <a:pPr lvl="0" indent="-7200" algn="just" eaLnBrk="0" fontAlgn="base" hangingPunct="0">
              <a:lnSpc>
                <a:spcPct val="150000"/>
              </a:lnSpc>
              <a:spcBef>
                <a:spcPct val="0"/>
              </a:spcBef>
              <a:spcAft>
                <a:spcPts val="15"/>
              </a:spcAft>
            </a:pPr>
            <a:endParaRPr lang="en-US" sz="2000" dirty="0" smtClean="0">
              <a:latin typeface="Times New Roman" pitchFamily="18" charset="0"/>
              <a:cs typeface="Times New Roman" pitchFamily="18" charset="0"/>
            </a:endParaRPr>
          </a:p>
          <a:p>
            <a:pPr lvl="0" indent="-7200" algn="just" eaLnBrk="0" fontAlgn="base" hangingPunct="0">
              <a:lnSpc>
                <a:spcPct val="150000"/>
              </a:lnSpc>
              <a:spcBef>
                <a:spcPct val="0"/>
              </a:spcBef>
              <a:spcAft>
                <a:spcPts val="15"/>
              </a:spcAft>
            </a:pPr>
            <a:endParaRPr lang="en-US" sz="2000" dirty="0" smtClean="0">
              <a:latin typeface="Times New Roman" pitchFamily="18" charset="0"/>
              <a:cs typeface="Times New Roman" pitchFamily="18" charset="0"/>
            </a:endParaRPr>
          </a:p>
          <a:p>
            <a:pPr lvl="0" indent="-7200" algn="just" eaLnBrk="0" fontAlgn="base" hangingPunct="0">
              <a:lnSpc>
                <a:spcPct val="150000"/>
              </a:lnSpc>
              <a:spcBef>
                <a:spcPct val="0"/>
              </a:spcBef>
              <a:spcAft>
                <a:spcPts val="15"/>
              </a:spcAft>
            </a:pPr>
            <a:endParaRPr lang="en-US" sz="2000" dirty="0" smtClean="0">
              <a:latin typeface="Times New Roman" pitchFamily="18" charset="0"/>
              <a:cs typeface="Times New Roman" pitchFamily="18" charset="0"/>
            </a:endParaRPr>
          </a:p>
          <a:p>
            <a:pPr lvl="0" indent="-7200" algn="just" eaLnBrk="0" fontAlgn="base" hangingPunct="0">
              <a:lnSpc>
                <a:spcPct val="150000"/>
              </a:lnSpc>
              <a:spcBef>
                <a:spcPct val="0"/>
              </a:spcBef>
              <a:spcAft>
                <a:spcPts val="15"/>
              </a:spcAft>
            </a:pPr>
            <a:endParaRPr lang="en-US" sz="2000" dirty="0" smtClean="0">
              <a:latin typeface="Times New Roman" pitchFamily="18" charset="0"/>
              <a:cs typeface="Times New Roman" pitchFamily="18" charset="0"/>
            </a:endParaRPr>
          </a:p>
          <a:p>
            <a:pPr lvl="0" indent="-7200" algn="just" eaLnBrk="0" fontAlgn="base" hangingPunct="0">
              <a:lnSpc>
                <a:spcPct val="150000"/>
              </a:lnSpc>
              <a:spcBef>
                <a:spcPct val="0"/>
              </a:spcBef>
              <a:spcAft>
                <a:spcPts val="15"/>
              </a:spcAf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Rectangle 1"/>
          <p:cNvSpPr/>
          <p:nvPr/>
        </p:nvSpPr>
        <p:spPr>
          <a:xfrm>
            <a:off x="0" y="880795"/>
            <a:ext cx="12192000" cy="1323439"/>
          </a:xfrm>
          <a:prstGeom prst="rect">
            <a:avLst/>
          </a:prstGeom>
        </p:spPr>
        <p:txBody>
          <a:bodyPr wrap="square">
            <a:spAutoFit/>
          </a:bodyPr>
          <a:lstStyle/>
          <a:p>
            <a:pPr>
              <a:lnSpc>
                <a:spcPct val="150000"/>
              </a:lnSpc>
            </a:pPr>
            <a:r>
              <a:rPr lang="en-US" sz="2000" b="1" dirty="0" smtClean="0">
                <a:latin typeface="Times New Roman" pitchFamily="18" charset="0"/>
                <a:cs typeface="Times New Roman" pitchFamily="18" charset="0"/>
              </a:rPr>
              <a:t>CASE 1: </a:t>
            </a:r>
            <a:r>
              <a:rPr lang="en-US" sz="2000" dirty="0" smtClean="0">
                <a:latin typeface="Times New Roman" pitchFamily="18" charset="0"/>
                <a:cs typeface="Times New Roman" pitchFamily="18" charset="0"/>
              </a:rPr>
              <a:t>When Ambulance is not detected, the Message “Ambulance Not Detected”  is send to Traffic police same message will be displayed in LCD as shown in Figures below ad normal traffic rules continues.</a:t>
            </a:r>
          </a:p>
          <a:p>
            <a:endParaRPr lang="en-IN" sz="2000" dirty="0">
              <a:latin typeface="Times New Roman" pitchFamily="18" charset="0"/>
              <a:cs typeface="Times New Roman" pitchFamily="18" charset="0"/>
            </a:endParaRPr>
          </a:p>
        </p:txBody>
      </p:sp>
      <p:sp>
        <p:nvSpPr>
          <p:cNvPr id="1048641" name="TextBox 2"/>
          <p:cNvSpPr txBox="1"/>
          <p:nvPr/>
        </p:nvSpPr>
        <p:spPr>
          <a:xfrm>
            <a:off x="3825240" y="335280"/>
            <a:ext cx="3931920" cy="707886"/>
          </a:xfrm>
          <a:prstGeom prst="rect">
            <a:avLst/>
          </a:prstGeom>
          <a:noFill/>
        </p:spPr>
        <p:txBody>
          <a:bodyPr wrap="square" rtlCol="0">
            <a:spAutoFit/>
          </a:bodyPr>
          <a:lstStyle/>
          <a:p>
            <a:r>
              <a:rPr lang="en-US" sz="4000" b="1" dirty="0" smtClean="0">
                <a:latin typeface="Times New Roman" pitchFamily="18" charset="0"/>
                <a:cs typeface="Times New Roman" pitchFamily="18" charset="0"/>
              </a:rPr>
              <a:t>RESULTS</a:t>
            </a:r>
            <a:endParaRPr lang="en-IN" sz="4000" b="1" dirty="0">
              <a:latin typeface="Times New Roman" pitchFamily="18" charset="0"/>
              <a:cs typeface="Times New Roman" pitchFamily="18" charset="0"/>
            </a:endParaRPr>
          </a:p>
        </p:txBody>
      </p:sp>
      <p:pic>
        <p:nvPicPr>
          <p:cNvPr id="2097164" name="Picture 3" descr="C:\Users\BHAGYALAKSHMI\AppData\Local\Microsoft\Windows\Temporary Internet Files\Content.Word\IMG_20180518_190510.png"/>
          <p:cNvPicPr>
            <a:picLocks/>
          </p:cNvPicPr>
          <p:nvPr/>
        </p:nvPicPr>
        <p:blipFill>
          <a:blip r:embed="rId2"/>
          <a:srcRect/>
          <a:stretch>
            <a:fillRect/>
          </a:stretch>
        </p:blipFill>
        <p:spPr bwMode="auto">
          <a:xfrm>
            <a:off x="1371600" y="1859280"/>
            <a:ext cx="4495800" cy="914400"/>
          </a:xfrm>
          <a:prstGeom prst="rect">
            <a:avLst/>
          </a:prstGeom>
          <a:noFill/>
          <a:ln>
            <a:noFill/>
          </a:ln>
        </p:spPr>
      </p:pic>
      <p:sp>
        <p:nvSpPr>
          <p:cNvPr id="1048642" name="Rectangle 1"/>
          <p:cNvSpPr>
            <a:spLocks noChangeArrowheads="1"/>
          </p:cNvSpPr>
          <p:nvPr/>
        </p:nvSpPr>
        <p:spPr bwMode="auto">
          <a:xfrm>
            <a:off x="1051560" y="2773680"/>
            <a:ext cx="481584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a:t>
            </a:r>
            <a:r>
              <a:rPr kumimoji="0" lang="en-US" sz="20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 Ambulance is not Detected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8643" name="Rectangle 5"/>
          <p:cNvSpPr/>
          <p:nvPr/>
        </p:nvSpPr>
        <p:spPr>
          <a:xfrm>
            <a:off x="0" y="3333095"/>
            <a:ext cx="11963400" cy="1323439"/>
          </a:xfrm>
          <a:prstGeom prst="rect">
            <a:avLst/>
          </a:prstGeom>
        </p:spPr>
        <p:txBody>
          <a:bodyPr wrap="square">
            <a:spAutoFit/>
          </a:bodyPr>
          <a:lstStyle/>
          <a:p>
            <a:pPr algn="just">
              <a:lnSpc>
                <a:spcPct val="150000"/>
              </a:lnSpc>
            </a:pPr>
            <a:r>
              <a:rPr lang="en-US" sz="2000" b="1" dirty="0" smtClean="0">
                <a:latin typeface="Times New Roman" pitchFamily="18" charset="0"/>
                <a:cs typeface="Times New Roman" pitchFamily="18" charset="0"/>
              </a:rPr>
              <a:t>CASE 2:</a:t>
            </a:r>
            <a:r>
              <a:rPr lang="en-US" sz="2000" dirty="0" smtClean="0">
                <a:latin typeface="Times New Roman" pitchFamily="18" charset="0"/>
                <a:cs typeface="Times New Roman" pitchFamily="18" charset="0"/>
              </a:rPr>
              <a:t> When Ambulance is detected without Siren, the Message “Ambulance Not Detected” is send to  traffic police and same will be displayed in LCD as Shown in Figures below. And normal traffic operation continues.</a:t>
            </a:r>
          </a:p>
          <a:p>
            <a:pPr algn="just"/>
            <a:endParaRPr lang="en-IN" sz="2000" dirty="0">
              <a:latin typeface="Times New Roman" pitchFamily="18" charset="0"/>
              <a:cs typeface="Times New Roman" pitchFamily="18" charset="0"/>
            </a:endParaRPr>
          </a:p>
        </p:txBody>
      </p:sp>
      <p:pic>
        <p:nvPicPr>
          <p:cNvPr id="2097165" name="Picture 6" descr="C:\Users\BHAGYALAKSHMI\AppData\Local\Microsoft\Windows\Temporary Internet Files\Content.Word\IMG_20180518_190510.png"/>
          <p:cNvPicPr>
            <a:picLocks/>
          </p:cNvPicPr>
          <p:nvPr/>
        </p:nvPicPr>
        <p:blipFill>
          <a:blip r:embed="rId2"/>
          <a:srcRect/>
          <a:stretch>
            <a:fillRect/>
          </a:stretch>
        </p:blipFill>
        <p:spPr bwMode="auto">
          <a:xfrm>
            <a:off x="411480" y="4508882"/>
            <a:ext cx="5410200" cy="857756"/>
          </a:xfrm>
          <a:prstGeom prst="rect">
            <a:avLst/>
          </a:prstGeom>
          <a:noFill/>
          <a:ln>
            <a:noFill/>
          </a:ln>
        </p:spPr>
      </p:pic>
      <p:sp>
        <p:nvSpPr>
          <p:cNvPr id="1048644" name="Rectangle 7"/>
          <p:cNvSpPr/>
          <p:nvPr/>
        </p:nvSpPr>
        <p:spPr>
          <a:xfrm>
            <a:off x="798313" y="5316974"/>
            <a:ext cx="4072653" cy="369332"/>
          </a:xfrm>
          <a:prstGeom prst="rect">
            <a:avLst/>
          </a:prstGeom>
        </p:spPr>
        <p:txBody>
          <a:bodyPr wrap="square">
            <a:spAutoFit/>
          </a:bodyPr>
          <a:lstStyle/>
          <a:p>
            <a:pPr lvl="0" algn="ctr" fontAlgn="base">
              <a:spcBef>
                <a:spcPct val="0"/>
              </a:spcBef>
              <a:spcAft>
                <a:spcPct val="0"/>
              </a:spcAft>
            </a:pPr>
            <a:r>
              <a:rPr lang="en-US" b="1" dirty="0" smtClean="0">
                <a:latin typeface="Times New Roman" pitchFamily="18" charset="0"/>
                <a:ea typeface="Times New Roman" pitchFamily="18" charset="0"/>
                <a:cs typeface="Times New Roman" pitchFamily="18" charset="0"/>
              </a:rPr>
              <a:t>Figure: </a:t>
            </a:r>
            <a:r>
              <a:rPr lang="en-US" dirty="0" smtClean="0">
                <a:latin typeface="Times New Roman" pitchFamily="18" charset="0"/>
                <a:ea typeface="Times New Roman" pitchFamily="18" charset="0"/>
                <a:cs typeface="Times New Roman" pitchFamily="18" charset="0"/>
              </a:rPr>
              <a:t>When Ambulance is not Detected</a:t>
            </a:r>
            <a:endParaRPr lang="en-US" dirty="0" smtClean="0">
              <a:latin typeface="Arial" pitchFamily="34" charset="0"/>
              <a:cs typeface="Arial" pitchFamily="34" charset="0"/>
            </a:endParaRPr>
          </a:p>
        </p:txBody>
      </p:sp>
      <p:pic>
        <p:nvPicPr>
          <p:cNvPr id="2097166" name="Picture 8"/>
          <p:cNvPicPr>
            <a:picLocks/>
          </p:cNvPicPr>
          <p:nvPr/>
        </p:nvPicPr>
        <p:blipFill>
          <a:blip r:embed="rId3" cstate="print"/>
          <a:srcRect/>
          <a:stretch>
            <a:fillRect/>
          </a:stretch>
        </p:blipFill>
        <p:spPr bwMode="auto">
          <a:xfrm>
            <a:off x="5931480" y="1805940"/>
            <a:ext cx="4931520" cy="685800"/>
          </a:xfrm>
          <a:prstGeom prst="rect">
            <a:avLst/>
          </a:prstGeom>
          <a:noFill/>
          <a:ln>
            <a:noFill/>
          </a:ln>
        </p:spPr>
      </p:pic>
      <p:sp>
        <p:nvSpPr>
          <p:cNvPr id="1048645" name="Rectangle 9"/>
          <p:cNvSpPr/>
          <p:nvPr/>
        </p:nvSpPr>
        <p:spPr>
          <a:xfrm>
            <a:off x="6147553" y="2756654"/>
            <a:ext cx="4072653" cy="369332"/>
          </a:xfrm>
          <a:prstGeom prst="rect">
            <a:avLst/>
          </a:prstGeom>
        </p:spPr>
        <p:txBody>
          <a:bodyPr wrap="none">
            <a:spAutoFit/>
          </a:bodyPr>
          <a:lstStyle/>
          <a:p>
            <a:pPr lvl="0" algn="ctr" fontAlgn="base">
              <a:spcBef>
                <a:spcPct val="0"/>
              </a:spcBef>
              <a:spcAft>
                <a:spcPct val="0"/>
              </a:spcAft>
            </a:pPr>
            <a:r>
              <a:rPr lang="en-US" b="1" dirty="0" smtClean="0">
                <a:latin typeface="Times New Roman" pitchFamily="18" charset="0"/>
                <a:ea typeface="Times New Roman" pitchFamily="18" charset="0"/>
                <a:cs typeface="Times New Roman" pitchFamily="18" charset="0"/>
              </a:rPr>
              <a:t>Figure: </a:t>
            </a:r>
            <a:r>
              <a:rPr lang="en-US" dirty="0" smtClean="0">
                <a:latin typeface="Times New Roman" pitchFamily="18" charset="0"/>
                <a:ea typeface="Times New Roman" pitchFamily="18" charset="0"/>
                <a:cs typeface="Times New Roman" pitchFamily="18" charset="0"/>
              </a:rPr>
              <a:t>When Ambulance is not Detected</a:t>
            </a:r>
            <a:endParaRPr lang="en-US" dirty="0" smtClean="0">
              <a:latin typeface="Arial" pitchFamily="34" charset="0"/>
              <a:cs typeface="Arial" pitchFamily="34" charset="0"/>
            </a:endParaRPr>
          </a:p>
        </p:txBody>
      </p:sp>
      <p:pic>
        <p:nvPicPr>
          <p:cNvPr id="2097167" name="Picture 10"/>
          <p:cNvPicPr>
            <a:picLocks/>
          </p:cNvPicPr>
          <p:nvPr/>
        </p:nvPicPr>
        <p:blipFill>
          <a:blip r:embed="rId3" cstate="print"/>
          <a:srcRect/>
          <a:stretch>
            <a:fillRect/>
          </a:stretch>
        </p:blipFill>
        <p:spPr bwMode="auto">
          <a:xfrm>
            <a:off x="6266760" y="4335780"/>
            <a:ext cx="4931520" cy="685800"/>
          </a:xfrm>
          <a:prstGeom prst="rect">
            <a:avLst/>
          </a:prstGeom>
          <a:noFill/>
          <a:ln>
            <a:noFill/>
          </a:ln>
        </p:spPr>
      </p:pic>
      <p:sp>
        <p:nvSpPr>
          <p:cNvPr id="1048646" name="Rectangle 11"/>
          <p:cNvSpPr/>
          <p:nvPr/>
        </p:nvSpPr>
        <p:spPr>
          <a:xfrm>
            <a:off x="6482833" y="5271254"/>
            <a:ext cx="4072653" cy="369332"/>
          </a:xfrm>
          <a:prstGeom prst="rect">
            <a:avLst/>
          </a:prstGeom>
        </p:spPr>
        <p:txBody>
          <a:bodyPr wrap="square">
            <a:spAutoFit/>
          </a:bodyPr>
          <a:lstStyle/>
          <a:p>
            <a:pPr lvl="0" algn="ctr" fontAlgn="base">
              <a:spcBef>
                <a:spcPct val="0"/>
              </a:spcBef>
              <a:spcAft>
                <a:spcPct val="0"/>
              </a:spcAft>
            </a:pPr>
            <a:r>
              <a:rPr lang="en-US" b="1" dirty="0" smtClean="0">
                <a:latin typeface="Times New Roman" pitchFamily="18" charset="0"/>
                <a:ea typeface="Times New Roman" pitchFamily="18" charset="0"/>
                <a:cs typeface="Times New Roman" pitchFamily="18" charset="0"/>
              </a:rPr>
              <a:t>Figure: </a:t>
            </a:r>
            <a:r>
              <a:rPr lang="en-US" dirty="0" smtClean="0">
                <a:latin typeface="Times New Roman" pitchFamily="18" charset="0"/>
                <a:ea typeface="Times New Roman" pitchFamily="18" charset="0"/>
                <a:cs typeface="Times New Roman" pitchFamily="18" charset="0"/>
              </a:rPr>
              <a:t>When Ambulance is not Detected</a:t>
            </a:r>
            <a:endParaRPr lang="en-US" dirty="0" smtClean="0">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Rectangle 1"/>
          <p:cNvSpPr>
            <a:spLocks noChangeArrowheads="1"/>
          </p:cNvSpPr>
          <p:nvPr/>
        </p:nvSpPr>
        <p:spPr bwMode="auto">
          <a:xfrm>
            <a:off x="0" y="182880"/>
            <a:ext cx="11902440" cy="96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CASE 3:</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 Ambulance is Detected with Siren, traffic</a:t>
            </a:r>
            <a:r>
              <a:rPr kumimoji="0" lang="en-US" sz="20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signal changes from Red to Green and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Message “Ambulance is Detected</a:t>
            </a:r>
            <a:r>
              <a:rPr lang="en-US" sz="2000" baseline="0" dirty="0" smtClean="0">
                <a:latin typeface="Times New Roman" pitchFamily="18" charset="0"/>
                <a:ea typeface="Times New Roman" pitchFamily="18"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send to Traffic police as shown below</a:t>
            </a:r>
            <a:r>
              <a:rPr kumimoji="0" lang="en-US" sz="20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Figures</a:t>
            </a:r>
            <a:r>
              <a:rPr kumimoji="0" lang="en-US" sz="20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97168" name="Picture 2" descr="C:\Users\BHAGYALAKSHMI\AppData\Local\Microsoft\Windows\Temporary Internet Files\Content.Word\IMG_20180518_165040.png"/>
          <p:cNvPicPr>
            <a:picLocks/>
          </p:cNvPicPr>
          <p:nvPr/>
        </p:nvPicPr>
        <p:blipFill>
          <a:blip r:embed="rId2"/>
          <a:srcRect/>
          <a:stretch>
            <a:fillRect/>
          </a:stretch>
        </p:blipFill>
        <p:spPr bwMode="auto">
          <a:xfrm>
            <a:off x="6248400" y="1417439"/>
            <a:ext cx="4983479" cy="670322"/>
          </a:xfrm>
          <a:prstGeom prst="rect">
            <a:avLst/>
          </a:prstGeom>
          <a:noFill/>
          <a:ln>
            <a:noFill/>
          </a:ln>
        </p:spPr>
      </p:pic>
      <p:sp>
        <p:nvSpPr>
          <p:cNvPr id="1048648" name="Rectangle 2"/>
          <p:cNvSpPr>
            <a:spLocks noChangeArrowheads="1"/>
          </p:cNvSpPr>
          <p:nvPr/>
        </p:nvSpPr>
        <p:spPr bwMode="auto">
          <a:xfrm>
            <a:off x="0" y="3093720"/>
            <a:ext cx="515532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 :</a:t>
            </a:r>
            <a:r>
              <a:rPr kumimoji="0" lang="en-US" sz="20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 Ambulance Detected with Siren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97169" name="Picture 4" descr="D:\LAK\image.png"/>
          <p:cNvPicPr>
            <a:picLocks/>
          </p:cNvPicPr>
          <p:nvPr/>
        </p:nvPicPr>
        <p:blipFill>
          <a:blip r:embed="rId3"/>
          <a:srcRect/>
          <a:stretch>
            <a:fillRect/>
          </a:stretch>
        </p:blipFill>
        <p:spPr bwMode="auto">
          <a:xfrm>
            <a:off x="466549" y="1357937"/>
            <a:ext cx="4237990" cy="1629103"/>
          </a:xfrm>
          <a:prstGeom prst="rect">
            <a:avLst/>
          </a:prstGeom>
          <a:noFill/>
          <a:ln>
            <a:noFill/>
          </a:ln>
        </p:spPr>
      </p:pic>
      <p:sp>
        <p:nvSpPr>
          <p:cNvPr id="1048649" name="Rectangle 3"/>
          <p:cNvSpPr>
            <a:spLocks noChangeArrowheads="1"/>
          </p:cNvSpPr>
          <p:nvPr/>
        </p:nvSpPr>
        <p:spPr bwMode="auto">
          <a:xfrm>
            <a:off x="6308834" y="2391629"/>
            <a:ext cx="5231369"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Figure:</a:t>
            </a:r>
            <a:r>
              <a:rPr kumimoji="0" lang="en-US" sz="2000" b="1" i="0" u="none" strike="noStrike" cap="none" normalizeH="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When Ambulance is Detected with Siren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8650" name="Rectangle 1"/>
          <p:cNvSpPr>
            <a:spLocks noChangeArrowheads="1"/>
          </p:cNvSpPr>
          <p:nvPr/>
        </p:nvSpPr>
        <p:spPr bwMode="auto">
          <a:xfrm>
            <a:off x="0" y="3489961"/>
            <a:ext cx="121920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162425" algn="l"/>
              </a:tabLst>
            </a:pPr>
            <a:r>
              <a:rPr kumimoji="0" lang="en-US" sz="20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Ambulance is in Long Range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lnSpc>
                <a:spcPct val="150000"/>
              </a:lnSpc>
              <a:spcBef>
                <a:spcPct val="0"/>
              </a:spcBef>
              <a:spcAft>
                <a:spcPct val="0"/>
              </a:spcAft>
              <a:tabLst>
                <a:tab pos="4162425" algn="l"/>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 Long range obstacle is Detected, </a:t>
            </a:r>
            <a:r>
              <a:rPr lang="en-US" sz="2000" dirty="0" smtClean="0">
                <a:latin typeface="Times New Roman" pitchFamily="18" charset="0"/>
                <a:ea typeface="Times New Roman" pitchFamily="18" charset="0"/>
                <a:cs typeface="Times New Roman" pitchFamily="18" charset="0"/>
              </a:rPr>
              <a:t>traffic signal still Green and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Message “Long range Obstacle Detected” is send to Traffic police and same message will be</a:t>
            </a:r>
            <a:r>
              <a:rPr kumimoji="0" lang="en-US" sz="20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displayed on LCD</a:t>
            </a:r>
            <a:r>
              <a:rPr lang="en-US" sz="2000" dirty="0" smtClean="0">
                <a:latin typeface="Times New Roman" pitchFamily="18" charset="0"/>
                <a:ea typeface="Times New Roman" pitchFamily="18" charset="0"/>
                <a:cs typeface="Times New Roman" pitchFamily="18" charset="0"/>
              </a:rPr>
              <a:t> a</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 shown in Figures below</a:t>
            </a:r>
            <a:r>
              <a:rPr lang="en-US" sz="2000" baseline="0" dirty="0" smtClean="0">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097170" name="Picture 7" descr="C:\Users\BHAGYALAKSHMI\AppData\Local\Microsoft\Windows\Temporary Internet Files\Content.Word\IMG_20180518_210811.png"/>
          <p:cNvPicPr>
            <a:picLocks/>
          </p:cNvPicPr>
          <p:nvPr/>
        </p:nvPicPr>
        <p:blipFill>
          <a:blip r:embed="rId4"/>
          <a:srcRect l="6741" r="12575"/>
          <a:stretch>
            <a:fillRect/>
          </a:stretch>
        </p:blipFill>
        <p:spPr bwMode="auto">
          <a:xfrm>
            <a:off x="4602480" y="5283200"/>
            <a:ext cx="3810000" cy="955040"/>
          </a:xfrm>
          <a:prstGeom prst="rect">
            <a:avLst/>
          </a:prstGeom>
          <a:noFill/>
          <a:ln>
            <a:noFill/>
          </a:ln>
        </p:spPr>
      </p:pic>
      <p:pic>
        <p:nvPicPr>
          <p:cNvPr id="2097171" name="Picture 8" descr="D:\LAK\2.png"/>
          <p:cNvPicPr>
            <a:picLocks/>
          </p:cNvPicPr>
          <p:nvPr/>
        </p:nvPicPr>
        <p:blipFill>
          <a:blip r:embed="rId5"/>
          <a:srcRect/>
          <a:stretch>
            <a:fillRect/>
          </a:stretch>
        </p:blipFill>
        <p:spPr bwMode="auto">
          <a:xfrm>
            <a:off x="381000" y="5007293"/>
            <a:ext cx="3886200" cy="1500188"/>
          </a:xfrm>
          <a:prstGeom prst="rect">
            <a:avLst/>
          </a:prstGeom>
          <a:noFill/>
          <a:ln>
            <a:noFill/>
          </a:ln>
        </p:spPr>
      </p:pic>
      <p:sp>
        <p:nvSpPr>
          <p:cNvPr id="1048651" name="Rectangle 9"/>
          <p:cNvSpPr/>
          <p:nvPr/>
        </p:nvSpPr>
        <p:spPr>
          <a:xfrm>
            <a:off x="0" y="6457890"/>
            <a:ext cx="4766690" cy="400110"/>
          </a:xfrm>
          <a:prstGeom prst="rect">
            <a:avLst/>
          </a:prstGeom>
        </p:spPr>
        <p:txBody>
          <a:bodyPr wrap="none">
            <a:spAutoFit/>
          </a:bodyPr>
          <a:lstStyle/>
          <a:p>
            <a:r>
              <a:rPr lang="en-US" sz="2000" b="1" dirty="0" smtClean="0">
                <a:latin typeface="Times New Roman" pitchFamily="18" charset="0"/>
                <a:cs typeface="Times New Roman" pitchFamily="18" charset="0"/>
              </a:rPr>
              <a:t>Figure:</a:t>
            </a:r>
            <a:r>
              <a:rPr lang="en-US" sz="2000" dirty="0" smtClean="0">
                <a:latin typeface="Times New Roman" pitchFamily="18" charset="0"/>
                <a:cs typeface="Times New Roman" pitchFamily="18" charset="0"/>
              </a:rPr>
              <a:t> When Ambulance is in Long Range</a:t>
            </a:r>
            <a:endParaRPr lang="en-IN" sz="2000" dirty="0">
              <a:latin typeface="Times New Roman" pitchFamily="18" charset="0"/>
              <a:cs typeface="Times New Roman" pitchFamily="18" charset="0"/>
            </a:endParaRPr>
          </a:p>
        </p:txBody>
      </p:sp>
      <p:sp>
        <p:nvSpPr>
          <p:cNvPr id="1048652" name="Rectangle 2"/>
          <p:cNvSpPr>
            <a:spLocks noChangeArrowheads="1"/>
          </p:cNvSpPr>
          <p:nvPr/>
        </p:nvSpPr>
        <p:spPr bwMode="auto">
          <a:xfrm>
            <a:off x="4892040" y="6457890"/>
            <a:ext cx="4721614"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a:t>
            </a:r>
            <a:r>
              <a:rPr kumimoji="0" lang="en-US" sz="20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 Ambulance is in Long Range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97172" name="Picture 11" descr="E:\PROJECT\Project photos\IMG20180508154746.jpg"/>
          <p:cNvPicPr>
            <a:picLocks/>
          </p:cNvPicPr>
          <p:nvPr/>
        </p:nvPicPr>
        <p:blipFill>
          <a:blip r:embed="rId6" cstate="print"/>
          <a:srcRect l="7856" t="22222" r="4380" b="14815"/>
          <a:stretch>
            <a:fillRect/>
          </a:stretch>
        </p:blipFill>
        <p:spPr bwMode="auto">
          <a:xfrm>
            <a:off x="8823959" y="5421630"/>
            <a:ext cx="2971801" cy="6477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Rectangle 6"/>
          <p:cNvSpPr/>
          <p:nvPr/>
        </p:nvSpPr>
        <p:spPr>
          <a:xfrm>
            <a:off x="0" y="0"/>
            <a:ext cx="11978640" cy="1323439"/>
          </a:xfrm>
          <a:prstGeom prst="rect">
            <a:avLst/>
          </a:prstGeom>
        </p:spPr>
        <p:txBody>
          <a:bodyPr wrap="square">
            <a:spAutoFit/>
          </a:bodyPr>
          <a:lstStyle/>
          <a:p>
            <a:pPr lvl="0" fontAlgn="base">
              <a:spcBef>
                <a:spcPct val="0"/>
              </a:spcBef>
              <a:spcAft>
                <a:spcPct val="0"/>
              </a:spcAft>
            </a:pPr>
            <a:r>
              <a:rPr lang="en-US" sz="2000" b="1" dirty="0" smtClean="0">
                <a:latin typeface="Times New Roman" pitchFamily="18" charset="0"/>
                <a:ea typeface="Times New Roman" pitchFamily="18" charset="0"/>
                <a:cs typeface="Times New Roman" pitchFamily="18" charset="0"/>
              </a:rPr>
              <a:t>ii. Ambulance is in Short Range </a:t>
            </a:r>
            <a:endParaRPr lang="en-US" sz="2800" dirty="0" smtClean="0">
              <a:latin typeface="Arial" pitchFamily="34" charset="0"/>
              <a:cs typeface="Arial" pitchFamily="34" charset="0"/>
            </a:endParaRPr>
          </a:p>
          <a:p>
            <a:pPr>
              <a:lnSpc>
                <a:spcPct val="150000"/>
              </a:lnSpc>
            </a:pPr>
            <a:r>
              <a:rPr lang="en-US" sz="2000" dirty="0" smtClean="0">
                <a:latin typeface="Times New Roman" pitchFamily="18" charset="0"/>
                <a:ea typeface="Times New Roman" pitchFamily="18" charset="0"/>
                <a:cs typeface="Times New Roman" pitchFamily="18" charset="0"/>
              </a:rPr>
              <a:t>When Ambulance is in Short Range, traffic signal changes from Red to Yellow and the Message “Short Range Obstacle Detected”  is send to traffic police and “Short Range is displayed on LCD as shown in Figures below.</a:t>
            </a:r>
            <a:endParaRPr lang="en-US" sz="2000" dirty="0" smtClean="0">
              <a:latin typeface="Arial" pitchFamily="34" charset="0"/>
              <a:cs typeface="Arial" pitchFamily="34" charset="0"/>
            </a:endParaRPr>
          </a:p>
        </p:txBody>
      </p:sp>
      <p:pic>
        <p:nvPicPr>
          <p:cNvPr id="2097173" name="Picture 7" descr="C:\Users\BHAGYALAKSHMI\AppData\Local\Microsoft\Windows\Temporary Internet Files\Content.Word\IMG_20180518_204828.png"/>
          <p:cNvPicPr>
            <a:picLocks/>
          </p:cNvPicPr>
          <p:nvPr/>
        </p:nvPicPr>
        <p:blipFill>
          <a:blip r:embed="rId2"/>
          <a:srcRect l="14904" t="35052" r="8496"/>
          <a:stretch>
            <a:fillRect/>
          </a:stretch>
        </p:blipFill>
        <p:spPr bwMode="auto">
          <a:xfrm>
            <a:off x="5370195" y="1645920"/>
            <a:ext cx="2884170" cy="944880"/>
          </a:xfrm>
          <a:prstGeom prst="rect">
            <a:avLst/>
          </a:prstGeom>
          <a:noFill/>
          <a:ln>
            <a:noFill/>
          </a:ln>
        </p:spPr>
      </p:pic>
      <p:sp>
        <p:nvSpPr>
          <p:cNvPr id="1048654" name="Rectangle 8"/>
          <p:cNvSpPr/>
          <p:nvPr/>
        </p:nvSpPr>
        <p:spPr>
          <a:xfrm>
            <a:off x="0" y="2939534"/>
            <a:ext cx="4734438" cy="400110"/>
          </a:xfrm>
          <a:prstGeom prst="rect">
            <a:avLst/>
          </a:prstGeom>
        </p:spPr>
        <p:txBody>
          <a:bodyPr wrap="none">
            <a:spAutoFit/>
          </a:bodyPr>
          <a:lstStyle/>
          <a:p>
            <a:r>
              <a:rPr lang="en-US" sz="2000" b="1" dirty="0" smtClean="0">
                <a:latin typeface="Times New Roman" pitchFamily="18" charset="0"/>
                <a:cs typeface="Times New Roman" pitchFamily="18" charset="0"/>
              </a:rPr>
              <a:t>Figure: </a:t>
            </a:r>
            <a:r>
              <a:rPr lang="en-US" sz="2000" dirty="0" smtClean="0">
                <a:latin typeface="Times New Roman" pitchFamily="18" charset="0"/>
                <a:cs typeface="Times New Roman" pitchFamily="18" charset="0"/>
              </a:rPr>
              <a:t>When Ambulance is in Short Range</a:t>
            </a:r>
            <a:endParaRPr lang="en-IN" sz="2000" dirty="0">
              <a:latin typeface="Times New Roman" pitchFamily="18" charset="0"/>
              <a:cs typeface="Times New Roman" pitchFamily="18" charset="0"/>
            </a:endParaRPr>
          </a:p>
        </p:txBody>
      </p:sp>
      <p:pic>
        <p:nvPicPr>
          <p:cNvPr id="2097174" name="Picture 9"/>
          <p:cNvPicPr>
            <a:picLocks/>
          </p:cNvPicPr>
          <p:nvPr/>
        </p:nvPicPr>
        <p:blipFill>
          <a:blip r:embed="rId3"/>
          <a:srcRect/>
          <a:stretch>
            <a:fillRect/>
          </a:stretch>
        </p:blipFill>
        <p:spPr bwMode="auto">
          <a:xfrm>
            <a:off x="213360" y="1336612"/>
            <a:ext cx="4867275" cy="1624456"/>
          </a:xfrm>
          <a:prstGeom prst="rect">
            <a:avLst/>
          </a:prstGeom>
          <a:noFill/>
          <a:ln>
            <a:noFill/>
          </a:ln>
        </p:spPr>
      </p:pic>
      <p:sp>
        <p:nvSpPr>
          <p:cNvPr id="1048655" name="Rectangle 10"/>
          <p:cNvSpPr/>
          <p:nvPr/>
        </p:nvSpPr>
        <p:spPr>
          <a:xfrm>
            <a:off x="5691457" y="2970014"/>
            <a:ext cx="4606197" cy="400110"/>
          </a:xfrm>
          <a:prstGeom prst="rect">
            <a:avLst/>
          </a:prstGeom>
        </p:spPr>
        <p:txBody>
          <a:bodyPr wrap="none">
            <a:spAutoFit/>
          </a:bodyPr>
          <a:lstStyle/>
          <a:p>
            <a:r>
              <a:rPr lang="en-US" sz="2000" b="1" dirty="0" smtClean="0">
                <a:latin typeface="Times New Roman" pitchFamily="18" charset="0"/>
                <a:cs typeface="Times New Roman" pitchFamily="18" charset="0"/>
              </a:rPr>
              <a:t>Figure: </a:t>
            </a:r>
            <a:r>
              <a:rPr lang="en-US" sz="2000" dirty="0" smtClean="0">
                <a:latin typeface="Times New Roman" pitchFamily="18" charset="0"/>
                <a:cs typeface="Times New Roman" pitchFamily="18" charset="0"/>
              </a:rPr>
              <a:t>When Ambulance is in Short Rage</a:t>
            </a:r>
            <a:endParaRPr lang="en-IN" sz="2000" dirty="0">
              <a:latin typeface="Times New Roman" pitchFamily="18" charset="0"/>
              <a:cs typeface="Times New Roman" pitchFamily="18" charset="0"/>
            </a:endParaRPr>
          </a:p>
        </p:txBody>
      </p:sp>
      <p:sp>
        <p:nvSpPr>
          <p:cNvPr id="1048656" name="Rectangle 1"/>
          <p:cNvSpPr>
            <a:spLocks noChangeArrowheads="1"/>
          </p:cNvSpPr>
          <p:nvPr/>
        </p:nvSpPr>
        <p:spPr bwMode="auto">
          <a:xfrm>
            <a:off x="0" y="3368040"/>
            <a:ext cx="5632696"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Case 4: When Ambulance crosses the Traffic pole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97175" name="Picture 13"/>
          <p:cNvPicPr>
            <a:picLocks/>
          </p:cNvPicPr>
          <p:nvPr/>
        </p:nvPicPr>
        <p:blipFill>
          <a:blip r:embed="rId4"/>
          <a:srcRect/>
          <a:stretch>
            <a:fillRect/>
          </a:stretch>
        </p:blipFill>
        <p:spPr bwMode="auto">
          <a:xfrm>
            <a:off x="3479800" y="4800600"/>
            <a:ext cx="5008880" cy="1676400"/>
          </a:xfrm>
          <a:prstGeom prst="rect">
            <a:avLst/>
          </a:prstGeom>
          <a:noFill/>
          <a:ln>
            <a:noFill/>
          </a:ln>
        </p:spPr>
      </p:pic>
      <p:sp>
        <p:nvSpPr>
          <p:cNvPr id="1048657" name="Rectangle 14"/>
          <p:cNvSpPr/>
          <p:nvPr/>
        </p:nvSpPr>
        <p:spPr>
          <a:xfrm>
            <a:off x="0" y="3698855"/>
            <a:ext cx="12192000" cy="707886"/>
          </a:xfrm>
          <a:prstGeom prst="rect">
            <a:avLst/>
          </a:prstGeom>
        </p:spPr>
        <p:txBody>
          <a:bodyPr wrap="square">
            <a:spAutoFit/>
          </a:bodyPr>
          <a:lstStyle/>
          <a:p>
            <a:r>
              <a:rPr lang="en-US" sz="2000" dirty="0" smtClean="0">
                <a:latin typeface="Times New Roman" pitchFamily="18" charset="0"/>
                <a:cs typeface="Times New Roman" pitchFamily="18" charset="0"/>
              </a:rPr>
              <a:t>When the Ambulance crosses the Traffic pole, IR Sensor detects the Ambulance and traffic signal changes from Green to yellow  and sends the Latitude and Longitude message to Hospital as shown in Figures below.</a:t>
            </a:r>
            <a:endParaRPr lang="en-IN" sz="2000" dirty="0">
              <a:latin typeface="Times New Roman" pitchFamily="18" charset="0"/>
              <a:cs typeface="Times New Roman" pitchFamily="18" charset="0"/>
            </a:endParaRPr>
          </a:p>
        </p:txBody>
      </p:sp>
      <p:sp>
        <p:nvSpPr>
          <p:cNvPr id="1048658" name="Rectangle 2"/>
          <p:cNvSpPr>
            <a:spLocks noChangeArrowheads="1"/>
          </p:cNvSpPr>
          <p:nvPr/>
        </p:nvSpPr>
        <p:spPr bwMode="auto">
          <a:xfrm>
            <a:off x="3307080" y="6431280"/>
            <a:ext cx="5397440"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951038" algn="l"/>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a:t>
            </a:r>
            <a:r>
              <a:rPr kumimoji="0" lang="en-US" sz="20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 Ambulance Crosses the Traffic pole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6" name="Picture 5" descr="E:\PROJECT\Project photos\IMG-20180515-WA0009.jpg"/>
          <p:cNvPicPr>
            <a:picLocks/>
          </p:cNvPicPr>
          <p:nvPr/>
        </p:nvPicPr>
        <p:blipFill>
          <a:blip r:embed="rId2"/>
          <a:srcRect/>
          <a:stretch>
            <a:fillRect/>
          </a:stretch>
        </p:blipFill>
        <p:spPr bwMode="auto">
          <a:xfrm>
            <a:off x="435292" y="495300"/>
            <a:ext cx="4067175" cy="838200"/>
          </a:xfrm>
          <a:prstGeom prst="rect">
            <a:avLst/>
          </a:prstGeom>
          <a:noFill/>
          <a:ln w="9525">
            <a:noFill/>
            <a:miter lim="800000"/>
            <a:headEnd/>
            <a:tailEnd/>
          </a:ln>
        </p:spPr>
      </p:pic>
      <p:sp>
        <p:nvSpPr>
          <p:cNvPr id="1048659" name="Rectangle 3"/>
          <p:cNvSpPr>
            <a:spLocks noChangeArrowheads="1"/>
          </p:cNvSpPr>
          <p:nvPr/>
        </p:nvSpPr>
        <p:spPr bwMode="auto">
          <a:xfrm>
            <a:off x="0" y="1569720"/>
            <a:ext cx="4876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a:t>
            </a:r>
            <a:r>
              <a:rPr kumimoji="0" lang="en-US" sz="20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Longitude information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97177" name="Picture 7" descr="E:\PROJECT\Project photos\IMG-20180515-WA0012 - Copy (2).jpg"/>
          <p:cNvPicPr>
            <a:picLocks/>
          </p:cNvPicPr>
          <p:nvPr/>
        </p:nvPicPr>
        <p:blipFill>
          <a:blip r:embed="rId3"/>
          <a:srcRect/>
          <a:stretch>
            <a:fillRect/>
          </a:stretch>
        </p:blipFill>
        <p:spPr bwMode="auto">
          <a:xfrm>
            <a:off x="6914197" y="362902"/>
            <a:ext cx="4124325" cy="828675"/>
          </a:xfrm>
          <a:prstGeom prst="rect">
            <a:avLst/>
          </a:prstGeom>
          <a:noFill/>
          <a:ln w="9525">
            <a:noFill/>
            <a:miter lim="800000"/>
            <a:headEnd/>
            <a:tailEnd/>
          </a:ln>
        </p:spPr>
      </p:pic>
      <p:sp>
        <p:nvSpPr>
          <p:cNvPr id="1048660" name="Rectangle 4"/>
          <p:cNvSpPr>
            <a:spLocks noChangeArrowheads="1"/>
          </p:cNvSpPr>
          <p:nvPr/>
        </p:nvSpPr>
        <p:spPr bwMode="auto">
          <a:xfrm>
            <a:off x="6690360" y="1524000"/>
            <a:ext cx="4495800" cy="4153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a:t>
            </a:r>
            <a:r>
              <a:rPr kumimoji="0" lang="en-US" sz="20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Latitude information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97178" name="Picture 9" descr="E:\PROJECT\Project photos\IMG-20180515-WA0010 - Copy (2) - Copy.jpg"/>
          <p:cNvPicPr>
            <a:picLocks/>
          </p:cNvPicPr>
          <p:nvPr/>
        </p:nvPicPr>
        <p:blipFill>
          <a:blip r:embed="rId4"/>
          <a:srcRect/>
          <a:stretch>
            <a:fillRect/>
          </a:stretch>
        </p:blipFill>
        <p:spPr bwMode="auto">
          <a:xfrm>
            <a:off x="3378517" y="2690812"/>
            <a:ext cx="5038725" cy="1019175"/>
          </a:xfrm>
          <a:prstGeom prst="rect">
            <a:avLst/>
          </a:prstGeom>
          <a:noFill/>
          <a:ln w="9525">
            <a:noFill/>
            <a:miter lim="800000"/>
            <a:headEnd/>
            <a:tailEnd/>
          </a:ln>
        </p:spPr>
      </p:pic>
      <p:sp>
        <p:nvSpPr>
          <p:cNvPr id="1048661" name="Rectangle 10"/>
          <p:cNvSpPr/>
          <p:nvPr/>
        </p:nvSpPr>
        <p:spPr>
          <a:xfrm>
            <a:off x="2209800" y="3928795"/>
            <a:ext cx="8153400" cy="400110"/>
          </a:xfrm>
          <a:prstGeom prst="rect">
            <a:avLst/>
          </a:prstGeom>
        </p:spPr>
        <p:txBody>
          <a:bodyPr wrap="square">
            <a:spAutoFit/>
          </a:bodyPr>
          <a:lstStyle/>
          <a:p>
            <a:r>
              <a:rPr lang="en-IN" sz="2000" b="1" dirty="0" smtClean="0">
                <a:latin typeface="Times New Roman" pitchFamily="18" charset="0"/>
                <a:cs typeface="Times New Roman" pitchFamily="18" charset="0"/>
              </a:rPr>
              <a:t>Figure : </a:t>
            </a:r>
            <a:r>
              <a:rPr lang="en-IN" sz="2000" dirty="0" smtClean="0">
                <a:latin typeface="Times New Roman" pitchFamily="18" charset="0"/>
                <a:cs typeface="Times New Roman" pitchFamily="18" charset="0"/>
              </a:rPr>
              <a:t>Information about Tracking of Ambulance to Hospital</a:t>
            </a:r>
            <a:endParaRPr lang="en-IN" sz="2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Rectangle 1"/>
          <p:cNvSpPr>
            <a:spLocks noChangeArrowheads="1"/>
          </p:cNvSpPr>
          <p:nvPr/>
        </p:nvSpPr>
        <p:spPr bwMode="auto">
          <a:xfrm>
            <a:off x="0" y="0"/>
            <a:ext cx="12192000" cy="5847706"/>
          </a:xfrm>
          <a:prstGeom prst="rect">
            <a:avLst/>
          </a:prstGeom>
          <a:noFill/>
          <a:ln w="9525">
            <a:noFill/>
            <a:miter lim="800000"/>
            <a:headEnd/>
            <a:tailEnd/>
          </a:ln>
          <a:effectLst/>
        </p:spPr>
        <p:txBody>
          <a:bodyPr vert="horz" wrap="square" lIns="91440" tIns="152352" rIns="91440" bIns="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pPr>
            <a:r>
              <a:rPr kumimoji="0" lang="en-US" sz="4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ADVANTAGES AND APPLICATIONS</a:t>
            </a:r>
          </a:p>
          <a:p>
            <a:pPr marL="0" marR="0" lvl="0" indent="0" algn="l" defTabSz="914400" rtl="0" eaLnBrk="0" fontAlgn="base" latinLnBrk="0" hangingPunct="0">
              <a:lnSpc>
                <a:spcPct val="150000"/>
              </a:lnSpc>
              <a:spcBef>
                <a:spcPct val="0"/>
              </a:spcBef>
              <a:spcAft>
                <a:spcPct val="0"/>
              </a:spcAft>
              <a:buClrTx/>
              <a:buSzTx/>
              <a:buFontTx/>
              <a:buNone/>
            </a:pPr>
            <a:r>
              <a:rPr kumimoji="0" lang="en-US" sz="2400" b="1" i="0" u="none" strike="noStrike" cap="none" normalizeH="0" baseline="0" dirty="0" smtClean="0">
                <a:ln>
                  <a:noFill/>
                </a:ln>
                <a:solidFill>
                  <a:schemeClr val="tx1"/>
                </a:solidFill>
                <a:effectLst/>
                <a:latin typeface="Times New Roman" pitchFamily="18" charset="0"/>
                <a:ea typeface="PMingLiU"/>
                <a:cs typeface="Times New Roman" pitchFamily="18" charset="0"/>
              </a:rPr>
              <a:t>APPLICATIONS</a:t>
            </a:r>
          </a:p>
          <a:p>
            <a:pPr marL="0" marR="0" lvl="0" indent="0" algn="l" defTabSz="914400" rtl="0" eaLnBrk="0" fontAlgn="base" latinLnBrk="0" hangingPunct="0">
              <a:lnSpc>
                <a:spcPct val="100000"/>
              </a:lnSpc>
              <a:spcBef>
                <a:spcPct val="0"/>
              </a:spcBef>
              <a:spcAft>
                <a:spcPct val="0"/>
              </a:spcAft>
              <a:buClrTx/>
              <a:buSzTx/>
              <a:buFontTx/>
              <a:buNone/>
            </a:pP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Ø"/>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Our project has the primary application in Emergency Vehicles Ambulance.</a:t>
            </a: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pPr>
            <a:endPar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Ø"/>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Also, the GPS and GSM systems together keeps broadcasting its location to the hospital authorities which can prepare to receive the patient. </a:t>
            </a: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system can also be extended to Fire Engines. </a:t>
            </a:r>
            <a:endParaRPr lang="en-US" sz="2000" dirty="0" smtClean="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also holds a great deal of promise for motor cavalcades. </a:t>
            </a:r>
            <a:endParaRPr lang="en-US" sz="2000" dirty="0" smtClean="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Also this can be used for Police Vehicles which are chasing a criminal escaping or someone who has broken the rules</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Rectangle 1"/>
          <p:cNvSpPr>
            <a:spLocks noChangeArrowheads="1"/>
          </p:cNvSpPr>
          <p:nvPr/>
        </p:nvSpPr>
        <p:spPr bwMode="auto">
          <a:xfrm>
            <a:off x="0" y="1"/>
            <a:ext cx="12192000" cy="34470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pPr>
            <a:r>
              <a:rPr lang="en-US" sz="2400" b="1" dirty="0" smtClean="0">
                <a:solidFill>
                  <a:srgbClr val="000000"/>
                </a:solidFill>
                <a:latin typeface="Times New Roman" pitchFamily="18" charset="0"/>
                <a:ea typeface="Calibri" pitchFamily="34" charset="0"/>
                <a:cs typeface="Times New Roman" pitchFamily="18" charset="0"/>
              </a:rPr>
              <a:t>ADVANTAGES</a:t>
            </a:r>
            <a:endPar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pPr>
            <a:endParaRPr kumimoji="0" lang="en-US" sz="24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system is composed of basic components such as GPS, GSM, and sensors which can be easily available.</a:t>
            </a:r>
          </a:p>
          <a:p>
            <a:pPr marL="0" marR="0" lvl="0" indent="0" algn="just" defTabSz="914400" rtl="0" eaLnBrk="1" fontAlgn="base" latinLnBrk="0" hangingPunct="1">
              <a:lnSpc>
                <a:spcPct val="100000"/>
              </a:lnSpc>
              <a:spcBef>
                <a:spcPct val="0"/>
              </a:spcBef>
              <a:spcAft>
                <a:spcPct val="0"/>
              </a:spcAft>
              <a:buClrTx/>
              <a:buSzTx/>
            </a:pPr>
            <a:endParaRPr lang="en-US" sz="2000" dirty="0" smtClean="0">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This system is easily interface to the other components such as IR sensor, Ultrasonic sensor and sound sensors.</a:t>
            </a:r>
          </a:p>
          <a:p>
            <a:pPr marL="0" marR="0" lvl="0" indent="0" algn="just" defTabSz="914400" rtl="0" eaLnBrk="1" fontAlgn="base" latinLnBrk="0" hangingPunct="1">
              <a:lnSpc>
                <a:spcPct val="100000"/>
              </a:lnSpc>
              <a:spcBef>
                <a:spcPct val="0"/>
              </a:spcBef>
              <a:spcAft>
                <a:spcPct val="0"/>
              </a:spcAft>
              <a:buClrTx/>
              <a:buSzTx/>
            </a:pPr>
            <a:endParaRPr lang="en-US" sz="2000" dirty="0" smtClean="0">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itchFamily="2" charset="2"/>
              <a:buChar char="Ø"/>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system consists of the latest 64 bit ARM7LPC2148 microcontroller which is easily upgradeable to a bigger setup due to its advanced specifications and we can  interface more components easily without any slowing down in real time operation.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48664" name="Rectangle 3"/>
          <p:cNvSpPr>
            <a:spLocks noChangeArrowheads="1"/>
          </p:cNvSpPr>
          <p:nvPr/>
        </p:nvSpPr>
        <p:spPr bwMode="auto">
          <a:xfrm>
            <a:off x="0" y="3678622"/>
            <a:ext cx="11908221" cy="20928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coding is done in embedded C which is easy to understand and the software is easily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operatable</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lang="en-US" sz="2000" dirty="0" smtClean="0">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pPr>
            <a:endPar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itchFamily="2" charset="2"/>
              <a:buChar char="Ø"/>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It has a lot of applications in the Emergency situations with any vehicle which has a siren attached and also helps    for more efficient operation of the Green Corridor. Important Body Organs or patients can be ferried easily to the hospital.</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Rectangle 1"/>
          <p:cNvSpPr>
            <a:spLocks noChangeArrowheads="1"/>
          </p:cNvSpPr>
          <p:nvPr/>
        </p:nvSpPr>
        <p:spPr bwMode="auto">
          <a:xfrm>
            <a:off x="0" y="0"/>
            <a:ext cx="12192000" cy="73866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4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REFERENCES</a:t>
            </a:r>
            <a:endParaRPr kumimoji="0" lang="en-US" sz="4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7200" algn="just" defTabSz="914400" rtl="0" eaLnBrk="0" fontAlgn="base" latinLnBrk="0" hangingPunct="0">
              <a:lnSpc>
                <a:spcPct val="150000"/>
              </a:lnSpc>
              <a:spcBef>
                <a:spcPct val="0"/>
              </a:spcBef>
              <a:spcAft>
                <a:spcPts val="57"/>
              </a:spcAft>
              <a:buClrTx/>
              <a:buSzTx/>
              <a:buFontTx/>
              <a:buNone/>
            </a:pP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a:t>
            </a: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Saaid,M.F</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Kamuludin</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M.A;MegatAli,M.S.A</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“Vehicle location finder using GPS and GSM system for mobile, Vehicular electronics and safety” [ICVES] -2014.</a:t>
            </a:r>
            <a:endParaRPr kumimoji="0" lang="en-US" sz="19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7200" algn="just" defTabSz="914400" rtl="0" eaLnBrk="0" fontAlgn="base" latinLnBrk="0" hangingPunct="0">
              <a:lnSpc>
                <a:spcPct val="150000"/>
              </a:lnSpc>
              <a:spcBef>
                <a:spcPct val="0"/>
              </a:spcBef>
              <a:spcAft>
                <a:spcPts val="57"/>
              </a:spcAft>
              <a:buClrTx/>
              <a:buSzTx/>
              <a:buFontTx/>
              <a:buNone/>
            </a:pP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a:t>
            </a: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QiangLiu</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Huapu</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Lu; </a:t>
            </a: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HongliangZhang,Bo</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Zou</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“Research &amp; Design Of Intelligent Vehicle Monitoring System Based On GPS / GSM”, ITS telecomm proceedings- 2009</a:t>
            </a:r>
            <a:endParaRPr kumimoji="0" lang="en-US" sz="19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7200" algn="just" defTabSz="914400" rtl="0" eaLnBrk="0" fontAlgn="base" latinLnBrk="0" hangingPunct="0">
              <a:lnSpc>
                <a:spcPct val="150000"/>
              </a:lnSpc>
              <a:spcBef>
                <a:spcPct val="0"/>
              </a:spcBef>
              <a:spcAft>
                <a:spcPts val="57"/>
              </a:spcAft>
              <a:buClrTx/>
              <a:buSzTx/>
              <a:buFontTx/>
              <a:buNone/>
            </a:pP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 </a:t>
            </a: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Nagaraja</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B.G; </a:t>
            </a: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Rayappa,R</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Mahesh. M; </a:t>
            </a: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Patil</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C.M,Manjunatha</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T.C, “Design And Development Of A GSM Based Vehicle Theft Control System, Advanced Computer Control” [ICACC] – 2009</a:t>
            </a:r>
            <a:endParaRPr kumimoji="0" lang="en-US" sz="1900" b="0" i="0" u="none" strike="noStrike" cap="none" normalizeH="0" baseline="0" dirty="0" smtClean="0">
              <a:ln>
                <a:noFill/>
              </a:ln>
              <a:solidFill>
                <a:schemeClr val="tx1"/>
              </a:solidFill>
              <a:effectLst/>
              <a:latin typeface="Times New Roman" pitchFamily="18" charset="0"/>
              <a:cs typeface="Times New Roman" pitchFamily="18" charset="0"/>
            </a:endParaRPr>
          </a:p>
          <a:p>
            <a:pPr indent="-7200" algn="just">
              <a:lnSpc>
                <a:spcPct val="150000"/>
              </a:lnSpc>
              <a:spcAft>
                <a:spcPts val="57"/>
              </a:spcAft>
            </a:pP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 </a:t>
            </a: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Ahmed,A.A.A;Ahmed</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A.M.E;Mohammed,A.H</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Akram</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M.A.A, “Design And Implementation Of Vehicle Tracking And Theft Control System, Computing control” , Networking, Electronics &amp; Embedded system </a:t>
            </a:r>
            <a:r>
              <a:rPr kumimoji="0" lang="en-US" sz="19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Engg</a:t>
            </a:r>
            <a:r>
              <a:rPr kumimoji="0" lang="en-US" sz="19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[ICCNEEE] – 2015.</a:t>
            </a:r>
            <a:r>
              <a:rPr lang="en-IN" sz="1900" dirty="0" smtClean="0">
                <a:latin typeface="Times New Roman" pitchFamily="18" charset="0"/>
                <a:cs typeface="Times New Roman" pitchFamily="18" charset="0"/>
              </a:rPr>
              <a:t> </a:t>
            </a:r>
          </a:p>
          <a:p>
            <a:pPr indent="-7200" algn="just">
              <a:lnSpc>
                <a:spcPct val="150000"/>
              </a:lnSpc>
              <a:spcAft>
                <a:spcPts val="57"/>
              </a:spcAft>
            </a:pPr>
            <a:r>
              <a:rPr lang="en-IN" sz="1900" dirty="0" smtClean="0">
                <a:latin typeface="Times New Roman" pitchFamily="18" charset="0"/>
                <a:cs typeface="Times New Roman" pitchFamily="18" charset="0"/>
              </a:rPr>
              <a:t>[5] </a:t>
            </a:r>
            <a:r>
              <a:rPr lang="en-IN" sz="1900" dirty="0" err="1" smtClean="0">
                <a:latin typeface="Times New Roman" pitchFamily="18" charset="0"/>
                <a:cs typeface="Times New Roman" pitchFamily="18" charset="0"/>
              </a:rPr>
              <a:t>Chandan</a:t>
            </a:r>
            <a:r>
              <a:rPr lang="en-IN" sz="1900" dirty="0" smtClean="0">
                <a:latin typeface="Times New Roman" pitchFamily="18" charset="0"/>
                <a:cs typeface="Times New Roman" pitchFamily="18" charset="0"/>
              </a:rPr>
              <a:t> Tiwari1,Abbas </a:t>
            </a:r>
            <a:r>
              <a:rPr lang="en-IN" sz="1900" dirty="0" err="1" smtClean="0">
                <a:latin typeface="Times New Roman" pitchFamily="18" charset="0"/>
                <a:cs typeface="Times New Roman" pitchFamily="18" charset="0"/>
              </a:rPr>
              <a:t>ali</a:t>
            </a:r>
            <a:r>
              <a:rPr lang="en-IN" sz="1900" dirty="0" smtClean="0">
                <a:latin typeface="Times New Roman" pitchFamily="18" charset="0"/>
                <a:cs typeface="Times New Roman" pitchFamily="18" charset="0"/>
              </a:rPr>
              <a:t> Jalanawala2,Faizan Manyar3,Johnpaul Moka4,A.M </a:t>
            </a:r>
            <a:r>
              <a:rPr lang="en-IN" sz="1900" dirty="0" err="1" smtClean="0">
                <a:latin typeface="Times New Roman" pitchFamily="18" charset="0"/>
                <a:cs typeface="Times New Roman" pitchFamily="18" charset="0"/>
              </a:rPr>
              <a:t>Hattarge</a:t>
            </a:r>
            <a:r>
              <a:rPr lang="en-IN" sz="1900" dirty="0" smtClean="0">
                <a:latin typeface="Times New Roman" pitchFamily="18" charset="0"/>
                <a:cs typeface="Times New Roman" pitchFamily="18" charset="0"/>
              </a:rPr>
              <a:t>  Automatic Lane Clearance System For Emergency Vehicles “ [IJIRSET]-  2016.</a:t>
            </a:r>
          </a:p>
          <a:p>
            <a:pPr indent="-7200" algn="just">
              <a:lnSpc>
                <a:spcPct val="150000"/>
              </a:lnSpc>
              <a:spcAft>
                <a:spcPts val="57"/>
              </a:spcAft>
            </a:pPr>
            <a:r>
              <a:rPr lang="en-IN" sz="1900" dirty="0" smtClean="0">
                <a:latin typeface="Times New Roman" pitchFamily="18" charset="0"/>
                <a:cs typeface="Times New Roman" pitchFamily="18" charset="0"/>
              </a:rPr>
              <a:t>[6]  </a:t>
            </a:r>
            <a:r>
              <a:rPr lang="en-IN" sz="1900" dirty="0" err="1" smtClean="0">
                <a:latin typeface="Times New Roman" pitchFamily="18" charset="0"/>
                <a:cs typeface="Times New Roman" pitchFamily="18" charset="0"/>
              </a:rPr>
              <a:t>Koushik</a:t>
            </a:r>
            <a:r>
              <a:rPr lang="en-IN" sz="1900" dirty="0" smtClean="0">
                <a:latin typeface="Times New Roman" pitchFamily="18" charset="0"/>
                <a:cs typeface="Times New Roman" pitchFamily="18" charset="0"/>
              </a:rPr>
              <a:t> Mandal1, </a:t>
            </a:r>
            <a:r>
              <a:rPr lang="en-IN" sz="1900" dirty="0" err="1" smtClean="0">
                <a:latin typeface="Times New Roman" pitchFamily="18" charset="0"/>
                <a:cs typeface="Times New Roman" pitchFamily="18" charset="0"/>
              </a:rPr>
              <a:t>Arindam</a:t>
            </a:r>
            <a:r>
              <a:rPr lang="en-IN" sz="1900" dirty="0" smtClean="0">
                <a:latin typeface="Times New Roman" pitchFamily="18" charset="0"/>
                <a:cs typeface="Times New Roman" pitchFamily="18" charset="0"/>
              </a:rPr>
              <a:t> Sen1, </a:t>
            </a:r>
            <a:r>
              <a:rPr lang="en-IN" sz="1900" dirty="0" err="1" smtClean="0">
                <a:latin typeface="Times New Roman" pitchFamily="18" charset="0"/>
                <a:cs typeface="Times New Roman" pitchFamily="18" charset="0"/>
              </a:rPr>
              <a:t>Abhijnan</a:t>
            </a:r>
            <a:r>
              <a:rPr lang="en-IN" sz="1900" dirty="0" smtClean="0">
                <a:latin typeface="Times New Roman" pitchFamily="18" charset="0"/>
                <a:cs typeface="Times New Roman" pitchFamily="18" charset="0"/>
              </a:rPr>
              <a:t> Chakraborty1, </a:t>
            </a:r>
            <a:r>
              <a:rPr lang="en-IN" sz="1900" dirty="0" err="1" smtClean="0">
                <a:latin typeface="Times New Roman" pitchFamily="18" charset="0"/>
                <a:cs typeface="Times New Roman" pitchFamily="18" charset="0"/>
              </a:rPr>
              <a:t>Siuli</a:t>
            </a:r>
            <a:r>
              <a:rPr lang="en-IN" sz="1900" dirty="0" smtClean="0">
                <a:latin typeface="Times New Roman" pitchFamily="18" charset="0"/>
                <a:cs typeface="Times New Roman" pitchFamily="18" charset="0"/>
              </a:rPr>
              <a:t> Roy1,Suvadip Batabyal2, </a:t>
            </a:r>
            <a:r>
              <a:rPr lang="en-IN" sz="1900" dirty="0" err="1" smtClean="0">
                <a:latin typeface="Times New Roman" pitchFamily="18" charset="0"/>
                <a:cs typeface="Times New Roman" pitchFamily="18" charset="0"/>
              </a:rPr>
              <a:t>Somprakash</a:t>
            </a:r>
            <a:r>
              <a:rPr lang="en-IN" sz="1900" dirty="0" smtClean="0">
                <a:latin typeface="Times New Roman" pitchFamily="18" charset="0"/>
                <a:cs typeface="Times New Roman" pitchFamily="18" charset="0"/>
              </a:rPr>
              <a:t> Bandyopadhyay3 (contact author: </a:t>
            </a:r>
            <a:r>
              <a:rPr lang="en-IN" sz="1900" u="sng" dirty="0" smtClean="0">
                <a:latin typeface="Times New Roman" pitchFamily="18" charset="0"/>
                <a:cs typeface="Times New Roman" pitchFamily="18" charset="0"/>
                <a:hlinkClick r:id="rId2"/>
              </a:rPr>
              <a:t>somprakash@iimcal.ac.in</a:t>
            </a:r>
            <a:r>
              <a:rPr lang="en-IN" sz="1900" dirty="0" smtClean="0">
                <a:latin typeface="Times New Roman" pitchFamily="18" charset="0"/>
                <a:cs typeface="Times New Roman" pitchFamily="18" charset="0"/>
              </a:rPr>
              <a:t> “Road Traffic Congestion Monitoring and Measurement using Active RFID and GSM Technology” IEEE Conference on Intelligent Transportation Systems Washington, DC, USA. October 5-7, 2011.</a:t>
            </a:r>
          </a:p>
          <a:p>
            <a:pPr marL="0" marR="0" lvl="0" indent="0" algn="l" defTabSz="914400" rtl="0" eaLnBrk="0" fontAlgn="base" latinLnBrk="0" hangingPunct="0">
              <a:lnSpc>
                <a:spcPct val="150000"/>
              </a:lnSpc>
              <a:spcBef>
                <a:spcPct val="0"/>
              </a:spcBef>
              <a:spcAft>
                <a:spcPct val="0"/>
              </a:spcAft>
              <a:buClrTx/>
              <a:buSzTx/>
              <a:buFontTx/>
              <a:buNone/>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408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Rectangle 2"/>
          <p:cNvSpPr/>
          <p:nvPr/>
        </p:nvSpPr>
        <p:spPr>
          <a:xfrm>
            <a:off x="1" y="409032"/>
            <a:ext cx="12095018" cy="7049769"/>
          </a:xfrm>
          <a:prstGeom prst="rect">
            <a:avLst/>
          </a:prstGeom>
        </p:spPr>
        <p:txBody>
          <a:bodyPr wrap="square">
            <a:spAutoFit/>
          </a:bodyPr>
          <a:lstStyle/>
          <a:p>
            <a:pPr marR="18415" indent="457200">
              <a:lnSpc>
                <a:spcPct val="150000"/>
              </a:lnSpc>
              <a:spcAft>
                <a:spcPts val="15"/>
              </a:spcAft>
            </a:pPr>
            <a:r>
              <a:rPr lang="en-US" sz="2800"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spc="1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4000" b="1" spc="10" dirty="0" smtClean="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US" sz="4000" b="1"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18415" indent="457200" algn="just">
              <a:lnSpc>
                <a:spcPct val="150000"/>
              </a:lnSpc>
              <a:spcAft>
                <a:spcPts val="15"/>
              </a:spcAft>
            </a:pP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The growing number of vehicles, traffic congestion and transportation delay on urban arterials are increasing worldwide. Therefore it is practically important to develop, verify and validate simple yet powerful models that help in designing and improving the safety and efficiency of transportation.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18415" indent="18415" algn="just">
              <a:lnSpc>
                <a:spcPct val="150000"/>
              </a:lnSpc>
              <a:spcAft>
                <a:spcPts val="15"/>
              </a:spcAft>
            </a:pP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18415" indent="228600" algn="just">
              <a:lnSpc>
                <a:spcPct val="150000"/>
              </a:lnSpc>
              <a:spcAft>
                <a:spcPts val="15"/>
              </a:spcAft>
            </a:pP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The Project focuses in detecting Emergency vehicles and chooses an algorithm which chooses a smart way to automatically use the traffic lights.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18415" indent="18415" algn="just">
              <a:lnSpc>
                <a:spcPct val="150000"/>
              </a:lnSpc>
              <a:spcAft>
                <a:spcPts val="15"/>
              </a:spcAft>
            </a:pP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8415" lvl="0" indent="-342900" algn="just">
              <a:lnSpc>
                <a:spcPct val="150000"/>
              </a:lnSpc>
              <a:spcBef>
                <a:spcPts val="0"/>
              </a:spcBef>
              <a:spcAft>
                <a:spcPts val="15"/>
              </a:spcAft>
              <a:buFont typeface="Wingdings" panose="05000000000000000000" pitchFamily="2" charset="2"/>
              <a:buChar char=""/>
            </a:pPr>
            <a:r>
              <a:rPr lang="en-US" sz="2000" b="1"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Existing system: </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The existing system uses Traffic policemen who regulate the signals on the Green Corridor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18415" algn="just">
              <a:lnSpc>
                <a:spcPct val="150000"/>
              </a:lnSpc>
              <a:spcBef>
                <a:spcPts val="0"/>
              </a:spcBef>
              <a:spcAft>
                <a:spcPts val="1000"/>
              </a:spcAft>
            </a:pP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The route has to be decided beforehand and requires a lot of manpower and can’t accommodate any sudden changes in the route.</a:t>
            </a:r>
          </a:p>
          <a:p>
            <a:pPr marL="228600" marR="18415" algn="just">
              <a:lnSpc>
                <a:spcPct val="150000"/>
              </a:lnSpc>
              <a:spcBef>
                <a:spcPts val="0"/>
              </a:spcBef>
              <a:spcAft>
                <a:spcPts val="1000"/>
              </a:spcAft>
            </a:pPr>
            <a:endParaRPr lang="en-US" spc="10" dirty="0">
              <a:latin typeface="Times New Roman" panose="02020603050405020304" pitchFamily="18" charset="0"/>
              <a:ea typeface="Times New Roman" panose="02020603050405020304" pitchFamily="18" charset="0"/>
              <a:cs typeface="Times New Roman" panose="02020603050405020304" pitchFamily="18" charset="0"/>
            </a:endParaRPr>
          </a:p>
          <a:p>
            <a:pPr marL="228600" marR="18415" algn="just">
              <a:lnSpc>
                <a:spcPct val="150000"/>
              </a:lnSpc>
              <a:spcBef>
                <a:spcPts val="0"/>
              </a:spcBef>
              <a:spcAft>
                <a:spcPts val="1000"/>
              </a:spcAft>
            </a:pPr>
            <a:endParaRPr lang="en-US" spc="1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Rectangle 1"/>
          <p:cNvSpPr/>
          <p:nvPr/>
        </p:nvSpPr>
        <p:spPr>
          <a:xfrm>
            <a:off x="0" y="561372"/>
            <a:ext cx="12192000" cy="6264275"/>
          </a:xfrm>
          <a:prstGeom prst="rect">
            <a:avLst/>
          </a:prstGeom>
        </p:spPr>
        <p:txBody>
          <a:bodyPr wrap="square">
            <a:spAutoFit/>
          </a:bodyPr>
          <a:lstStyle/>
          <a:p>
            <a:pPr marL="342900" marR="18415" lvl="0" indent="-342900" algn="just">
              <a:lnSpc>
                <a:spcPct val="150000"/>
              </a:lnSpc>
              <a:spcBef>
                <a:spcPts val="0"/>
              </a:spcBef>
              <a:spcAft>
                <a:spcPts val="15"/>
              </a:spcAft>
              <a:buFont typeface="Wingdings" panose="05000000000000000000" pitchFamily="2" charset="2"/>
              <a:buChar char=""/>
            </a:pPr>
            <a:r>
              <a:rPr lang="en-US" sz="2000" b="1"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Proposed system:</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In this system we will clear the path for emergency vehicle.</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We intend to take control of the traffic lights and track location of the emergency vehicle.</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Hence the hospital would be ready to treat the patient.</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18415" lvl="0" indent="-342900" algn="just">
              <a:lnSpc>
                <a:spcPct val="150000"/>
              </a:lnSpc>
              <a:spcBef>
                <a:spcPts val="0"/>
              </a:spcBef>
              <a:spcAft>
                <a:spcPts val="15"/>
              </a:spcAft>
              <a:buFont typeface="Wingdings" panose="05000000000000000000" pitchFamily="2" charset="2"/>
              <a:buChar char=""/>
            </a:pPr>
            <a:endPar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8415" lvl="0" indent="-342900" algn="just">
              <a:lnSpc>
                <a:spcPct val="150000"/>
              </a:lnSpc>
              <a:spcBef>
                <a:spcPts val="0"/>
              </a:spcBef>
              <a:spcAft>
                <a:spcPts val="15"/>
              </a:spcAft>
              <a:buFont typeface="Wingdings" panose="05000000000000000000" pitchFamily="2" charset="2"/>
              <a:buChar char=""/>
            </a:pP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This project seeks to create a flawless and seamless path for the emergency vehicle to reach the treatment facility as fast </a:t>
            </a:r>
            <a:r>
              <a:rPr lang="en-US" sz="2000" spc="10" dirty="0" smtClean="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2000" spc="1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possible. </a:t>
            </a:r>
            <a:r>
              <a:rPr lang="en-US" sz="2000" dirty="0">
                <a:latin typeface="Times New Roman" panose="02020603050405020304" pitchFamily="18" charset="0"/>
                <a:cs typeface="Times New Roman" panose="02020603050405020304" pitchFamily="18" charset="0"/>
              </a:rPr>
              <a:t>This was conceived keeping in mind the increasing deaths in the ambulance or any other emergency vehicle. We have      used the present world technologies to digitize the concept of Green Corridor.</a:t>
            </a:r>
          </a:p>
          <a:p>
            <a:pPr marL="228600" marR="6985" algn="just">
              <a:lnSpc>
                <a:spcPct val="150000"/>
              </a:lnSpc>
              <a:spcBef>
                <a:spcPts val="0"/>
              </a:spcBef>
              <a:spcAft>
                <a:spcPts val="15"/>
              </a:spcAft>
            </a:pPr>
            <a:endParaRPr lang="en-US" sz="2000" spc="10" dirty="0">
              <a:latin typeface="Times New Roman" panose="02020603050405020304" pitchFamily="18" charset="0"/>
              <a:ea typeface="Times New Roman" panose="02020603050405020304" pitchFamily="18" charset="0"/>
              <a:cs typeface="Times New Roman" panose="02020603050405020304" pitchFamily="18" charset="0"/>
            </a:endParaRPr>
          </a:p>
          <a:p>
            <a:pPr marL="228600" marR="6985" algn="just">
              <a:lnSpc>
                <a:spcPct val="150000"/>
              </a:lnSpc>
              <a:spcBef>
                <a:spcPts val="0"/>
              </a:spcBef>
              <a:spcAft>
                <a:spcPts val="15"/>
              </a:spcAft>
            </a:pPr>
            <a:r>
              <a:rPr lang="en-US" sz="2000" spc="10" dirty="0">
                <a:latin typeface="Times New Roman" panose="02020603050405020304" pitchFamily="18" charset="0"/>
                <a:ea typeface="Times New Roman" panose="02020603050405020304" pitchFamily="18" charset="0"/>
                <a:cs typeface="Times New Roman" panose="02020603050405020304" pitchFamily="18" charset="0"/>
              </a:rPr>
              <a:t>This project falls under the broad classification of “Embedded Systems” Embedded system is a combination of Hardware and Software. Specific task is repeated continuously.</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6985" marR="6985" indent="-6985" algn="just">
              <a:lnSpc>
                <a:spcPct val="150000"/>
              </a:lnSpc>
              <a:spcBef>
                <a:spcPts val="0"/>
              </a:spcBef>
              <a:spcAft>
                <a:spcPts val="15"/>
              </a:spcAft>
            </a:pPr>
            <a:r>
              <a:rPr lang="en-US" sz="2000" spc="10" dirty="0">
                <a:latin typeface="Times New Roman" panose="02020603050405020304" pitchFamily="18" charset="0"/>
                <a:ea typeface="Times New Roman" panose="02020603050405020304" pitchFamily="18" charset="0"/>
                <a:cs typeface="Times New Roman" panose="02020603050405020304" pitchFamily="18" charset="0"/>
              </a:rPr>
              <a:t>    Example: Washing machine, laptop. </a:t>
            </a:r>
          </a:p>
          <a:p>
            <a:pPr marL="228600" marR="6985" algn="just">
              <a:lnSpc>
                <a:spcPct val="150000"/>
              </a:lnSpc>
              <a:spcBef>
                <a:spcPts val="0"/>
              </a:spcBef>
              <a:spcAft>
                <a:spcPts val="15"/>
              </a:spcAft>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spc="1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Rectangle 1"/>
          <p:cNvSpPr/>
          <p:nvPr/>
        </p:nvSpPr>
        <p:spPr>
          <a:xfrm>
            <a:off x="114300" y="249274"/>
            <a:ext cx="11980718" cy="3195955"/>
          </a:xfrm>
          <a:prstGeom prst="rect">
            <a:avLst/>
          </a:prstGeom>
        </p:spPr>
        <p:txBody>
          <a:bodyPr wrap="square">
            <a:spAutoFit/>
          </a:bodyPr>
          <a:lstStyle/>
          <a:p>
            <a:pPr marL="6985" marR="6985" indent="-6985" algn="just">
              <a:lnSpc>
                <a:spcPct val="150000"/>
              </a:lnSpc>
              <a:spcBef>
                <a:spcPts val="0"/>
              </a:spcBef>
              <a:spcAft>
                <a:spcPts val="15"/>
              </a:spcAft>
            </a:pP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The main features of Embedded System are given below.</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6985" lvl="0" indent="-342900" algn="just">
              <a:lnSpc>
                <a:spcPct val="150000"/>
              </a:lnSpc>
              <a:spcBef>
                <a:spcPts val="0"/>
              </a:spcBef>
              <a:spcAft>
                <a:spcPts val="0"/>
              </a:spcAft>
              <a:buFont typeface="Wingdings" panose="05000000000000000000" pitchFamily="2" charset="2"/>
              <a:buChar char=""/>
            </a:pPr>
            <a:r>
              <a:rPr lang="en-US" sz="20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Tightly constrained.</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6985" lvl="0" indent="-342900" algn="just">
              <a:lnSpc>
                <a:spcPct val="150000"/>
              </a:lnSpc>
              <a:spcBef>
                <a:spcPts val="0"/>
              </a:spcBef>
              <a:spcAft>
                <a:spcPts val="0"/>
              </a:spcAft>
              <a:buFont typeface="Wingdings" panose="05000000000000000000" pitchFamily="2" charset="2"/>
              <a:buChar char=""/>
            </a:pPr>
            <a:r>
              <a:rPr lang="en-US" sz="20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Reactive and real time system.</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6985" lvl="0" indent="-342900" algn="just">
              <a:lnSpc>
                <a:spcPct val="150000"/>
              </a:lnSpc>
              <a:spcBef>
                <a:spcPts val="0"/>
              </a:spcBef>
              <a:spcAft>
                <a:spcPts val="0"/>
              </a:spcAft>
              <a:buFont typeface="Wingdings" panose="05000000000000000000" pitchFamily="2" charset="2"/>
              <a:buChar char=""/>
            </a:pPr>
            <a:r>
              <a:rPr lang="en-US" sz="20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Memory architecture is of two types: Harvard and Von Neumann architecture. </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6985" lvl="0" indent="-342900" algn="just">
              <a:lnSpc>
                <a:spcPct val="150000"/>
              </a:lnSpc>
              <a:spcBef>
                <a:spcPts val="0"/>
              </a:spcBef>
              <a:spcAft>
                <a:spcPts val="15"/>
              </a:spcAft>
              <a:buFont typeface="Wingdings" panose="05000000000000000000" pitchFamily="2" charset="2"/>
              <a:buChar char=""/>
            </a:pPr>
            <a:r>
              <a:rPr lang="en-US" sz="20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 types of instruction set: RISC &amp; CISC. </a:t>
            </a:r>
            <a:endParaRPr lang="en-US" sz="2000" spc="1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pPr marL="342900" marR="6985" lvl="0" indent="-342900" algn="just">
              <a:lnSpc>
                <a:spcPct val="150000"/>
              </a:lnSpc>
              <a:spcBef>
                <a:spcPts val="0"/>
              </a:spcBef>
              <a:spcAft>
                <a:spcPts val="15"/>
              </a:spcAft>
              <a:buFont typeface="Wingdings" panose="05000000000000000000" pitchFamily="2" charset="2"/>
              <a:buChar char=""/>
            </a:pPr>
            <a:endParaRPr lang="en-US" spc="10" dirty="0">
              <a:solidFill>
                <a:srgbClr val="000000"/>
              </a:solidFill>
              <a:latin typeface="Times New Roman" panose="02020603050405020304" pitchFamily="18" charset="0"/>
              <a:ea typeface="Calibri" panose="020F0502020204030204" pitchFamily="34" charset="0"/>
              <a:cs typeface="Calibri" panose="020F0502020204030204" pitchFamily="34" charset="0"/>
            </a:endParaRPr>
          </a:p>
          <a:p>
            <a:pPr marL="342900" marR="6985" lvl="0" indent="-342900" algn="just">
              <a:lnSpc>
                <a:spcPct val="150000"/>
              </a:lnSpc>
              <a:spcBef>
                <a:spcPts val="0"/>
              </a:spcBef>
              <a:spcAft>
                <a:spcPts val="15"/>
              </a:spcAft>
            </a:pPr>
            <a:endPar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48592" name="Rectangle 2"/>
          <p:cNvSpPr/>
          <p:nvPr/>
        </p:nvSpPr>
        <p:spPr>
          <a:xfrm>
            <a:off x="0" y="2712720"/>
            <a:ext cx="12191999" cy="548640"/>
          </a:xfrm>
          <a:prstGeom prst="rect">
            <a:avLst/>
          </a:prstGeom>
        </p:spPr>
        <p:txBody>
          <a:bodyPr wrap="square">
            <a:spAutoFit/>
          </a:bodyPr>
          <a:lstStyle/>
          <a:p>
            <a:pPr marL="6985" marR="6985" indent="-6985" algn="just">
              <a:lnSpc>
                <a:spcPct val="150000"/>
              </a:lnSpc>
              <a:spcBef>
                <a:spcPts val="0"/>
              </a:spcBef>
              <a:spcAft>
                <a:spcPts val="15"/>
              </a:spcAft>
            </a:pPr>
            <a:r>
              <a:rPr lang="en-IN" sz="20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Rectangle 1"/>
          <p:cNvSpPr/>
          <p:nvPr/>
        </p:nvSpPr>
        <p:spPr>
          <a:xfrm>
            <a:off x="3412901" y="140526"/>
            <a:ext cx="4378817" cy="707886"/>
          </a:xfrm>
          <a:prstGeom prst="rect">
            <a:avLst/>
          </a:prstGeom>
        </p:spPr>
        <p:txBody>
          <a:bodyPr wrap="square">
            <a:spAutoFit/>
          </a:bodyPr>
          <a:lstStyle/>
          <a:p>
            <a:r>
              <a:rPr lang="en-US" sz="4000" b="1" dirty="0">
                <a:latin typeface="Times New Roman" panose="02020603050405020304" pitchFamily="18" charset="0"/>
                <a:cs typeface="Times New Roman" panose="02020603050405020304" pitchFamily="18" charset="0"/>
              </a:rPr>
              <a:t>Literature Survey</a:t>
            </a:r>
            <a:endParaRPr lang="en-US" sz="4000" dirty="0">
              <a:latin typeface="Times New Roman" panose="02020603050405020304" pitchFamily="18" charset="0"/>
              <a:cs typeface="Times New Roman" panose="02020603050405020304" pitchFamily="18" charset="0"/>
            </a:endParaRPr>
          </a:p>
        </p:txBody>
      </p:sp>
      <p:graphicFrame>
        <p:nvGraphicFramePr>
          <p:cNvPr id="4194304" name="Table 3"/>
          <p:cNvGraphicFramePr>
            <a:graphicFrameLocks noGrp="1"/>
          </p:cNvGraphicFramePr>
          <p:nvPr/>
        </p:nvGraphicFramePr>
        <p:xfrm>
          <a:off x="838200" y="1030311"/>
          <a:ext cx="9452021" cy="5362980"/>
        </p:xfrm>
        <a:graphic>
          <a:graphicData uri="http://schemas.openxmlformats.org/drawingml/2006/table">
            <a:tbl>
              <a:tblPr firstRow="1" bandRow="1">
                <a:tableStyleId>{5C22544A-7EE6-4342-B048-85BDC9FD1C3A}</a:tableStyleId>
              </a:tblPr>
              <a:tblGrid>
                <a:gridCol w="687420"/>
                <a:gridCol w="1804476"/>
                <a:gridCol w="2571687"/>
                <a:gridCol w="2498034"/>
                <a:gridCol w="1890404"/>
              </a:tblGrid>
              <a:tr h="672356">
                <a:tc>
                  <a:txBody>
                    <a:bodyPr/>
                    <a:lstStyle/>
                    <a:p>
                      <a:r>
                        <a:rPr lang="en-US" sz="1800" dirty="0"/>
                        <a:t>Sl.</a:t>
                      </a:r>
                      <a:r>
                        <a:rPr lang="en-US" sz="1800" baseline="0" dirty="0"/>
                        <a:t> no</a:t>
                      </a:r>
                      <a:endParaRPr lang="en-US" sz="1800" dirty="0"/>
                    </a:p>
                  </a:txBody>
                  <a:tcPr marT="45712" marB="45712"/>
                </a:tc>
                <a:tc>
                  <a:txBody>
                    <a:bodyPr/>
                    <a:lstStyle/>
                    <a:p>
                      <a:r>
                        <a:rPr lang="en-US" sz="1800" dirty="0"/>
                        <a:t>Author</a:t>
                      </a:r>
                    </a:p>
                  </a:txBody>
                  <a:tcPr marT="45712" marB="45712"/>
                </a:tc>
                <a:tc>
                  <a:txBody>
                    <a:bodyPr/>
                    <a:lstStyle/>
                    <a:p>
                      <a:r>
                        <a:rPr lang="en-US" sz="1800" dirty="0"/>
                        <a:t>Title</a:t>
                      </a:r>
                    </a:p>
                  </a:txBody>
                  <a:tcPr marT="45712" marB="45712"/>
                </a:tc>
                <a:tc>
                  <a:txBody>
                    <a:bodyPr/>
                    <a:lstStyle/>
                    <a:p>
                      <a:r>
                        <a:rPr lang="en-US" sz="1800" dirty="0"/>
                        <a:t>Abstract</a:t>
                      </a:r>
                    </a:p>
                  </a:txBody>
                  <a:tcPr marT="45712" marB="45712"/>
                </a:tc>
                <a:tc>
                  <a:txBody>
                    <a:bodyPr/>
                    <a:lstStyle/>
                    <a:p>
                      <a:r>
                        <a:rPr lang="en-US" sz="1800" dirty="0"/>
                        <a:t>Conference/</a:t>
                      </a:r>
                    </a:p>
                    <a:p>
                      <a:r>
                        <a:rPr lang="en-US" sz="1800" dirty="0"/>
                        <a:t>Year</a:t>
                      </a:r>
                    </a:p>
                  </a:txBody>
                  <a:tcPr marT="45712" marB="45712"/>
                </a:tc>
              </a:tr>
              <a:tr h="1616952">
                <a:tc>
                  <a:txBody>
                    <a:bodyPr/>
                    <a:lstStyle/>
                    <a:p>
                      <a:r>
                        <a:rPr lang="en-US" sz="1800" dirty="0"/>
                        <a:t>1.</a:t>
                      </a:r>
                    </a:p>
                  </a:txBody>
                  <a:tcPr marT="45712" marB="45712"/>
                </a:tc>
                <a:tc>
                  <a:txBody>
                    <a:bodyPr/>
                    <a:lstStyle/>
                    <a:p>
                      <a:r>
                        <a:rPr lang="en-US" sz="1800" dirty="0"/>
                        <a:t>Saaid,M.F; </a:t>
                      </a:r>
                      <a:r>
                        <a:rPr lang="en-US" sz="1800" baseline="0" dirty="0"/>
                        <a:t>Kamuludin, M.A;</a:t>
                      </a:r>
                    </a:p>
                    <a:p>
                      <a:r>
                        <a:rPr lang="en-US" sz="1800" baseline="0" dirty="0"/>
                        <a:t>Megat Ali,M.S.A</a:t>
                      </a:r>
                      <a:endParaRPr lang="en-US" sz="1800" dirty="0"/>
                    </a:p>
                  </a:txBody>
                  <a:tcPr marT="45712" marB="45712"/>
                </a:tc>
                <a:tc>
                  <a:txBody>
                    <a:bodyPr/>
                    <a:lstStyle/>
                    <a:p>
                      <a:r>
                        <a:rPr lang="en-US" sz="1800" dirty="0"/>
                        <a:t>Vehicle</a:t>
                      </a:r>
                      <a:r>
                        <a:rPr lang="en-US" sz="1800" baseline="0" dirty="0"/>
                        <a:t> location finder using GPS and GSM system for mobile.</a:t>
                      </a:r>
                      <a:endParaRPr lang="en-US" sz="1800" dirty="0"/>
                    </a:p>
                  </a:txBody>
                  <a:tcPr marT="45712" marB="45712"/>
                </a:tc>
                <a:tc>
                  <a:txBody>
                    <a:bodyPr/>
                    <a:lstStyle/>
                    <a:p>
                      <a:r>
                        <a:rPr lang="en-US" sz="1800" dirty="0"/>
                        <a:t>A control system to find the location of the vehicle using GPS and communicating with vehicle using</a:t>
                      </a:r>
                      <a:r>
                        <a:rPr lang="en-US" sz="1800" baseline="0" dirty="0"/>
                        <a:t> GSM</a:t>
                      </a:r>
                      <a:endParaRPr lang="en-US" sz="1800" dirty="0"/>
                    </a:p>
                  </a:txBody>
                  <a:tcPr marT="45712" marB="45712"/>
                </a:tc>
                <a:tc>
                  <a:txBody>
                    <a:bodyPr/>
                    <a:lstStyle/>
                    <a:p>
                      <a:r>
                        <a:rPr lang="en-US" sz="1800" dirty="0"/>
                        <a:t>Vehicular</a:t>
                      </a:r>
                      <a:r>
                        <a:rPr lang="en-US" sz="1800" baseline="0" dirty="0"/>
                        <a:t> electronics and safety [ICVES] -2014.</a:t>
                      </a:r>
                      <a:endParaRPr lang="en-US" sz="1800" dirty="0"/>
                    </a:p>
                  </a:txBody>
                  <a:tcPr marT="45712" marB="45712"/>
                </a:tc>
              </a:tr>
              <a:tr h="1536836">
                <a:tc>
                  <a:txBody>
                    <a:bodyPr/>
                    <a:lstStyle/>
                    <a:p>
                      <a:r>
                        <a:rPr lang="en-US" sz="1800" dirty="0"/>
                        <a:t>2.</a:t>
                      </a:r>
                    </a:p>
                  </a:txBody>
                  <a:tcPr marT="45712" marB="45712"/>
                </a:tc>
                <a:tc>
                  <a:txBody>
                    <a:bodyPr/>
                    <a:lstStyle/>
                    <a:p>
                      <a:r>
                        <a:rPr lang="en-US" sz="1800" dirty="0"/>
                        <a:t>Qiang</a:t>
                      </a:r>
                      <a:r>
                        <a:rPr lang="en-US" sz="1800" baseline="0" dirty="0"/>
                        <a:t>Liu; Huapu Lu; Hongliang Zhang,Bo Zou</a:t>
                      </a:r>
                      <a:endParaRPr lang="en-US" sz="1800" dirty="0"/>
                    </a:p>
                  </a:txBody>
                  <a:tcPr marT="45712" marB="45712"/>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800" b="0" i="0" u="none" strike="noStrike" kern="1200" cap="none" spc="0" normalizeH="0" baseline="0" noProof="0" dirty="0">
                          <a:ln>
                            <a:noFill/>
                          </a:ln>
                          <a:solidFill>
                            <a:prstClr val="black"/>
                          </a:solidFill>
                          <a:effectLst/>
                          <a:uLnTx/>
                          <a:uFillTx/>
                          <a:latin typeface="+mn-lt"/>
                          <a:ea typeface="+mn-ea"/>
                          <a:cs typeface="+mn-cs"/>
                        </a:rPr>
                        <a:t>Research &amp; Design Of Intelligent Vehicle Monitoring System Based On GPS / GSM</a:t>
                      </a:r>
                    </a:p>
                    <a:p>
                      <a:endParaRPr lang="en-US" sz="1800" dirty="0"/>
                    </a:p>
                  </a:txBody>
                  <a:tcPr marT="45712" marB="45712"/>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800" b="0" i="0" u="none" strike="noStrike" kern="1200" cap="none" spc="0" normalizeH="0" baseline="0" noProof="0" dirty="0">
                          <a:ln>
                            <a:noFill/>
                          </a:ln>
                          <a:solidFill>
                            <a:prstClr val="black"/>
                          </a:solidFill>
                          <a:effectLst/>
                          <a:uLnTx/>
                          <a:uFillTx/>
                          <a:latin typeface="+mn-lt"/>
                          <a:ea typeface="+mn-ea"/>
                          <a:cs typeface="+mn-cs"/>
                        </a:rPr>
                        <a:t>Uses GIS , wireless positioning and communication.</a:t>
                      </a:r>
                    </a:p>
                    <a:p>
                      <a:endParaRPr lang="en-US" sz="1800" dirty="0"/>
                    </a:p>
                  </a:txBody>
                  <a:tcPr marT="45712" marB="45712"/>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800" b="0" i="0" u="none" strike="noStrike" kern="1200" cap="none" spc="0" normalizeH="0" baseline="0" noProof="0" dirty="0">
                          <a:ln>
                            <a:noFill/>
                          </a:ln>
                          <a:solidFill>
                            <a:prstClr val="black"/>
                          </a:solidFill>
                          <a:effectLst/>
                          <a:uLnTx/>
                          <a:uFillTx/>
                          <a:latin typeface="+mn-lt"/>
                          <a:ea typeface="+mn-ea"/>
                          <a:cs typeface="+mn-cs"/>
                        </a:rPr>
                        <a:t>ITS telecomm proceedings- 2009.</a:t>
                      </a:r>
                    </a:p>
                    <a:p>
                      <a:endParaRPr lang="en-US" sz="1800" dirty="0"/>
                    </a:p>
                  </a:txBody>
                  <a:tcPr marT="45712" marB="45712"/>
                </a:tc>
              </a:tr>
              <a:tr h="1536836">
                <a:tc>
                  <a:txBody>
                    <a:bodyPr/>
                    <a:lstStyle/>
                    <a:p>
                      <a:r>
                        <a:rPr lang="en-US" sz="1800" dirty="0"/>
                        <a:t>3.</a:t>
                      </a:r>
                    </a:p>
                  </a:txBody>
                  <a:tcPr marT="45712" marB="45712"/>
                </a:tc>
                <a:tc>
                  <a:txBody>
                    <a:bodyPr/>
                    <a:lstStyle/>
                    <a:p>
                      <a:r>
                        <a:rPr lang="en-US" sz="1800" dirty="0"/>
                        <a:t>Nagaraja B.G; </a:t>
                      </a:r>
                    </a:p>
                    <a:p>
                      <a:r>
                        <a:rPr lang="en-US" sz="1800" dirty="0"/>
                        <a:t>Rayappa,R;</a:t>
                      </a:r>
                      <a:r>
                        <a:rPr lang="en-US" sz="1800" baseline="0" dirty="0"/>
                        <a:t> Mahesh. M; Patil C.M,Manjunatha T.C</a:t>
                      </a:r>
                      <a:endParaRPr lang="en-US" sz="1800" dirty="0"/>
                    </a:p>
                  </a:txBody>
                  <a:tcPr marT="45712" marB="45712"/>
                </a:tc>
                <a:tc>
                  <a:txBody>
                    <a:bodyPr/>
                    <a:lstStyle/>
                    <a:p>
                      <a:r>
                        <a:rPr lang="en-US" sz="1800" dirty="0"/>
                        <a:t>Design</a:t>
                      </a:r>
                      <a:r>
                        <a:rPr lang="en-US" sz="1800" baseline="0" dirty="0"/>
                        <a:t> And Development Of A GSM Based Vehicle Theft Control System</a:t>
                      </a:r>
                      <a:endParaRPr lang="en-US" sz="1800" dirty="0"/>
                    </a:p>
                  </a:txBody>
                  <a:tcPr marT="45712" marB="45712"/>
                </a:tc>
                <a:tc>
                  <a:txBody>
                    <a:bodyPr/>
                    <a:lstStyle/>
                    <a:p>
                      <a:r>
                        <a:rPr lang="en-US" sz="1800" dirty="0"/>
                        <a:t>Uses embedded system based on GSM technique interfacing</a:t>
                      </a:r>
                      <a:r>
                        <a:rPr lang="en-US" sz="1800" baseline="0" dirty="0"/>
                        <a:t> mobile to MC.</a:t>
                      </a:r>
                      <a:endParaRPr lang="en-US" sz="1800" dirty="0"/>
                    </a:p>
                  </a:txBody>
                  <a:tcPr marT="45712" marB="45712"/>
                </a:tc>
                <a:tc>
                  <a:txBody>
                    <a:bodyPr/>
                    <a:lstStyle/>
                    <a:p>
                      <a:r>
                        <a:rPr lang="en-US" sz="1800" dirty="0"/>
                        <a:t>Advanced Computer Control</a:t>
                      </a:r>
                      <a:r>
                        <a:rPr lang="en-US" sz="1800" baseline="0" dirty="0"/>
                        <a:t> [ICACC] – 2009.</a:t>
                      </a:r>
                      <a:endParaRPr lang="en-US" sz="1800" dirty="0"/>
                    </a:p>
                  </a:txBody>
                  <a:tcPr marT="45712" marB="45712"/>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Table 1"/>
          <p:cNvGraphicFramePr>
            <a:graphicFrameLocks noGrp="1"/>
          </p:cNvGraphicFramePr>
          <p:nvPr/>
        </p:nvGraphicFramePr>
        <p:xfrm>
          <a:off x="838199" y="824249"/>
          <a:ext cx="9645204" cy="5512158"/>
        </p:xfrm>
        <a:graphic>
          <a:graphicData uri="http://schemas.openxmlformats.org/drawingml/2006/table">
            <a:tbl>
              <a:tblPr firstRow="1" bandRow="1">
                <a:tableStyleId>{5C22544A-7EE6-4342-B048-85BDC9FD1C3A}</a:tableStyleId>
              </a:tblPr>
              <a:tblGrid>
                <a:gridCol w="918590"/>
                <a:gridCol w="1929042"/>
                <a:gridCol w="2204618"/>
                <a:gridCol w="2201556"/>
                <a:gridCol w="2391398"/>
              </a:tblGrid>
              <a:tr h="984314">
                <a:tc>
                  <a:txBody>
                    <a:bodyPr/>
                    <a:lstStyle/>
                    <a:p>
                      <a:r>
                        <a:rPr lang="en-US" dirty="0"/>
                        <a:t>Sl. No</a:t>
                      </a:r>
                    </a:p>
                  </a:txBody>
                  <a:tcPr/>
                </a:tc>
                <a:tc>
                  <a:txBody>
                    <a:bodyPr/>
                    <a:lstStyle/>
                    <a:p>
                      <a:r>
                        <a:rPr lang="en-US" dirty="0"/>
                        <a:t>Author</a:t>
                      </a:r>
                    </a:p>
                  </a:txBody>
                  <a:tcPr/>
                </a:tc>
                <a:tc>
                  <a:txBody>
                    <a:bodyPr/>
                    <a:lstStyle/>
                    <a:p>
                      <a:r>
                        <a:rPr lang="en-US" dirty="0"/>
                        <a:t>Title</a:t>
                      </a:r>
                    </a:p>
                  </a:txBody>
                  <a:tcPr/>
                </a:tc>
                <a:tc>
                  <a:txBody>
                    <a:bodyPr/>
                    <a:lstStyle/>
                    <a:p>
                      <a:r>
                        <a:rPr lang="en-US" dirty="0"/>
                        <a:t>Abstract</a:t>
                      </a:r>
                    </a:p>
                  </a:txBody>
                  <a:tcPr/>
                </a:tc>
                <a:tc>
                  <a:txBody>
                    <a:bodyPr/>
                    <a:lstStyle/>
                    <a:p>
                      <a:r>
                        <a:rPr lang="en-US" dirty="0"/>
                        <a:t>Conference / Year</a:t>
                      </a:r>
                    </a:p>
                  </a:txBody>
                  <a:tcPr/>
                </a:tc>
              </a:tr>
              <a:tr h="4527844">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800" b="1" i="0" u="none" strike="noStrike" kern="1200" cap="none" spc="0" normalizeH="0" baseline="0" noProof="0" dirty="0">
                          <a:ln>
                            <a:noFill/>
                          </a:ln>
                          <a:solidFill>
                            <a:prstClr val="white"/>
                          </a:solidFill>
                          <a:effectLst/>
                          <a:uLnTx/>
                          <a:uFillTx/>
                          <a:latin typeface="+mn-lt"/>
                          <a:ea typeface="+mn-ea"/>
                          <a:cs typeface="+mn-cs"/>
                        </a:rPr>
                        <a:t>4. </a:t>
                      </a:r>
                    </a:p>
                    <a:p>
                      <a:endParaRPr lang="en-US" dirty="0"/>
                    </a:p>
                  </a:txBody>
                  <a:tcPr/>
                </a:tc>
                <a:tc>
                  <a:txBody>
                    <a:bodyPr/>
                    <a:lstStyle/>
                    <a:p>
                      <a:r>
                        <a:rPr lang="en-US" dirty="0" err="1"/>
                        <a:t>Ahmed,A.A.A</a:t>
                      </a:r>
                      <a:r>
                        <a:rPr lang="en-US" dirty="0"/>
                        <a:t>;</a:t>
                      </a:r>
                    </a:p>
                    <a:p>
                      <a:r>
                        <a:rPr lang="en-US" dirty="0"/>
                        <a:t>Ahmed</a:t>
                      </a:r>
                      <a:r>
                        <a:rPr lang="en-US" baseline="0" dirty="0"/>
                        <a:t> A.M.E;</a:t>
                      </a:r>
                    </a:p>
                    <a:p>
                      <a:r>
                        <a:rPr lang="en-US" baseline="0" dirty="0"/>
                        <a:t>Mohammed,A.H; Akram, M.A.A</a:t>
                      </a:r>
                      <a:endParaRPr lang="en-US" dirty="0"/>
                    </a:p>
                  </a:txBody>
                  <a:tcPr/>
                </a:tc>
                <a:tc>
                  <a:txBody>
                    <a:bodyPr/>
                    <a:lstStyle/>
                    <a:p>
                      <a:r>
                        <a:rPr lang="en-US" dirty="0"/>
                        <a:t>Design And Implementation Of Vehicle Tracking And Theft Control</a:t>
                      </a:r>
                      <a:r>
                        <a:rPr lang="en-US" baseline="0" dirty="0"/>
                        <a:t> System[4]</a:t>
                      </a:r>
                      <a:endParaRPr lang="en-US" dirty="0"/>
                    </a:p>
                  </a:txBody>
                  <a:tcPr/>
                </a:tc>
                <a:tc>
                  <a:txBody>
                    <a:bodyPr/>
                    <a:lstStyle/>
                    <a:p>
                      <a:r>
                        <a:rPr lang="en-US" dirty="0"/>
                        <a:t>Tracking</a:t>
                      </a:r>
                      <a:r>
                        <a:rPr lang="en-US" baseline="0" dirty="0"/>
                        <a:t> system based on GSM and radio comm. </a:t>
                      </a:r>
                      <a:endParaRPr lang="en-US" dirty="0"/>
                    </a:p>
                  </a:txBody>
                  <a:tcPr/>
                </a:tc>
                <a:tc>
                  <a:txBody>
                    <a:bodyPr/>
                    <a:lstStyle/>
                    <a:p>
                      <a:r>
                        <a:rPr lang="en-US" dirty="0"/>
                        <a:t>Computing control , Networking, Electronics &amp; Embedded system Engg.</a:t>
                      </a:r>
                      <a:r>
                        <a:rPr lang="en-US" baseline="0" dirty="0"/>
                        <a:t> [ICCNEEE] – 2015.</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1"/>
          <p:cNvPicPr>
            <a:picLocks noChangeAspect="1"/>
          </p:cNvPicPr>
          <p:nvPr/>
        </p:nvPicPr>
        <p:blipFill>
          <a:blip r:embed="rId2"/>
          <a:stretch>
            <a:fillRect/>
          </a:stretch>
        </p:blipFill>
        <p:spPr>
          <a:xfrm>
            <a:off x="1340427" y="1146219"/>
            <a:ext cx="9071263" cy="4631126"/>
          </a:xfrm>
          <a:prstGeom prst="rect">
            <a:avLst/>
          </a:prstGeom>
        </p:spPr>
      </p:pic>
      <p:sp>
        <p:nvSpPr>
          <p:cNvPr id="1048594" name="Rectangle 2"/>
          <p:cNvSpPr/>
          <p:nvPr/>
        </p:nvSpPr>
        <p:spPr>
          <a:xfrm>
            <a:off x="4302914" y="367491"/>
            <a:ext cx="5298286" cy="993139"/>
          </a:xfrm>
          <a:prstGeom prst="rect">
            <a:avLst/>
          </a:prstGeom>
        </p:spPr>
        <p:txBody>
          <a:bodyPr wrap="square">
            <a:spAutoFit/>
          </a:bodyPr>
          <a:lstStyle/>
          <a:p>
            <a:pPr algn="ctr">
              <a:lnSpc>
                <a:spcPct val="150000"/>
              </a:lnSpc>
              <a:spcAft>
                <a:spcPts val="1000"/>
              </a:spcAft>
            </a:pPr>
            <a:r>
              <a:rPr lang="en-US" sz="4000" b="1" spc="10" dirty="0">
                <a:latin typeface="Times New Roman" panose="02020603050405020304" pitchFamily="18" charset="0"/>
                <a:ea typeface="Times New Roman" panose="02020603050405020304" pitchFamily="18" charset="0"/>
                <a:cs typeface="Times New Roman" panose="02020603050405020304" pitchFamily="18" charset="0"/>
              </a:rPr>
              <a:t>BLOCK DIAGRAM</a:t>
            </a:r>
            <a:endParaRPr lang="en-US" sz="4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48595" name="Arrow: Left-Right 3"/>
          <p:cNvSpPr/>
          <p:nvPr/>
        </p:nvSpPr>
        <p:spPr>
          <a:xfrm>
            <a:off x="3803071" y="3013367"/>
            <a:ext cx="468669" cy="280554"/>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96" name="Arrow: Up 4"/>
          <p:cNvSpPr/>
          <p:nvPr/>
        </p:nvSpPr>
        <p:spPr>
          <a:xfrm>
            <a:off x="3460173" y="3252355"/>
            <a:ext cx="363680" cy="1922315"/>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97" name="TextBox 5"/>
          <p:cNvSpPr txBox="1"/>
          <p:nvPr/>
        </p:nvSpPr>
        <p:spPr>
          <a:xfrm>
            <a:off x="3139440" y="5897880"/>
            <a:ext cx="6416040" cy="400110"/>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Figure: Block Diagram of Intelligent Traffic Control</a:t>
            </a:r>
            <a:endParaRPr lang="en-IN" sz="2000"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1"/>
          <p:cNvPicPr>
            <a:picLocks/>
          </p:cNvPicPr>
          <p:nvPr/>
        </p:nvPicPr>
        <p:blipFill>
          <a:blip r:embed="rId2" cstate="print"/>
          <a:srcRect/>
          <a:stretch>
            <a:fillRect/>
          </a:stretch>
        </p:blipFill>
        <p:spPr bwMode="auto">
          <a:xfrm>
            <a:off x="4280126" y="5061"/>
            <a:ext cx="1202297" cy="494227"/>
          </a:xfrm>
          <a:prstGeom prst="rect">
            <a:avLst/>
          </a:prstGeom>
          <a:noFill/>
          <a:ln w="9525">
            <a:noFill/>
            <a:miter lim="800000"/>
            <a:headEnd/>
            <a:tailEnd/>
          </a:ln>
        </p:spPr>
      </p:pic>
      <p:sp>
        <p:nvSpPr>
          <p:cNvPr id="1048598" name="Text Box 35"/>
          <p:cNvSpPr txBox="1">
            <a:spLocks noChangeArrowheads="1"/>
          </p:cNvSpPr>
          <p:nvPr/>
        </p:nvSpPr>
        <p:spPr bwMode="auto">
          <a:xfrm>
            <a:off x="3139091" y="631065"/>
            <a:ext cx="4313238" cy="3492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pPr>
            <a:r>
              <a:rPr kumimoji="0" lang="en-US" sz="1200" b="0" i="0" u="none" strike="noStrike" cap="none" normalizeH="0" baseline="0" dirty="0">
                <a:ln>
                  <a:noFill/>
                </a:ln>
                <a:solidFill>
                  <a:schemeClr val="tx1"/>
                </a:solidFill>
                <a:effectLst/>
                <a:latin typeface="Times New Roman" panose="02020603050405020304" pitchFamily="18" charset="0"/>
              </a:rPr>
              <a:t>Emergency vehicle is arriving</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48599" name="AutoShape 37"/>
          <p:cNvSpPr>
            <a:spLocks noChangeArrowheads="1"/>
          </p:cNvSpPr>
          <p:nvPr/>
        </p:nvSpPr>
        <p:spPr bwMode="auto">
          <a:xfrm>
            <a:off x="4227168" y="1658940"/>
            <a:ext cx="1255255" cy="973138"/>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8600" name="Rectangle 6"/>
          <p:cNvSpPr/>
          <p:nvPr/>
        </p:nvSpPr>
        <p:spPr>
          <a:xfrm>
            <a:off x="4289826" y="1989583"/>
            <a:ext cx="910827" cy="304699"/>
          </a:xfrm>
          <a:prstGeom prst="rect">
            <a:avLst/>
          </a:prstGeom>
        </p:spPr>
        <p:txBody>
          <a:bodyPr wrap="none">
            <a:spAutoFit/>
          </a:bodyPr>
          <a:lstStyle/>
          <a:p>
            <a:pPr>
              <a:lnSpc>
                <a:spcPct val="115000"/>
              </a:lnSpc>
              <a:spcAft>
                <a:spcPts val="10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Siren is ON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48601" name="Text Box 39"/>
          <p:cNvSpPr txBox="1">
            <a:spLocks noChangeArrowheads="1"/>
          </p:cNvSpPr>
          <p:nvPr/>
        </p:nvSpPr>
        <p:spPr bwMode="auto">
          <a:xfrm>
            <a:off x="7974255" y="2336425"/>
            <a:ext cx="2566988" cy="5111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pPr>
            <a:r>
              <a:rPr kumimoji="0" lang="en-US" sz="1200" b="0" i="0" u="none" strike="noStrike" cap="none" normalizeH="0" baseline="0" dirty="0">
                <a:ln>
                  <a:noFill/>
                </a:ln>
                <a:solidFill>
                  <a:schemeClr val="tx1"/>
                </a:solidFill>
                <a:effectLst/>
                <a:latin typeface="Times New Roman" panose="02020603050405020304" pitchFamily="18" charset="0"/>
              </a:rPr>
              <a:t>Emergency Vehicle is not detected and assume it is as normal vehicle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48602" name="Text Box 47"/>
          <p:cNvSpPr txBox="1">
            <a:spLocks noChangeArrowheads="1"/>
          </p:cNvSpPr>
          <p:nvPr/>
        </p:nvSpPr>
        <p:spPr bwMode="auto">
          <a:xfrm>
            <a:off x="7972668" y="3053250"/>
            <a:ext cx="2568575" cy="330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pPr>
            <a:r>
              <a:rPr kumimoji="0" lang="en-US" sz="1200" b="0" i="0" u="none" strike="noStrike" cap="none" normalizeH="0" baseline="0">
                <a:ln>
                  <a:noFill/>
                </a:ln>
                <a:solidFill>
                  <a:schemeClr val="tx1"/>
                </a:solidFill>
                <a:effectLst/>
                <a:latin typeface="Times New Roman" panose="02020603050405020304" pitchFamily="18" charset="0"/>
              </a:rPr>
              <a:t>No Action is Performed</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48603" name="Text Box 8"/>
          <p:cNvSpPr txBox="1">
            <a:spLocks noChangeArrowheads="1"/>
          </p:cNvSpPr>
          <p:nvPr/>
        </p:nvSpPr>
        <p:spPr bwMode="auto">
          <a:xfrm>
            <a:off x="7972668" y="3541029"/>
            <a:ext cx="2568575" cy="2381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pPr>
            <a:r>
              <a:rPr kumimoji="0" lang="en-US" sz="1100" b="0" i="0" u="none" strike="noStrike" cap="none" normalizeH="0" baseline="0">
                <a:ln>
                  <a:noFill/>
                </a:ln>
                <a:solidFill>
                  <a:schemeClr val="tx1"/>
                </a:solidFill>
                <a:effectLst/>
                <a:latin typeface="Calibri" panose="020F0502020204030204" pitchFamily="34" charset="0"/>
              </a:rPr>
              <a:t>                            </a:t>
            </a:r>
            <a:r>
              <a:rPr kumimoji="0" lang="en-US" sz="1200" b="0" i="0" u="none" strike="noStrike" cap="none" normalizeH="0" baseline="0">
                <a:ln>
                  <a:noFill/>
                </a:ln>
                <a:solidFill>
                  <a:schemeClr val="tx1"/>
                </a:solidFill>
                <a:effectLst/>
                <a:latin typeface="Times New Roman" panose="02020603050405020304" pitchFamily="18" charset="0"/>
              </a:rPr>
              <a:t>End</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48604" name="Text Box 45"/>
          <p:cNvSpPr txBox="1">
            <a:spLocks noChangeArrowheads="1"/>
          </p:cNvSpPr>
          <p:nvPr/>
        </p:nvSpPr>
        <p:spPr bwMode="auto">
          <a:xfrm>
            <a:off x="2906902" y="3668262"/>
            <a:ext cx="4592637" cy="260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pPr>
            <a:r>
              <a:rPr kumimoji="0" lang="en-US" sz="1200" b="0" i="0" u="none" strike="noStrike" cap="none" normalizeH="0" baseline="0" dirty="0">
                <a:ln>
                  <a:noFill/>
                </a:ln>
                <a:solidFill>
                  <a:schemeClr val="tx1"/>
                </a:solidFill>
                <a:effectLst/>
                <a:latin typeface="Times New Roman" panose="02020603050405020304" pitchFamily="18" charset="0"/>
              </a:rPr>
              <a:t>Ultrasonic Sensor is triggered and GSM sends message to Traffic </a:t>
            </a:r>
            <a:r>
              <a:rPr kumimoji="0" lang="en-US" sz="1200" b="0" i="0" u="none" strike="noStrike" cap="none" normalizeH="0" baseline="0" dirty="0" smtClean="0">
                <a:ln>
                  <a:noFill/>
                </a:ln>
                <a:solidFill>
                  <a:schemeClr val="tx1"/>
                </a:solidFill>
                <a:effectLst/>
                <a:latin typeface="Times New Roman" panose="02020603050405020304" pitchFamily="18" charset="0"/>
              </a:rPr>
              <a:t>police</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2097155" name="Picture 20"/>
          <p:cNvPicPr>
            <a:picLocks/>
          </p:cNvPicPr>
          <p:nvPr/>
        </p:nvPicPr>
        <p:blipFill>
          <a:blip r:embed="rId3" cstate="print"/>
          <a:srcRect/>
          <a:stretch>
            <a:fillRect/>
          </a:stretch>
        </p:blipFill>
        <p:spPr bwMode="auto">
          <a:xfrm>
            <a:off x="4341250" y="6294431"/>
            <a:ext cx="1192597" cy="600075"/>
          </a:xfrm>
          <a:prstGeom prst="rect">
            <a:avLst/>
          </a:prstGeom>
          <a:noFill/>
          <a:ln w="9525">
            <a:noFill/>
            <a:miter lim="800000"/>
            <a:headEnd/>
            <a:tailEnd/>
          </a:ln>
        </p:spPr>
      </p:pic>
      <p:sp>
        <p:nvSpPr>
          <p:cNvPr id="1048605" name="Text Box 49"/>
          <p:cNvSpPr txBox="1">
            <a:spLocks noChangeArrowheads="1"/>
          </p:cNvSpPr>
          <p:nvPr/>
        </p:nvSpPr>
        <p:spPr bwMode="auto">
          <a:xfrm>
            <a:off x="2918429" y="4119369"/>
            <a:ext cx="4533900" cy="3603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pPr>
            <a:r>
              <a:rPr lang="en-US" sz="1200" dirty="0" smtClean="0">
                <a:latin typeface="Times New Roman" panose="02020603050405020304" pitchFamily="18" charset="0"/>
              </a:rPr>
              <a:t>Obstacle</a:t>
            </a:r>
            <a:r>
              <a:rPr kumimoji="0" lang="en-US" sz="1200" b="0" i="0" u="none" strike="noStrike" cap="none" normalizeH="0" baseline="0" dirty="0" smtClean="0">
                <a:ln>
                  <a:noFill/>
                </a:ln>
                <a:solidFill>
                  <a:schemeClr val="tx1"/>
                </a:solidFill>
                <a:effectLst/>
                <a:latin typeface="Times New Roman" panose="02020603050405020304" pitchFamily="18" charset="0"/>
              </a:rPr>
              <a:t> </a:t>
            </a:r>
            <a:r>
              <a:rPr kumimoji="0" lang="en-US" sz="1200" b="0" i="0" u="none" strike="noStrike" cap="none" normalizeH="0" baseline="0" dirty="0">
                <a:ln>
                  <a:noFill/>
                </a:ln>
                <a:solidFill>
                  <a:schemeClr val="tx1"/>
                </a:solidFill>
                <a:effectLst/>
                <a:latin typeface="Times New Roman" panose="02020603050405020304" pitchFamily="18" charset="0"/>
              </a:rPr>
              <a:t>is detected whether it is Long/Short range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48606" name="Text Box 52"/>
          <p:cNvSpPr txBox="1">
            <a:spLocks noChangeArrowheads="1"/>
          </p:cNvSpPr>
          <p:nvPr/>
        </p:nvSpPr>
        <p:spPr bwMode="auto">
          <a:xfrm>
            <a:off x="2918429" y="4600897"/>
            <a:ext cx="4533900" cy="3889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pPr>
            <a:r>
              <a:rPr kumimoji="0" lang="en-US" sz="1200" b="0" i="0" u="none" strike="noStrike" cap="none" normalizeH="0" baseline="0" dirty="0">
                <a:ln>
                  <a:noFill/>
                </a:ln>
                <a:solidFill>
                  <a:schemeClr val="tx1"/>
                </a:solidFill>
                <a:effectLst/>
                <a:latin typeface="Times New Roman" panose="02020603050405020304" pitchFamily="18" charset="0"/>
              </a:rPr>
              <a:t>Accordingly Traffic light changes from </a:t>
            </a:r>
            <a:r>
              <a:rPr lang="en-US" sz="1200" dirty="0" smtClean="0">
                <a:latin typeface="Times New Roman" panose="02020603050405020304" pitchFamily="18" charset="0"/>
              </a:rPr>
              <a:t>Red</a:t>
            </a:r>
            <a:r>
              <a:rPr kumimoji="0" lang="en-US" sz="1200" b="0" i="0" u="none" strike="noStrike" cap="none" normalizeH="0" baseline="0" dirty="0" smtClean="0">
                <a:ln>
                  <a:noFill/>
                </a:ln>
                <a:solidFill>
                  <a:schemeClr val="tx1"/>
                </a:solidFill>
                <a:effectLst/>
                <a:latin typeface="Times New Roman" panose="02020603050405020304" pitchFamily="18" charset="0"/>
              </a:rPr>
              <a:t> </a:t>
            </a:r>
            <a:r>
              <a:rPr kumimoji="0" lang="en-US" sz="1200" b="0" i="0" u="none" strike="noStrike" cap="none" normalizeH="0" baseline="0" dirty="0">
                <a:ln>
                  <a:noFill/>
                </a:ln>
                <a:solidFill>
                  <a:schemeClr val="tx1"/>
                </a:solidFill>
                <a:effectLst/>
                <a:latin typeface="Times New Roman" panose="02020603050405020304" pitchFamily="18" charset="0"/>
              </a:rPr>
              <a:t>to Green</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48607" name="Text Box 53"/>
          <p:cNvSpPr txBox="1">
            <a:spLocks noChangeArrowheads="1"/>
          </p:cNvSpPr>
          <p:nvPr/>
        </p:nvSpPr>
        <p:spPr bwMode="auto">
          <a:xfrm>
            <a:off x="2944698" y="5111000"/>
            <a:ext cx="4533900" cy="5556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pPr>
            <a:r>
              <a:rPr kumimoji="0" lang="en-US" sz="1200" b="0" i="0" u="none" strike="noStrike" cap="none" normalizeH="0" baseline="0" dirty="0">
                <a:ln>
                  <a:noFill/>
                </a:ln>
                <a:solidFill>
                  <a:schemeClr val="tx1"/>
                </a:solidFill>
                <a:effectLst/>
                <a:latin typeface="Times New Roman" panose="02020603050405020304" pitchFamily="18" charset="0"/>
              </a:rPr>
              <a:t>Once Ambulance crosses the Traffic pole, IR Sensor turns the Traffic light from Green to </a:t>
            </a:r>
            <a:r>
              <a:rPr lang="en-US" sz="1200" dirty="0" smtClean="0">
                <a:latin typeface="Times New Roman" panose="02020603050405020304" pitchFamily="18" charset="0"/>
              </a:rPr>
              <a:t>Red</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48608" name="Text Box 56"/>
          <p:cNvSpPr txBox="1">
            <a:spLocks noChangeArrowheads="1"/>
          </p:cNvSpPr>
          <p:nvPr/>
        </p:nvSpPr>
        <p:spPr bwMode="auto">
          <a:xfrm>
            <a:off x="2874773" y="5809943"/>
            <a:ext cx="4621212" cy="314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1000"/>
              </a:spcAft>
              <a:buClrTx/>
              <a:buSzTx/>
              <a:buFontTx/>
              <a:buNone/>
            </a:pPr>
            <a:r>
              <a:rPr kumimoji="0" lang="en-US" sz="1200" b="0" i="0" u="none" strike="noStrike" cap="none" normalizeH="0" baseline="0">
                <a:ln>
                  <a:noFill/>
                </a:ln>
                <a:solidFill>
                  <a:schemeClr val="tx1"/>
                </a:solidFill>
                <a:effectLst/>
                <a:latin typeface="Times New Roman" panose="02020603050405020304" pitchFamily="18" charset="0"/>
              </a:rPr>
              <a:t>Location of Ambulance is sent by GPS to Hospital authority</a:t>
            </a:r>
            <a:endParaRPr kumimoji="0" lang="en-US" sz="1800" b="0" i="0" u="none" strike="noStrike" cap="none" normalizeH="0" baseline="0">
              <a:ln>
                <a:noFill/>
              </a:ln>
              <a:solidFill>
                <a:schemeClr val="tx1"/>
              </a:solidFill>
              <a:effectLst/>
              <a:latin typeface="Arial" panose="020B0604020202020204" pitchFamily="34" charset="0"/>
            </a:endParaRPr>
          </a:p>
        </p:txBody>
      </p:sp>
      <p:cxnSp>
        <p:nvCxnSpPr>
          <p:cNvPr id="3145728" name="Straight Arrow Connector 59"/>
          <p:cNvCxnSpPr>
            <a:cxnSpLocks/>
          </p:cNvCxnSpPr>
          <p:nvPr/>
        </p:nvCxnSpPr>
        <p:spPr>
          <a:xfrm>
            <a:off x="4877299" y="4479732"/>
            <a:ext cx="0" cy="143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29" name="Straight Arrow Connector 62"/>
          <p:cNvCxnSpPr>
            <a:cxnSpLocks/>
          </p:cNvCxnSpPr>
          <p:nvPr/>
        </p:nvCxnSpPr>
        <p:spPr>
          <a:xfrm>
            <a:off x="4877299" y="4989835"/>
            <a:ext cx="0" cy="143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0" name="Straight Arrow Connector 1025"/>
          <p:cNvCxnSpPr>
            <a:cxnSpLocks/>
          </p:cNvCxnSpPr>
          <p:nvPr/>
        </p:nvCxnSpPr>
        <p:spPr>
          <a:xfrm>
            <a:off x="4877299" y="5684895"/>
            <a:ext cx="0" cy="125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1" name="Straight Arrow Connector 1036"/>
          <p:cNvCxnSpPr>
            <a:cxnSpLocks/>
          </p:cNvCxnSpPr>
          <p:nvPr/>
        </p:nvCxnSpPr>
        <p:spPr>
          <a:xfrm>
            <a:off x="4877299" y="373487"/>
            <a:ext cx="0" cy="257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2" name="Straight Arrow Connector 1051"/>
          <p:cNvCxnSpPr>
            <a:cxnSpLocks/>
            <a:stCxn id="1048599" idx="3"/>
          </p:cNvCxnSpPr>
          <p:nvPr/>
        </p:nvCxnSpPr>
        <p:spPr>
          <a:xfrm flipV="1">
            <a:off x="5482423" y="2129914"/>
            <a:ext cx="3661577" cy="155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3" name="Straight Arrow Connector 1056"/>
          <p:cNvCxnSpPr>
            <a:cxnSpLocks/>
          </p:cNvCxnSpPr>
          <p:nvPr/>
        </p:nvCxnSpPr>
        <p:spPr>
          <a:xfrm>
            <a:off x="9144000" y="2129914"/>
            <a:ext cx="0" cy="206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4" name="Straight Arrow Connector 1059"/>
          <p:cNvCxnSpPr>
            <a:cxnSpLocks/>
            <a:stCxn id="1048601" idx="2"/>
            <a:endCxn id="1048602" idx="0"/>
          </p:cNvCxnSpPr>
          <p:nvPr/>
        </p:nvCxnSpPr>
        <p:spPr>
          <a:xfrm flipH="1">
            <a:off x="9256956" y="2847600"/>
            <a:ext cx="793" cy="205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5" name="Straight Arrow Connector 1062"/>
          <p:cNvCxnSpPr>
            <a:cxnSpLocks/>
            <a:stCxn id="1048602" idx="2"/>
            <a:endCxn id="1048603" idx="0"/>
          </p:cNvCxnSpPr>
          <p:nvPr/>
        </p:nvCxnSpPr>
        <p:spPr>
          <a:xfrm>
            <a:off x="9256956" y="3383450"/>
            <a:ext cx="0" cy="157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6" name="Straight Arrow Connector 1096"/>
          <p:cNvCxnSpPr>
            <a:cxnSpLocks/>
            <a:endCxn id="2097155" idx="0"/>
          </p:cNvCxnSpPr>
          <p:nvPr/>
        </p:nvCxnSpPr>
        <p:spPr>
          <a:xfrm rot="16200000" flipH="1">
            <a:off x="4873592" y="6230474"/>
            <a:ext cx="122208" cy="5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45737" name="Straight Arrow Connector 1100"/>
          <p:cNvCxnSpPr>
            <a:cxnSpLocks/>
          </p:cNvCxnSpPr>
          <p:nvPr/>
        </p:nvCxnSpPr>
        <p:spPr>
          <a:xfrm>
            <a:off x="4854795" y="3928612"/>
            <a:ext cx="0" cy="170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8609" name="Rectangle 1102"/>
          <p:cNvSpPr/>
          <p:nvPr/>
        </p:nvSpPr>
        <p:spPr>
          <a:xfrm>
            <a:off x="189521" y="0"/>
            <a:ext cx="4174656" cy="390684"/>
          </a:xfrm>
          <a:prstGeom prst="rect">
            <a:avLst/>
          </a:prstGeom>
        </p:spPr>
        <p:txBody>
          <a:bodyPr wrap="square">
            <a:spAutoFit/>
          </a:bodyPr>
          <a:lstStyle/>
          <a:p>
            <a:pPr>
              <a:lnSpc>
                <a:spcPct val="115000"/>
              </a:lnSpc>
              <a:spcAft>
                <a:spcPts val="1000"/>
              </a:spcAft>
            </a:pPr>
            <a:r>
              <a:rPr lang="en-US" b="1" spc="10" dirty="0">
                <a:effectLst/>
                <a:latin typeface="Times New Roman" panose="02020603050405020304" pitchFamily="18" charset="0"/>
                <a:ea typeface="Times New Roman" panose="02020603050405020304" pitchFamily="18" charset="0"/>
                <a:cs typeface="Times New Roman" panose="02020603050405020304" pitchFamily="18" charset="0"/>
              </a:rPr>
              <a:t>Flow chart of the whole working system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3145738" name="Straight Arrow Connector 7"/>
          <p:cNvCxnSpPr>
            <a:cxnSpLocks/>
            <a:stCxn id="1048599" idx="2"/>
          </p:cNvCxnSpPr>
          <p:nvPr/>
        </p:nvCxnSpPr>
        <p:spPr>
          <a:xfrm flipH="1">
            <a:off x="4854795" y="2632078"/>
            <a:ext cx="1" cy="1036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610" name="TextBox 12"/>
          <p:cNvSpPr txBox="1"/>
          <p:nvPr/>
        </p:nvSpPr>
        <p:spPr>
          <a:xfrm>
            <a:off x="7313211" y="1744080"/>
            <a:ext cx="519544"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NO</a:t>
            </a:r>
          </a:p>
        </p:txBody>
      </p:sp>
      <p:cxnSp>
        <p:nvCxnSpPr>
          <p:cNvPr id="3145739" name="Straight Arrow Connector 31"/>
          <p:cNvCxnSpPr>
            <a:cxnSpLocks/>
          </p:cNvCxnSpPr>
          <p:nvPr/>
        </p:nvCxnSpPr>
        <p:spPr>
          <a:xfrm rot="5400000">
            <a:off x="4493528" y="1321388"/>
            <a:ext cx="698820" cy="67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8611" name="TextBox 28"/>
          <p:cNvSpPr txBox="1"/>
          <p:nvPr/>
        </p:nvSpPr>
        <p:spPr>
          <a:xfrm>
            <a:off x="4145280" y="3093720"/>
            <a:ext cx="79248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Yes</a:t>
            </a:r>
            <a:endParaRPr lang="en-IN" sz="12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2131</Words>
  <Application>Microsoft Office PowerPoint</Application>
  <PresentationFormat>Widescreen</PresentationFormat>
  <Paragraphs>222</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PMingLiU</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dc:creator>
  <cp:lastModifiedBy>user</cp:lastModifiedBy>
  <cp:revision>1</cp:revision>
  <dcterms:created xsi:type="dcterms:W3CDTF">2018-05-17T03:29:27Z</dcterms:created>
  <dcterms:modified xsi:type="dcterms:W3CDTF">2021-12-10T05:47:34Z</dcterms:modified>
</cp:coreProperties>
</file>