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8"/>
  </p:notesMasterIdLst>
  <p:sldIdLst>
    <p:sldId id="333" r:id="rId3"/>
    <p:sldId id="284" r:id="rId4"/>
    <p:sldId id="257" r:id="rId5"/>
    <p:sldId id="258" r:id="rId6"/>
    <p:sldId id="291" r:id="rId7"/>
    <p:sldId id="318" r:id="rId8"/>
    <p:sldId id="319" r:id="rId9"/>
    <p:sldId id="287" r:id="rId10"/>
    <p:sldId id="263" r:id="rId11"/>
    <p:sldId id="261" r:id="rId12"/>
    <p:sldId id="316" r:id="rId13"/>
    <p:sldId id="317" r:id="rId14"/>
    <p:sldId id="269" r:id="rId15"/>
    <p:sldId id="299" r:id="rId16"/>
    <p:sldId id="293" r:id="rId17"/>
    <p:sldId id="323" r:id="rId18"/>
    <p:sldId id="340" r:id="rId19"/>
    <p:sldId id="342" r:id="rId20"/>
    <p:sldId id="334" r:id="rId21"/>
    <p:sldId id="335" r:id="rId22"/>
    <p:sldId id="336" r:id="rId23"/>
    <p:sldId id="337" r:id="rId24"/>
    <p:sldId id="332" r:id="rId25"/>
    <p:sldId id="339"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6380" autoAdjust="0"/>
  </p:normalViewPr>
  <p:slideViewPr>
    <p:cSldViewPr snapToGrid="0" showGuides="1">
      <p:cViewPr varScale="1">
        <p:scale>
          <a:sx n="63" d="100"/>
          <a:sy n="63" d="100"/>
        </p:scale>
        <p:origin x="728" y="44"/>
      </p:cViewPr>
      <p:guideLst>
        <p:guide orient="horz" pos="2160"/>
        <p:guide pos="3840"/>
      </p:guideLst>
    </p:cSldViewPr>
  </p:slideViewPr>
  <p:outlineViewPr>
    <p:cViewPr>
      <p:scale>
        <a:sx n="33" d="100"/>
        <a:sy n="33" d="100"/>
      </p:scale>
      <p:origin x="48" y="147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C380B6-1FB6-4086-854E-1A90D0BC897C}" type="datetimeFigureOut">
              <a:rPr lang="en-IN" smtClean="0"/>
              <a:t>14-05-2024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F8F155-42E2-4F68-9478-07BB4DCDDAAA}"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426279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692534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602808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998457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875496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8529775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1287776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03278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2389717" y="612775"/>
            <a:ext cx="7315200" cy="4114800"/>
          </a:xfrm>
          <a:prstGeom prst="rect">
            <a:avLst/>
          </a:prstGeom>
          <a:noFill/>
          <a:ln>
            <a:noFill/>
          </a:ln>
        </p:spPr>
      </p:sp>
      <p:sp>
        <p:nvSpPr>
          <p:cNvPr id="68" name="Google Shape;68;p15"/>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9788270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3833020"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973832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7285039" y="1828801"/>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1697039" y="-812800"/>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031337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5/14/2024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01341909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author/38558183400" TargetMode="External"/><Relationship Id="rId2" Type="http://schemas.openxmlformats.org/officeDocument/2006/relationships/hyperlink" Target="https://ieeexplore.ieee.org/author/3708941091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author/37089191617" TargetMode="External"/><Relationship Id="rId2" Type="http://schemas.openxmlformats.org/officeDocument/2006/relationships/hyperlink" Target="https://ieeexplore.ieee.org/author/373085025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2531269" y="2175237"/>
            <a:ext cx="7772400" cy="1470025"/>
          </a:xfrm>
          <a:prstGeom prst="rect">
            <a:avLst/>
          </a:prstGeom>
          <a:noFill/>
          <a:ln>
            <a:noFill/>
          </a:ln>
        </p:spPr>
        <p:txBody>
          <a:bodyPr spcFirstLastPara="1" wrap="square" lIns="91425" tIns="45700" rIns="91425" bIns="45700" anchor="ctr" anchorCtr="0">
            <a:normAutofit/>
          </a:bodyPr>
          <a:lstStyle/>
          <a:p>
            <a:pPr algn="ctr"/>
            <a:r>
              <a:rPr lang="en-US" dirty="0">
                <a:latin typeface="Times New Roman" panose="02020603050405020304" pitchFamily="18" charset="0"/>
                <a:ea typeface="+mn-lt"/>
                <a:cs typeface="Times New Roman" panose="02020603050405020304" pitchFamily="18" charset="0"/>
              </a:rPr>
              <a:t>Detection Methods for Software Defined Network Intrusions</a:t>
            </a:r>
            <a:endParaRPr lang="en-US" dirty="0">
              <a:latin typeface="Times New Roman" panose="02020603050405020304" pitchFamily="18" charset="0"/>
              <a:cs typeface="Times New Roman" panose="02020603050405020304" pitchFamily="18" charset="0"/>
            </a:endParaRPr>
          </a:p>
        </p:txBody>
      </p:sp>
      <p:sp>
        <p:nvSpPr>
          <p:cNvPr id="89" name="Google Shape;89;p1"/>
          <p:cNvSpPr txBox="1">
            <a:spLocks noGrp="1"/>
          </p:cNvSpPr>
          <p:nvPr>
            <p:ph type="subTitle" idx="1"/>
          </p:nvPr>
        </p:nvSpPr>
        <p:spPr>
          <a:xfrm>
            <a:off x="5995105" y="4570187"/>
            <a:ext cx="4605337" cy="2013744"/>
          </a:xfrm>
          <a:prstGeom prst="rect">
            <a:avLst/>
          </a:prstGeom>
          <a:noFill/>
          <a:ln>
            <a:noFill/>
          </a:ln>
        </p:spPr>
        <p:txBody>
          <a:bodyPr spcFirstLastPara="1" wrap="square" lIns="91425" tIns="45700" rIns="91425" bIns="45700" anchor="t" anchorCtr="0">
            <a:normAutofit fontScale="92500" lnSpcReduction="10000"/>
          </a:bodyPr>
          <a:lstStyle/>
          <a:p>
            <a:pPr marL="0" indent="0">
              <a:spcBef>
                <a:spcPts val="592"/>
              </a:spcBef>
              <a:buSzPct val="100000"/>
            </a:pPr>
            <a:r>
              <a:rPr lang="en-US" sz="2400" b="1" dirty="0">
                <a:solidFill>
                  <a:schemeClr val="tx1"/>
                </a:solidFill>
                <a:latin typeface="Times New Roman" panose="02020603050405020304" pitchFamily="18" charset="0"/>
                <a:cs typeface="Times New Roman" panose="02020603050405020304" pitchFamily="18" charset="0"/>
              </a:rPr>
              <a:t>Team Members:</a:t>
            </a:r>
          </a:p>
          <a:p>
            <a:pPr marL="0" indent="0">
              <a:spcBef>
                <a:spcPts val="592"/>
              </a:spcBef>
              <a:buSzPct val="100000"/>
            </a:pPr>
            <a:r>
              <a:rPr lang="en-US" sz="2400" dirty="0" err="1">
                <a:solidFill>
                  <a:schemeClr val="tx1"/>
                </a:solidFill>
                <a:latin typeface="Times New Roman" panose="02020603050405020304" pitchFamily="18" charset="0"/>
                <a:cs typeface="Times New Roman" panose="02020603050405020304" pitchFamily="18" charset="0"/>
              </a:rPr>
              <a:t>Sigirala</a:t>
            </a:r>
            <a:r>
              <a:rPr lang="en-US" sz="2400" dirty="0">
                <a:solidFill>
                  <a:schemeClr val="tx1"/>
                </a:solidFill>
                <a:latin typeface="Times New Roman" panose="02020603050405020304" pitchFamily="18" charset="0"/>
                <a:cs typeface="Times New Roman" panose="02020603050405020304" pitchFamily="18" charset="0"/>
              </a:rPr>
              <a:t> Naveen</a:t>
            </a:r>
          </a:p>
          <a:p>
            <a:pPr marL="0" indent="0">
              <a:spcBef>
                <a:spcPts val="592"/>
              </a:spcBef>
              <a:buSzPct val="100000"/>
            </a:pPr>
            <a:r>
              <a:rPr lang="en-US" sz="2400" dirty="0">
                <a:solidFill>
                  <a:schemeClr val="tx1"/>
                </a:solidFill>
                <a:latin typeface="Times New Roman" panose="02020603050405020304" pitchFamily="18" charset="0"/>
                <a:cs typeface="Times New Roman" panose="02020603050405020304" pitchFamily="18" charset="0"/>
              </a:rPr>
              <a:t>(RA2011042010086)</a:t>
            </a:r>
          </a:p>
          <a:p>
            <a:pPr marL="0" indent="0">
              <a:spcBef>
                <a:spcPts val="592"/>
              </a:spcBef>
              <a:buSzPct val="100000"/>
            </a:pPr>
            <a:r>
              <a:rPr lang="en-US" sz="2400" dirty="0">
                <a:solidFill>
                  <a:schemeClr val="tx1"/>
                </a:solidFill>
                <a:latin typeface="Times New Roman" panose="02020603050405020304" pitchFamily="18" charset="0"/>
                <a:cs typeface="Times New Roman" panose="02020603050405020304" pitchFamily="18" charset="0"/>
              </a:rPr>
              <a:t>P Indivar</a:t>
            </a:r>
          </a:p>
          <a:p>
            <a:pPr marL="0" indent="0">
              <a:spcBef>
                <a:spcPts val="592"/>
              </a:spcBef>
              <a:buSzPct val="100000"/>
            </a:pPr>
            <a:r>
              <a:rPr lang="en-US" sz="2400" dirty="0">
                <a:solidFill>
                  <a:schemeClr val="tx1"/>
                </a:solidFill>
                <a:latin typeface="Times New Roman" panose="02020603050405020304" pitchFamily="18" charset="0"/>
                <a:cs typeface="Times New Roman" panose="02020603050405020304" pitchFamily="18" charset="0"/>
              </a:rPr>
              <a:t>(RA2011042010107)</a:t>
            </a:r>
          </a:p>
        </p:txBody>
      </p:sp>
      <p:pic>
        <p:nvPicPr>
          <p:cNvPr id="90" name="Google Shape;90;p1"/>
          <p:cNvPicPr preferRelativeResize="0"/>
          <p:nvPr/>
        </p:nvPicPr>
        <p:blipFill rotWithShape="1">
          <a:blip r:embed="rId3">
            <a:alphaModFix/>
          </a:blip>
          <a:srcRect/>
          <a:stretch/>
        </p:blipFill>
        <p:spPr>
          <a:xfrm>
            <a:off x="360681" y="391212"/>
            <a:ext cx="2170588" cy="1071828"/>
          </a:xfrm>
          <a:prstGeom prst="rect">
            <a:avLst/>
          </a:prstGeom>
          <a:noFill/>
          <a:ln>
            <a:noFill/>
          </a:ln>
        </p:spPr>
      </p:pic>
      <p:sp>
        <p:nvSpPr>
          <p:cNvPr id="91" name="Google Shape;91;p1"/>
          <p:cNvSpPr/>
          <p:nvPr/>
        </p:nvSpPr>
        <p:spPr>
          <a:xfrm>
            <a:off x="3244690" y="391212"/>
            <a:ext cx="6590189" cy="1200288"/>
          </a:xfrm>
          <a:prstGeom prst="rect">
            <a:avLst/>
          </a:prstGeom>
          <a:noFill/>
          <a:ln>
            <a:noFill/>
          </a:ln>
        </p:spPr>
        <p:txBody>
          <a:bodyPr spcFirstLastPara="1" wrap="square" lIns="91425" tIns="45700" rIns="91425" bIns="45700" anchor="t" anchorCtr="0">
            <a:spAutoFit/>
          </a:bodyPr>
          <a:lstStyle/>
          <a:p>
            <a:pPr algn="ctr">
              <a:buClr>
                <a:srgbClr val="000000"/>
              </a:buClr>
            </a:pPr>
            <a:r>
              <a:rPr lang="en-US" b="1" kern="0" dirty="0">
                <a:solidFill>
                  <a:srgbClr val="000000"/>
                </a:solidFill>
                <a:latin typeface="Times New Roman" panose="02020603050405020304" pitchFamily="18" charset="0"/>
                <a:ea typeface="Calibri"/>
                <a:cs typeface="Times New Roman" panose="02020603050405020304" pitchFamily="18" charset="0"/>
                <a:sym typeface="Calibri"/>
              </a:rPr>
              <a:t>SRM INSTITUTE OF SCIENCE AND TECHNOLOGY </a:t>
            </a:r>
            <a:endParaRPr kern="0" dirty="0">
              <a:solidFill>
                <a:srgbClr val="000000"/>
              </a:solidFill>
              <a:latin typeface="Times New Roman" panose="02020603050405020304" pitchFamily="18" charset="0"/>
              <a:ea typeface="Calibri"/>
              <a:cs typeface="Times New Roman" panose="02020603050405020304" pitchFamily="18" charset="0"/>
              <a:sym typeface="Calibri"/>
            </a:endParaRPr>
          </a:p>
          <a:p>
            <a:pPr algn="ctr">
              <a:buClr>
                <a:srgbClr val="000000"/>
              </a:buClr>
            </a:pPr>
            <a:r>
              <a:rPr lang="en-US" b="1" kern="0" dirty="0">
                <a:solidFill>
                  <a:srgbClr val="000000"/>
                </a:solidFill>
                <a:latin typeface="Times New Roman" panose="02020603050405020304" pitchFamily="18" charset="0"/>
                <a:ea typeface="Calibri"/>
                <a:cs typeface="Times New Roman" panose="02020603050405020304" pitchFamily="18" charset="0"/>
                <a:sym typeface="Calibri"/>
              </a:rPr>
              <a:t>SCHOOL OF COMPUTING</a:t>
            </a:r>
            <a:endParaRPr kern="0" dirty="0">
              <a:solidFill>
                <a:srgbClr val="000000"/>
              </a:solidFill>
              <a:latin typeface="Times New Roman" panose="02020603050405020304" pitchFamily="18" charset="0"/>
              <a:ea typeface="Calibri"/>
              <a:cs typeface="Times New Roman" panose="02020603050405020304" pitchFamily="18" charset="0"/>
              <a:sym typeface="Calibri"/>
            </a:endParaRPr>
          </a:p>
          <a:p>
            <a:pPr algn="ctr">
              <a:buClr>
                <a:srgbClr val="000000"/>
              </a:buClr>
            </a:pPr>
            <a:r>
              <a:rPr lang="en-US" b="1" kern="0" dirty="0">
                <a:solidFill>
                  <a:srgbClr val="000000"/>
                </a:solidFill>
                <a:latin typeface="Times New Roman" panose="02020603050405020304" pitchFamily="18" charset="0"/>
                <a:ea typeface="Calibri"/>
                <a:cs typeface="Times New Roman" panose="02020603050405020304" pitchFamily="18" charset="0"/>
                <a:sym typeface="Calibri"/>
              </a:rPr>
              <a:t>DEPARTMENT OF DSBS</a:t>
            </a:r>
            <a:endParaRPr kern="0" dirty="0">
              <a:solidFill>
                <a:srgbClr val="000000"/>
              </a:solidFill>
              <a:latin typeface="Times New Roman" panose="02020603050405020304" pitchFamily="18" charset="0"/>
              <a:ea typeface="Calibri"/>
              <a:cs typeface="Times New Roman" panose="02020603050405020304" pitchFamily="18" charset="0"/>
              <a:sym typeface="Calibri"/>
            </a:endParaRPr>
          </a:p>
          <a:p>
            <a:pPr algn="ctr">
              <a:buClr>
                <a:srgbClr val="000000"/>
              </a:buClr>
            </a:pPr>
            <a:r>
              <a:rPr lang="en-US" b="1" kern="0" dirty="0">
                <a:solidFill>
                  <a:srgbClr val="000000"/>
                </a:solidFill>
                <a:latin typeface="Times New Roman" panose="02020603050405020304" pitchFamily="18" charset="0"/>
                <a:ea typeface="Calibri"/>
                <a:cs typeface="Times New Roman" panose="02020603050405020304" pitchFamily="18" charset="0"/>
                <a:sym typeface="Calibri"/>
              </a:rPr>
              <a:t>18CSP462L – PROJECT EVALUATION-II</a:t>
            </a:r>
            <a:endParaRPr kern="0"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7" name="Google Shape;89;p1"/>
          <p:cNvSpPr txBox="1">
            <a:spLocks/>
          </p:cNvSpPr>
          <p:nvPr/>
        </p:nvSpPr>
        <p:spPr>
          <a:xfrm>
            <a:off x="1968631" y="4687330"/>
            <a:ext cx="3471862" cy="17794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spcBef>
                <a:spcPts val="592"/>
              </a:spcBef>
              <a:buSzPct val="100000"/>
            </a:pPr>
            <a:r>
              <a:rPr lang="en-US" sz="2000" b="1" kern="0" dirty="0">
                <a:solidFill>
                  <a:srgbClr val="000000"/>
                </a:solidFill>
                <a:latin typeface="Times New Roman" panose="02020603050405020304" pitchFamily="18" charset="0"/>
                <a:cs typeface="Times New Roman" panose="02020603050405020304" pitchFamily="18" charset="0"/>
              </a:rPr>
              <a:t>GUIDE DETAILS:</a:t>
            </a:r>
          </a:p>
          <a:p>
            <a:pPr marL="0" indent="0">
              <a:spcBef>
                <a:spcPts val="592"/>
              </a:spcBef>
              <a:buSzPct val="100000"/>
            </a:pPr>
            <a:r>
              <a:rPr lang="en-US" sz="2000" kern="0" dirty="0" err="1">
                <a:solidFill>
                  <a:srgbClr val="000000"/>
                </a:solidFill>
                <a:latin typeface="Times New Roman" panose="02020603050405020304" pitchFamily="18" charset="0"/>
                <a:cs typeface="Times New Roman" panose="02020603050405020304" pitchFamily="18" charset="0"/>
              </a:rPr>
              <a:t>Dr.K.Priyadarsini</a:t>
            </a:r>
            <a:r>
              <a:rPr lang="en-US" sz="2000" kern="0" dirty="0">
                <a:solidFill>
                  <a:srgbClr val="000000"/>
                </a:solidFill>
                <a:latin typeface="Times New Roman" panose="02020603050405020304" pitchFamily="18" charset="0"/>
                <a:cs typeface="Times New Roman" panose="02020603050405020304" pitchFamily="18" charset="0"/>
              </a:rPr>
              <a:t> </a:t>
            </a:r>
          </a:p>
          <a:p>
            <a:pPr marL="0" indent="0">
              <a:spcBef>
                <a:spcPts val="592"/>
              </a:spcBef>
              <a:buSzPct val="100000"/>
            </a:pPr>
            <a:r>
              <a:rPr lang="en-US" sz="2000" kern="0" dirty="0">
                <a:solidFill>
                  <a:srgbClr val="000000"/>
                </a:solidFill>
                <a:latin typeface="Times New Roman" panose="02020603050405020304" pitchFamily="18" charset="0"/>
                <a:cs typeface="Times New Roman" panose="02020603050405020304" pitchFamily="18" charset="0"/>
              </a:rPr>
              <a:t>Assistant Professor</a:t>
            </a:r>
          </a:p>
          <a:p>
            <a:pPr marL="0" indent="0">
              <a:spcBef>
                <a:spcPts val="592"/>
              </a:spcBef>
              <a:buSzPct val="100000"/>
            </a:pPr>
            <a:r>
              <a:rPr lang="en-US" sz="2000" kern="0" dirty="0">
                <a:solidFill>
                  <a:srgbClr val="000000"/>
                </a:solidFill>
                <a:latin typeface="Times New Roman" panose="02020603050405020304" pitchFamily="18" charset="0"/>
                <a:cs typeface="Times New Roman" panose="02020603050405020304" pitchFamily="18" charset="0"/>
              </a:rPr>
              <a:t>Department of DSBS</a:t>
            </a:r>
            <a:r>
              <a:rPr lang="en-US" sz="1400" kern="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200"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838200" y="1541417"/>
            <a:ext cx="10515600" cy="4635546"/>
          </a:xfrm>
        </p:spPr>
        <p:txBody>
          <a:bodyPr>
            <a:normAutofit lnSpcReduction="10000"/>
          </a:bodyPr>
          <a:lstStyle/>
          <a:p>
            <a:r>
              <a:rPr lang="en-US" sz="2400" dirty="0"/>
              <a:t>Genetic algorithm is one of the most commonly used machine learning approach in the field of intrusion detection, which consists of  its  natural selection.</a:t>
            </a:r>
          </a:p>
          <a:p>
            <a:pPr lvl="0"/>
            <a:r>
              <a:rPr lang="en-US" sz="2400" dirty="0"/>
              <a:t>Decision node represents to testing a single attribute of the given instances whereas the leaf node presents the idea about whether the output of a classifier falls in to either normal or intrusion (any of the possible attacks) category during the classification phase.  </a:t>
            </a:r>
          </a:p>
          <a:p>
            <a:r>
              <a:rPr lang="en-US" sz="2400" dirty="0"/>
              <a:t>A novel method to find intrusion characteristic for IDS using decision tree machine learning of data mining technique was proposed. </a:t>
            </a:r>
          </a:p>
          <a:p>
            <a:r>
              <a:rPr lang="en-US" sz="2400" dirty="0"/>
              <a:t>Method used for generation of rules is classification by genetic algorithm  of decision tree.</a:t>
            </a:r>
          </a:p>
          <a:p>
            <a:pPr algn="just"/>
            <a:r>
              <a:rPr lang="en-US" sz="2400" dirty="0"/>
              <a:t>Behavior of the attacker is obtained from the historic data of </a:t>
            </a:r>
            <a:r>
              <a:rPr lang="en-US" sz="2400" dirty="0" err="1"/>
              <a:t>kdd</a:t>
            </a:r>
            <a:r>
              <a:rPr lang="en-US" sz="2400" dirty="0"/>
              <a:t> dataset.</a:t>
            </a:r>
          </a:p>
          <a:p>
            <a:pPr algn="just"/>
            <a:r>
              <a:rPr lang="en-US" sz="2400" dirty="0"/>
              <a:t>Finding are normal Probe and Dos attack .</a:t>
            </a:r>
          </a:p>
          <a:p>
            <a:pPr>
              <a:buNone/>
            </a:pPr>
            <a:endParaRPr lang="en-US" sz="2400" dirty="0"/>
          </a:p>
          <a:p>
            <a:pPr algn="just"/>
            <a:endParaRPr lang="en-US" sz="2400" dirty="0"/>
          </a:p>
        </p:txBody>
      </p:sp>
      <p:sp>
        <p:nvSpPr>
          <p:cNvPr id="8" name="Footer Placeholder 7"/>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a:xfrm>
            <a:off x="8610600" y="6356350"/>
            <a:ext cx="3239278" cy="501650"/>
          </a:xfrm>
        </p:spPr>
        <p:txBody>
          <a:bodyPr/>
          <a:lstStyle/>
          <a:p>
            <a:fld id="{9B618960-8005-486C-9A75-10CB2AAC16F9}" type="slidenum">
              <a:rPr lang="en-US" smtClean="0">
                <a:solidFill>
                  <a:schemeClr val="bg1"/>
                </a:solidFill>
              </a:rPr>
              <a:t>10</a:t>
            </a:fld>
            <a:endParaRPr lang="en-US" dirty="0">
              <a:solidFill>
                <a:schemeClr val="bg1"/>
              </a:solidFill>
            </a:endParaRPr>
          </a:p>
        </p:txBody>
      </p:sp>
      <p:sp>
        <p:nvSpPr>
          <p:cNvPr id="9" name="TextBox 8"/>
          <p:cNvSpPr txBox="1"/>
          <p:nvPr/>
        </p:nvSpPr>
        <p:spPr>
          <a:xfrm>
            <a:off x="1287623" y="6397094"/>
            <a:ext cx="6037099" cy="369332"/>
          </a:xfrm>
          <a:prstGeom prst="rect">
            <a:avLst/>
          </a:prstGeom>
          <a:noFill/>
        </p:spPr>
        <p:txBody>
          <a:bodyPr wrap="square">
            <a:spAutoFit/>
          </a:bodyPr>
          <a:lstStyle/>
          <a:p>
            <a:pPr algn="l"/>
            <a:r>
              <a:rPr lang="en-US" sz="1800" dirty="0">
                <a:solidFill>
                  <a:schemeClr val="bg1"/>
                </a:solidFill>
              </a:rPr>
              <a:t>DEPARTMENT OF COMPUTER SCIENCE AND ENGINEERING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Times New Roman" panose="02020603050405020304" pitchFamily="18" charset="0"/>
                <a:cs typeface="Times New Roman" panose="02020603050405020304" pitchFamily="18" charset="0"/>
              </a:rPr>
              <a:t>METHODOLOGY</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fontScale="85000" lnSpcReduction="20000"/>
          </a:bodyPr>
          <a:lstStyle/>
          <a:p>
            <a:r>
              <a:rPr lang="en-GB" dirty="0">
                <a:latin typeface="Times New Roman" panose="02020603050405020304" pitchFamily="18" charset="0"/>
                <a:cs typeface="Times New Roman" panose="02020603050405020304" pitchFamily="18" charset="0"/>
              </a:rPr>
              <a:t>The methodology for intrusion detection using genetic algorithms (GA) and decision trees (DT) typically involves the following steps:</a:t>
            </a:r>
          </a:p>
          <a:p>
            <a:r>
              <a:rPr lang="en-GB" dirty="0">
                <a:latin typeface="Times New Roman" panose="02020603050405020304" pitchFamily="18" charset="0"/>
                <a:cs typeface="Times New Roman" panose="02020603050405020304" pitchFamily="18" charset="0"/>
              </a:rPr>
              <a:t>Data collection: The first step in the methodology is to collect data about the network traffic and system logs. This data will be used to train and test the intrusion detection system.</a:t>
            </a:r>
          </a:p>
          <a:p>
            <a:r>
              <a:rPr lang="en-GB" dirty="0">
                <a:latin typeface="Times New Roman" panose="02020603050405020304" pitchFamily="18" charset="0"/>
                <a:cs typeface="Times New Roman" panose="02020603050405020304" pitchFamily="18" charset="0"/>
              </a:rPr>
              <a:t>Data pre-processing: The collected data needs to be pre-processed to remove noise, filter out irrelevant information, and transform the data into a suitable format for analysis.</a:t>
            </a:r>
          </a:p>
          <a:p>
            <a:r>
              <a:rPr lang="en-GB" dirty="0">
                <a:latin typeface="Times New Roman" panose="02020603050405020304" pitchFamily="18" charset="0"/>
                <a:cs typeface="Times New Roman" panose="02020603050405020304" pitchFamily="18" charset="0"/>
              </a:rPr>
              <a:t>Feature selection: The next step is to select a set of features that are most relevant for intrusion detection. This can be done using various feature selection techniques, such as mutual information, chi-square, or correlation-based methods.</a:t>
            </a:r>
          </a:p>
          <a:p>
            <a:r>
              <a:rPr lang="en-GB" dirty="0">
                <a:latin typeface="Times New Roman" panose="02020603050405020304" pitchFamily="18" charset="0"/>
                <a:cs typeface="Times New Roman" panose="02020603050405020304" pitchFamily="18" charset="0"/>
              </a:rPr>
              <a:t>GA-based feature selection: The selected features are then used as input for a GA-based feature selection algorithm. The GA algorithm searches for an optimal subset of features that maximize the classification accuracy of the DT classifier.</a:t>
            </a:r>
          </a:p>
          <a:p>
            <a:endParaRPr lang="en-US" dirty="0"/>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normAutofit/>
          </a:bodyPr>
          <a:lstStyle/>
          <a:p>
            <a:fld id="{9B618960-8005-486C-9A75-10CB2AAC16F9}"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086037"/>
            <a:ext cx="10515600" cy="4351338"/>
          </a:xfrm>
        </p:spPr>
        <p:txBody>
          <a:bodyPr/>
          <a:lstStyle/>
          <a:p>
            <a:r>
              <a:rPr lang="en-GB" dirty="0">
                <a:latin typeface="Times New Roman" panose="02020603050405020304" pitchFamily="18" charset="0"/>
                <a:cs typeface="Times New Roman" panose="02020603050405020304" pitchFamily="18" charset="0"/>
              </a:rPr>
              <a:t>DT-based classification: Once the optimal subset of features is selected, a DT classifier is trained using the selected features. The DT classifier uses the decision tree algorithm to classify network traffic and system logs as normal or anomalous.</a:t>
            </a:r>
          </a:p>
          <a:p>
            <a:r>
              <a:rPr lang="en-GB" dirty="0">
                <a:latin typeface="Times New Roman" panose="02020603050405020304" pitchFamily="18" charset="0"/>
                <a:cs typeface="Times New Roman" panose="02020603050405020304" pitchFamily="18" charset="0"/>
              </a:rPr>
              <a:t>Evaluation: The performance of the intrusion detection system is evaluated using various metrics, such as accuracy, precision, recall, and F1 score. The evaluation is typically done using a separate testing dataset.</a:t>
            </a:r>
          </a:p>
          <a:p>
            <a:r>
              <a:rPr lang="en-GB" dirty="0">
                <a:latin typeface="Times New Roman" panose="02020603050405020304" pitchFamily="18" charset="0"/>
                <a:cs typeface="Times New Roman" panose="02020603050405020304" pitchFamily="18" charset="0"/>
              </a:rPr>
              <a:t>Detection: Using GUI we can detect both probe as well as DOS attack</a:t>
            </a:r>
          </a:p>
          <a:p>
            <a:endParaRPr lang="en-US" dirty="0"/>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normAutofit/>
          </a:bodyPr>
          <a:lstStyle/>
          <a:p>
            <a:fld id="{9B618960-8005-486C-9A75-10CB2AAC16F9}"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71108" y="365126"/>
            <a:ext cx="7382691" cy="483960"/>
          </a:xfrm>
        </p:spPr>
        <p:txBody>
          <a:bodyPr>
            <a:normAutofit fontScale="90000"/>
          </a:bodyPr>
          <a:lstStyle/>
          <a:p>
            <a:r>
              <a:rPr lang="en-US" sz="3200" dirty="0">
                <a:latin typeface="Times New Roman" panose="02020603050405020304" pitchFamily="18" charset="0"/>
                <a:cs typeface="Times New Roman" panose="02020603050405020304" pitchFamily="18" charset="0"/>
              </a:rPr>
              <a:t>BLOCK DIAGRAM</a:t>
            </a:r>
          </a:p>
        </p:txBody>
      </p:sp>
      <p:sp>
        <p:nvSpPr>
          <p:cNvPr id="8" name="Footer Placeholder 7"/>
          <p:cNvSpPr>
            <a:spLocks noGrp="1"/>
          </p:cNvSpPr>
          <p:nvPr>
            <p:ph type="ftr" sz="quarter" idx="11"/>
          </p:nvPr>
        </p:nvSpPr>
        <p:spPr/>
        <p:txBody>
          <a:bodyPr/>
          <a:lstStyle/>
          <a:p>
            <a:r>
              <a:rPr lang="en-US"/>
              <a:t> </a:t>
            </a:r>
          </a:p>
        </p:txBody>
      </p:sp>
      <p:sp>
        <p:nvSpPr>
          <p:cNvPr id="10" name="Slide Number Placeholder 9"/>
          <p:cNvSpPr>
            <a:spLocks noGrp="1"/>
          </p:cNvSpPr>
          <p:nvPr>
            <p:ph type="sldNum" sz="quarter" idx="12"/>
          </p:nvPr>
        </p:nvSpPr>
        <p:spPr>
          <a:xfrm>
            <a:off x="8610600" y="6356350"/>
            <a:ext cx="3192624" cy="501647"/>
          </a:xfrm>
        </p:spPr>
        <p:txBody>
          <a:bodyPr/>
          <a:lstStyle/>
          <a:p>
            <a:fld id="{9B618960-8005-486C-9A75-10CB2AAC16F9}" type="slidenum">
              <a:rPr lang="en-US" smtClean="0">
                <a:solidFill>
                  <a:schemeClr val="bg1"/>
                </a:solidFill>
              </a:rPr>
              <a:t>13</a:t>
            </a:fld>
            <a:endParaRPr lang="en-US" dirty="0">
              <a:solidFill>
                <a:schemeClr val="bg1"/>
              </a:solidFill>
            </a:endParaRPr>
          </a:p>
        </p:txBody>
      </p:sp>
      <p:sp>
        <p:nvSpPr>
          <p:cNvPr id="9" name="TextBox 8"/>
          <p:cNvSpPr txBox="1"/>
          <p:nvPr/>
        </p:nvSpPr>
        <p:spPr>
          <a:xfrm>
            <a:off x="1197961" y="6381895"/>
            <a:ext cx="6097554" cy="369332"/>
          </a:xfrm>
          <a:prstGeom prst="rect">
            <a:avLst/>
          </a:prstGeom>
          <a:noFill/>
        </p:spPr>
        <p:txBody>
          <a:bodyPr wrap="square">
            <a:spAutoFit/>
          </a:bodyPr>
          <a:lstStyle/>
          <a:p>
            <a:pPr algn="l"/>
            <a:r>
              <a:rPr lang="en-US" sz="1800" dirty="0">
                <a:solidFill>
                  <a:schemeClr val="bg1"/>
                </a:solidFill>
              </a:rPr>
              <a:t>DEPARTMENT OF COMPUTER SCIENCE AND ENGINEERING</a:t>
            </a:r>
          </a:p>
        </p:txBody>
      </p:sp>
      <p:grpSp>
        <p:nvGrpSpPr>
          <p:cNvPr id="43" name="Group 13"/>
          <p:cNvGrpSpPr/>
          <p:nvPr/>
        </p:nvGrpSpPr>
        <p:grpSpPr>
          <a:xfrm>
            <a:off x="1480959" y="2650510"/>
            <a:ext cx="2499376" cy="2143147"/>
            <a:chOff x="1188" y="1759"/>
            <a:chExt cx="4554" cy="3229"/>
          </a:xfrm>
        </p:grpSpPr>
        <p:sp>
          <p:nvSpPr>
            <p:cNvPr id="44" name="Rectangle 4"/>
            <p:cNvSpPr/>
            <p:nvPr/>
          </p:nvSpPr>
          <p:spPr>
            <a:xfrm>
              <a:off x="2157" y="1759"/>
              <a:ext cx="3105" cy="322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IN" b="0" i="0" u="none" strike="noStrike" kern="0" cap="none" spc="0" normalizeH="0" baseline="0" noProof="0" dirty="0">
                  <a:ln>
                    <a:noFill/>
                  </a:ln>
                  <a:solidFill>
                    <a:schemeClr val="tx1"/>
                  </a:solidFill>
                  <a:effectLst/>
                  <a:uLnTx/>
                  <a:uFillTx/>
                  <a:latin typeface="Calibri" panose="020F0502020204030204"/>
                  <a:ea typeface="+mn-ea"/>
                  <a:cs typeface="+mn-cs"/>
                </a:rPr>
                <a:t>Data </a:t>
              </a:r>
              <a:r>
                <a:rPr kumimoji="0" lang="en-IN" b="0" i="0" u="none" strike="noStrike" kern="0" cap="none" spc="0" normalizeH="0" baseline="0" noProof="0" dirty="0" err="1">
                  <a:ln>
                    <a:noFill/>
                  </a:ln>
                  <a:solidFill>
                    <a:schemeClr val="tx1"/>
                  </a:solidFill>
                  <a:effectLst/>
                  <a:uLnTx/>
                  <a:uFillTx/>
                  <a:latin typeface="Calibri" panose="020F0502020204030204"/>
                  <a:ea typeface="+mn-ea"/>
                  <a:cs typeface="+mn-cs"/>
                </a:rPr>
                <a:t>preprocessing</a:t>
              </a:r>
              <a:r>
                <a:rPr kumimoji="0" lang="en-IN" b="0" i="0" u="none" strike="noStrike" kern="0" cap="none" spc="0" normalizeH="0" baseline="0" noProof="0" dirty="0">
                  <a:ln>
                    <a:noFill/>
                  </a:ln>
                  <a:solidFill>
                    <a:schemeClr val="tx1"/>
                  </a:solidFill>
                  <a:effectLst/>
                  <a:uLnTx/>
                  <a:uFillTx/>
                  <a:latin typeface="Calibri" panose="020F0502020204030204"/>
                  <a:ea typeface="+mn-ea"/>
                  <a:cs typeface="+mn-cs"/>
                </a:rPr>
                <a:t> – Encoding, normalization</a:t>
              </a:r>
            </a:p>
          </p:txBody>
        </p:sp>
        <p:cxnSp>
          <p:nvCxnSpPr>
            <p:cNvPr id="52" name="Straight Arrow Connector 51"/>
            <p:cNvCxnSpPr/>
            <p:nvPr/>
          </p:nvCxnSpPr>
          <p:spPr>
            <a:xfrm>
              <a:off x="1188" y="3360"/>
              <a:ext cx="795" cy="14"/>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57" name="Straight Arrow Connector 56"/>
            <p:cNvCxnSpPr>
              <a:stCxn id="44" idx="3"/>
            </p:cNvCxnSpPr>
            <p:nvPr/>
          </p:nvCxnSpPr>
          <p:spPr>
            <a:xfrm flipV="1">
              <a:off x="5262" y="3359"/>
              <a:ext cx="480" cy="15"/>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grpSp>
      <p:sp>
        <p:nvSpPr>
          <p:cNvPr id="81" name="Flowchart: Magnetic Disk 80"/>
          <p:cNvSpPr/>
          <p:nvPr/>
        </p:nvSpPr>
        <p:spPr>
          <a:xfrm>
            <a:off x="348424" y="3025666"/>
            <a:ext cx="1000132" cy="1500198"/>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a:solidFill>
                  <a:schemeClr val="tx1"/>
                </a:solidFill>
              </a:rPr>
              <a:t>NSL-KDD Data Set</a:t>
            </a:r>
          </a:p>
          <a:p>
            <a:pPr algn="ctr"/>
            <a:endParaRPr lang="en-US" sz="1400" dirty="0">
              <a:solidFill>
                <a:schemeClr val="bg1"/>
              </a:solidFill>
            </a:endParaRPr>
          </a:p>
        </p:txBody>
      </p:sp>
      <p:sp>
        <p:nvSpPr>
          <p:cNvPr id="38" name="Rectangle 37"/>
          <p:cNvSpPr/>
          <p:nvPr/>
        </p:nvSpPr>
        <p:spPr>
          <a:xfrm>
            <a:off x="4767943" y="1214846"/>
            <a:ext cx="5865223" cy="19463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9" name="Rectangle 38"/>
          <p:cNvSpPr/>
          <p:nvPr/>
        </p:nvSpPr>
        <p:spPr>
          <a:xfrm>
            <a:off x="4770062" y="4007260"/>
            <a:ext cx="5943600" cy="20639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41" name="Straight Connector 40"/>
          <p:cNvCxnSpPr/>
          <p:nvPr/>
        </p:nvCxnSpPr>
        <p:spPr>
          <a:xfrm rot="16200000" flipH="1">
            <a:off x="2423161" y="3755572"/>
            <a:ext cx="3226523" cy="26125"/>
          </a:xfrm>
          <a:prstGeom prst="line">
            <a:avLst/>
          </a:prstGeom>
        </p:spPr>
        <p:style>
          <a:lnRef idx="1">
            <a:schemeClr val="accent6"/>
          </a:lnRef>
          <a:fillRef idx="0">
            <a:schemeClr val="accent6"/>
          </a:fillRef>
          <a:effectRef idx="0">
            <a:schemeClr val="accent6"/>
          </a:effectRef>
          <a:fontRef idx="minor">
            <a:schemeClr val="tx1"/>
          </a:fontRef>
        </p:style>
      </p:cxnSp>
      <p:cxnSp>
        <p:nvCxnSpPr>
          <p:cNvPr id="48" name="Straight Arrow Connector 47"/>
          <p:cNvCxnSpPr/>
          <p:nvPr/>
        </p:nvCxnSpPr>
        <p:spPr>
          <a:xfrm flipV="1">
            <a:off x="4036423" y="2142308"/>
            <a:ext cx="587829" cy="13063"/>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49" name="Straight Arrow Connector 48"/>
          <p:cNvCxnSpPr/>
          <p:nvPr/>
        </p:nvCxnSpPr>
        <p:spPr>
          <a:xfrm flipV="1">
            <a:off x="4071257" y="5351417"/>
            <a:ext cx="587829" cy="13063"/>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50" name="TextBox 49"/>
          <p:cNvSpPr txBox="1"/>
          <p:nvPr/>
        </p:nvSpPr>
        <p:spPr>
          <a:xfrm>
            <a:off x="6753509" y="1254034"/>
            <a:ext cx="2664823" cy="369332"/>
          </a:xfrm>
          <a:prstGeom prst="rect">
            <a:avLst/>
          </a:prstGeom>
          <a:noFill/>
        </p:spPr>
        <p:txBody>
          <a:bodyPr wrap="square" rtlCol="0">
            <a:spAutoFit/>
          </a:bodyPr>
          <a:lstStyle/>
          <a:p>
            <a:r>
              <a:rPr lang="en-US" dirty="0"/>
              <a:t>Training Phase</a:t>
            </a:r>
          </a:p>
        </p:txBody>
      </p:sp>
      <p:sp>
        <p:nvSpPr>
          <p:cNvPr id="53" name="TextBox 52"/>
          <p:cNvSpPr txBox="1"/>
          <p:nvPr/>
        </p:nvSpPr>
        <p:spPr>
          <a:xfrm>
            <a:off x="7067059" y="3997256"/>
            <a:ext cx="1815734" cy="369332"/>
          </a:xfrm>
          <a:prstGeom prst="rect">
            <a:avLst/>
          </a:prstGeom>
          <a:noFill/>
        </p:spPr>
        <p:txBody>
          <a:bodyPr wrap="square" rtlCol="0">
            <a:spAutoFit/>
          </a:bodyPr>
          <a:lstStyle/>
          <a:p>
            <a:r>
              <a:rPr lang="en-US" dirty="0"/>
              <a:t>Testing phase</a:t>
            </a:r>
          </a:p>
        </p:txBody>
      </p:sp>
      <p:sp>
        <p:nvSpPr>
          <p:cNvPr id="54" name="Rectangle 53"/>
          <p:cNvSpPr/>
          <p:nvPr/>
        </p:nvSpPr>
        <p:spPr>
          <a:xfrm>
            <a:off x="5264331" y="1685109"/>
            <a:ext cx="1149532" cy="10058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GA to optimize </a:t>
            </a:r>
          </a:p>
        </p:txBody>
      </p:sp>
      <p:sp>
        <p:nvSpPr>
          <p:cNvPr id="55" name="Rectangle 54"/>
          <p:cNvSpPr/>
          <p:nvPr/>
        </p:nvSpPr>
        <p:spPr>
          <a:xfrm>
            <a:off x="6897189" y="1711234"/>
            <a:ext cx="1254034" cy="99277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Decision tree</a:t>
            </a:r>
          </a:p>
        </p:txBody>
      </p:sp>
      <p:sp>
        <p:nvSpPr>
          <p:cNvPr id="56" name="Rectangle 55"/>
          <p:cNvSpPr/>
          <p:nvPr/>
        </p:nvSpPr>
        <p:spPr>
          <a:xfrm>
            <a:off x="8669384" y="1746068"/>
            <a:ext cx="1254034" cy="99277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IDS learning</a:t>
            </a:r>
          </a:p>
        </p:txBody>
      </p:sp>
      <p:sp>
        <p:nvSpPr>
          <p:cNvPr id="58" name="Rectangle 57"/>
          <p:cNvSpPr/>
          <p:nvPr/>
        </p:nvSpPr>
        <p:spPr>
          <a:xfrm>
            <a:off x="5564777" y="4672149"/>
            <a:ext cx="1750423" cy="10058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Performance detection</a:t>
            </a:r>
          </a:p>
        </p:txBody>
      </p:sp>
      <p:sp>
        <p:nvSpPr>
          <p:cNvPr id="60" name="Rectangle 59"/>
          <p:cNvSpPr/>
          <p:nvPr/>
        </p:nvSpPr>
        <p:spPr>
          <a:xfrm>
            <a:off x="7837714" y="4672149"/>
            <a:ext cx="1693817" cy="10058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Intrusion classification</a:t>
            </a:r>
          </a:p>
        </p:txBody>
      </p:sp>
      <p:cxnSp>
        <p:nvCxnSpPr>
          <p:cNvPr id="65" name="Straight Arrow Connector 64"/>
          <p:cNvCxnSpPr/>
          <p:nvPr/>
        </p:nvCxnSpPr>
        <p:spPr>
          <a:xfrm flipV="1">
            <a:off x="4763588" y="2098765"/>
            <a:ext cx="587829" cy="13063"/>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66" name="Straight Arrow Connector 65"/>
          <p:cNvCxnSpPr/>
          <p:nvPr/>
        </p:nvCxnSpPr>
        <p:spPr>
          <a:xfrm flipV="1">
            <a:off x="6222275" y="2172788"/>
            <a:ext cx="587829" cy="13063"/>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67" name="Straight Arrow Connector 66"/>
          <p:cNvCxnSpPr/>
          <p:nvPr/>
        </p:nvCxnSpPr>
        <p:spPr>
          <a:xfrm flipV="1">
            <a:off x="8125097" y="2168434"/>
            <a:ext cx="587829" cy="13063"/>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69" name="Straight Arrow Connector 68"/>
          <p:cNvCxnSpPr/>
          <p:nvPr/>
        </p:nvCxnSpPr>
        <p:spPr>
          <a:xfrm flipV="1">
            <a:off x="7245531" y="5259977"/>
            <a:ext cx="587829" cy="13063"/>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70" name="Straight Arrow Connector 69"/>
          <p:cNvCxnSpPr/>
          <p:nvPr/>
        </p:nvCxnSpPr>
        <p:spPr>
          <a:xfrm flipV="1">
            <a:off x="4968239" y="5334000"/>
            <a:ext cx="587829" cy="13063"/>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87" name="Rounded Rectangle 86"/>
          <p:cNvSpPr/>
          <p:nvPr/>
        </p:nvSpPr>
        <p:spPr>
          <a:xfrm>
            <a:off x="11094719" y="4010298"/>
            <a:ext cx="1045029" cy="40494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Dos</a:t>
            </a:r>
          </a:p>
        </p:txBody>
      </p:sp>
      <p:sp>
        <p:nvSpPr>
          <p:cNvPr id="88" name="Rounded Rectangle 87"/>
          <p:cNvSpPr/>
          <p:nvPr/>
        </p:nvSpPr>
        <p:spPr>
          <a:xfrm>
            <a:off x="11042468" y="5547361"/>
            <a:ext cx="1045029" cy="40494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Probe</a:t>
            </a:r>
          </a:p>
        </p:txBody>
      </p:sp>
      <p:cxnSp>
        <p:nvCxnSpPr>
          <p:cNvPr id="90" name="Straight Arrow Connector 89"/>
          <p:cNvCxnSpPr/>
          <p:nvPr/>
        </p:nvCxnSpPr>
        <p:spPr>
          <a:xfrm flipV="1">
            <a:off x="9692640" y="4232366"/>
            <a:ext cx="1293223" cy="100584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92" name="Straight Arrow Connector 91"/>
          <p:cNvCxnSpPr/>
          <p:nvPr/>
        </p:nvCxnSpPr>
        <p:spPr>
          <a:xfrm>
            <a:off x="9666514" y="5264331"/>
            <a:ext cx="1384663" cy="418012"/>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DATA FLOW  DIAGRAM</a:t>
            </a:r>
            <a:endParaRPr lang="en-US" sz="32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normAutofit/>
          </a:bodyPr>
          <a:lstStyle/>
          <a:p>
            <a:fld id="{9B618960-8005-486C-9A75-10CB2AAC16F9}" type="slidenum">
              <a:rPr lang="en-US" smtClean="0"/>
              <a:t>14</a:t>
            </a:fld>
            <a:endParaRPr lang="en-US"/>
          </a:p>
        </p:txBody>
      </p:sp>
      <p:sp>
        <p:nvSpPr>
          <p:cNvPr id="10" name="TextBox 9"/>
          <p:cNvSpPr txBox="1"/>
          <p:nvPr/>
        </p:nvSpPr>
        <p:spPr>
          <a:xfrm>
            <a:off x="1152525" y="6435648"/>
            <a:ext cx="6097554" cy="369332"/>
          </a:xfrm>
          <a:prstGeom prst="rect">
            <a:avLst/>
          </a:prstGeom>
          <a:noFill/>
        </p:spPr>
        <p:txBody>
          <a:bodyPr wrap="square">
            <a:spAutoFit/>
          </a:bodyPr>
          <a:lstStyle/>
          <a:p>
            <a:pPr algn="l"/>
            <a:r>
              <a:rPr lang="en-US" sz="1800" dirty="0">
                <a:solidFill>
                  <a:schemeClr val="bg1"/>
                </a:solidFill>
              </a:rPr>
              <a:t>DEPARTMENT OF COMPUTER SCIENCE AND ENGINEERING</a:t>
            </a:r>
          </a:p>
        </p:txBody>
      </p:sp>
      <p:sp>
        <p:nvSpPr>
          <p:cNvPr id="11" name="Footer Placeholder 7"/>
          <p:cNvSpPr txBox="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 </a:t>
            </a:r>
          </a:p>
        </p:txBody>
      </p:sp>
      <p:sp>
        <p:nvSpPr>
          <p:cNvPr id="12" name="Slide Number Placeholder 9"/>
          <p:cNvSpPr txBox="1"/>
          <p:nvPr/>
        </p:nvSpPr>
        <p:spPr>
          <a:xfrm>
            <a:off x="8610600" y="6356350"/>
            <a:ext cx="3192624" cy="69151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9B618960-8005-486C-9A75-10CB2AAC16F9}" type="slidenum">
              <a:rPr kumimoji="0" lang="en-US" sz="1200" b="0" i="0" u="none" strike="noStrike" kern="1200" cap="none" spc="0" normalizeH="0" baseline="0" noProof="0" smtClean="0">
                <a:ln>
                  <a:noFill/>
                </a:ln>
                <a:solidFill>
                  <a:schemeClr val="bg1"/>
                </a:solidFill>
                <a:effectLst/>
                <a:uLnTx/>
                <a:uFillTx/>
                <a:latin typeface="+mn-lt"/>
                <a:ea typeface="+mn-ea"/>
                <a:cs typeface="+mn-cs"/>
              </a:rPr>
              <a:t>14</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pic>
        <p:nvPicPr>
          <p:cNvPr id="2050" name="Picture 2" descr="Overall framework for predicting network attack categories."/>
          <p:cNvPicPr>
            <a:picLocks noChangeAspect="1" noChangeArrowheads="1"/>
          </p:cNvPicPr>
          <p:nvPr/>
        </p:nvPicPr>
        <p:blipFill>
          <a:blip r:embed="rId2"/>
          <a:srcRect l="2116" t="24588" r="2684" b="4399"/>
          <a:stretch>
            <a:fillRect/>
          </a:stretch>
        </p:blipFill>
        <p:spPr bwMode="auto">
          <a:xfrm>
            <a:off x="838200" y="1868990"/>
            <a:ext cx="9128760" cy="4388356"/>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SEQUENCE DIAGRAM</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normAutofit/>
          </a:bodyPr>
          <a:lstStyle/>
          <a:p>
            <a:fld id="{9B618960-8005-486C-9A75-10CB2AAC16F9}" type="slidenum">
              <a:rPr lang="en-US" smtClean="0"/>
              <a:t>15</a:t>
            </a:fld>
            <a:endParaRPr lang="en-US"/>
          </a:p>
        </p:txBody>
      </p:sp>
      <p:sp>
        <p:nvSpPr>
          <p:cNvPr id="12" name="Slide Number Placeholder 9"/>
          <p:cNvSpPr txBox="1"/>
          <p:nvPr/>
        </p:nvSpPr>
        <p:spPr>
          <a:xfrm>
            <a:off x="8610600" y="6356350"/>
            <a:ext cx="3192624" cy="69151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9B618960-8005-486C-9A75-10CB2AAC16F9}" type="slidenum">
              <a:rPr kumimoji="0" lang="en-US" sz="1200" b="0" i="0" u="none" strike="noStrike" kern="1200" cap="none" spc="0" normalizeH="0" baseline="0" noProof="0" smtClean="0">
                <a:ln>
                  <a:noFill/>
                </a:ln>
                <a:solidFill>
                  <a:schemeClr val="bg1"/>
                </a:solidFill>
                <a:effectLst/>
                <a:uLnTx/>
                <a:uFillTx/>
                <a:latin typeface="+mn-lt"/>
                <a:ea typeface="+mn-ea"/>
                <a:cs typeface="+mn-cs"/>
              </a:rPr>
              <a:t>15</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pic>
        <p:nvPicPr>
          <p:cNvPr id="1026" name="Picture 2" descr="F:\Machine Learning 2022-2023\Documents\INTRUSION DETECTION WEB\Mitigation-of-DDoS-attack-traffic-sequence.png"/>
          <p:cNvPicPr>
            <a:picLocks noChangeAspect="1" noChangeArrowheads="1"/>
          </p:cNvPicPr>
          <p:nvPr/>
        </p:nvPicPr>
        <p:blipFill>
          <a:blip r:embed="rId2"/>
          <a:srcRect l="3562" t="18530" r="2356" b="6062"/>
          <a:stretch>
            <a:fillRect/>
          </a:stretch>
        </p:blipFill>
        <p:spPr bwMode="auto">
          <a:xfrm>
            <a:off x="2743200" y="1841863"/>
            <a:ext cx="6792686" cy="3827417"/>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ea typeface="Calibri Light" panose="020F0302020204030204"/>
                <a:cs typeface="Times New Roman" panose="02020603050405020304" pitchFamily="18" charset="0"/>
              </a:rPr>
              <a:t>MODULES</a:t>
            </a:r>
          </a:p>
        </p:txBody>
      </p:sp>
      <p:sp>
        <p:nvSpPr>
          <p:cNvPr id="3" name="Content Placeholder 2"/>
          <p:cNvSpPr>
            <a:spLocks noGrp="1"/>
          </p:cNvSpPr>
          <p:nvPr>
            <p:ph idx="1"/>
          </p:nvPr>
        </p:nvSpPr>
        <p:spPr>
          <a:xfrm>
            <a:off x="781714" y="1659697"/>
            <a:ext cx="10612191" cy="4587450"/>
          </a:xfrm>
        </p:spPr>
        <p:txBody>
          <a:bodyPr vert="horz" lIns="91440" tIns="45720" rIns="91440" bIns="45720" rtlCol="0" anchor="t">
            <a:normAutofit/>
          </a:bodyPr>
          <a:lstStyle/>
          <a:p>
            <a:endParaRPr lang="en-US"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DATASET COLLECTION- NSL KDD</a:t>
            </a:r>
          </a:p>
          <a:p>
            <a:pPr>
              <a:lnSpc>
                <a:spcPct val="150000"/>
              </a:lnSpc>
            </a:pPr>
            <a:r>
              <a:rPr lang="en-US" sz="2000" dirty="0">
                <a:latin typeface="Times New Roman" panose="02020603050405020304" pitchFamily="18" charset="0"/>
                <a:cs typeface="Times New Roman" panose="02020603050405020304" pitchFamily="18" charset="0"/>
              </a:rPr>
              <a:t>PREPROCESSING</a:t>
            </a:r>
          </a:p>
          <a:p>
            <a:pPr>
              <a:lnSpc>
                <a:spcPct val="150000"/>
              </a:lnSpc>
            </a:pPr>
            <a:r>
              <a:rPr lang="en-US" sz="2000" dirty="0">
                <a:latin typeface="Times New Roman" panose="02020603050405020304" pitchFamily="18" charset="0"/>
                <a:cs typeface="Times New Roman" panose="02020603050405020304" pitchFamily="18" charset="0"/>
              </a:rPr>
              <a:t>MODEL TRAINING</a:t>
            </a:r>
          </a:p>
          <a:p>
            <a:pPr>
              <a:lnSpc>
                <a:spcPct val="150000"/>
              </a:lnSpc>
            </a:pPr>
            <a:r>
              <a:rPr lang="en-US" sz="2000" dirty="0">
                <a:latin typeface="Times New Roman" panose="02020603050405020304" pitchFamily="18" charset="0"/>
                <a:cs typeface="Times New Roman" panose="02020603050405020304" pitchFamily="18" charset="0"/>
              </a:rPr>
              <a:t>GENETIC ALGORITHM AND DECISION TREE</a:t>
            </a:r>
          </a:p>
          <a:p>
            <a:pPr>
              <a:lnSpc>
                <a:spcPct val="150000"/>
              </a:lnSpc>
            </a:pPr>
            <a:r>
              <a:rPr lang="en-US" sz="2000" dirty="0">
                <a:latin typeface="Times New Roman" panose="02020603050405020304" pitchFamily="18" charset="0"/>
                <a:cs typeface="Times New Roman" panose="02020603050405020304" pitchFamily="18" charset="0"/>
              </a:rPr>
              <a:t>MODEL TESTING</a:t>
            </a:r>
          </a:p>
          <a:p>
            <a:pPr>
              <a:lnSpc>
                <a:spcPct val="150000"/>
              </a:lnSpc>
            </a:pPr>
            <a:r>
              <a:rPr lang="en-US" sz="2000" dirty="0">
                <a:latin typeface="Times New Roman" panose="02020603050405020304" pitchFamily="18" charset="0"/>
                <a:cs typeface="Times New Roman" panose="02020603050405020304" pitchFamily="18" charset="0"/>
              </a:rPr>
              <a:t>PREDICTION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ea typeface="Calibri Light" panose="020F0302020204030204"/>
                <a:cs typeface="Times New Roman" panose="02020603050405020304" pitchFamily="18" charset="0"/>
              </a:rPr>
              <a:t>PERFORMANCE MEASURES</a:t>
            </a:r>
          </a:p>
        </p:txBody>
      </p:sp>
      <p:sp>
        <p:nvSpPr>
          <p:cNvPr id="3" name="Content Placeholder 2"/>
          <p:cNvSpPr>
            <a:spLocks noGrp="1"/>
          </p:cNvSpPr>
          <p:nvPr>
            <p:ph idx="1"/>
          </p:nvPr>
        </p:nvSpPr>
        <p:spPr>
          <a:xfrm>
            <a:off x="781714" y="1659697"/>
            <a:ext cx="10612191" cy="4587450"/>
          </a:xfrm>
        </p:spPr>
        <p:txBody>
          <a:bodyPr vert="horz" lIns="91440" tIns="45720" rIns="91440" bIns="45720" rtlCol="0" anchor="t">
            <a:normAutofit/>
          </a:bodyPr>
          <a:lstStyle/>
          <a:p>
            <a:endParaRPr lang="en-US"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True Positive Rate: True Positive Rate (TPR) in IDS measures the proportion of actual attacks that are correctly identified by the system.</a:t>
            </a:r>
          </a:p>
          <a:p>
            <a:r>
              <a:rPr lang="en-US" sz="1800" dirty="0">
                <a:latin typeface="Times New Roman" panose="02020603050405020304" pitchFamily="18" charset="0"/>
                <a:cs typeface="Times New Roman" panose="02020603050405020304" pitchFamily="18" charset="0"/>
              </a:rPr>
              <a:t>False Positive Rate: False Positive Rate (FPR) in IDS measures the proportion of non-attacks incorrectly classified as attacks by the system.</a:t>
            </a:r>
          </a:p>
          <a:p>
            <a:r>
              <a:rPr lang="en-US" sz="1800" dirty="0">
                <a:latin typeface="Times New Roman" panose="02020603050405020304" pitchFamily="18" charset="0"/>
                <a:cs typeface="Times New Roman" panose="02020603050405020304" pitchFamily="18" charset="0"/>
              </a:rPr>
              <a:t>Accuracy: Accuracy in IDS is the proportion of correctly classified instances (both attacks and non-attacks) out of the total instances.</a:t>
            </a:r>
          </a:p>
          <a:p>
            <a:r>
              <a:rPr lang="en-US" sz="1800" dirty="0">
                <a:latin typeface="Times New Roman" panose="02020603050405020304" pitchFamily="18" charset="0"/>
                <a:cs typeface="Times New Roman" panose="02020603050405020304" pitchFamily="18" charset="0"/>
              </a:rPr>
              <a:t>Precision: Precision in IDS measures the proportion of correctly identified attacks among all instances classified as attacks.</a:t>
            </a:r>
          </a:p>
          <a:p>
            <a:r>
              <a:rPr lang="en-US" sz="1800" dirty="0">
                <a:latin typeface="Times New Roman" panose="02020603050405020304" pitchFamily="18" charset="0"/>
                <a:cs typeface="Times New Roman" panose="02020603050405020304" pitchFamily="18" charset="0"/>
              </a:rPr>
              <a:t>Recall: Recall in IDS measures the proportion of actual attacks that are correctly identified by the system, indicating the system's ability to detect intrusions.</a:t>
            </a:r>
          </a:p>
          <a:p>
            <a:r>
              <a:rPr lang="en-US" sz="1800" dirty="0">
                <a:latin typeface="Times New Roman" panose="02020603050405020304" pitchFamily="18" charset="0"/>
                <a:cs typeface="Times New Roman" panose="02020603050405020304" pitchFamily="18" charset="0"/>
              </a:rPr>
              <a:t>F1-score: F1 score in IDS is the harmonic mean of precision and recall, providing a balance between the two metrics for assessing the system's performance.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055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ea typeface="Calibri Light" panose="020F0302020204030204"/>
                <a:cs typeface="Times New Roman" panose="02020603050405020304" pitchFamily="18" charset="0"/>
              </a:rPr>
              <a:t>RESULTS AND ANALYSIS</a:t>
            </a:r>
          </a:p>
        </p:txBody>
      </p:sp>
      <p:sp>
        <p:nvSpPr>
          <p:cNvPr id="3" name="Content Placeholder 2"/>
          <p:cNvSpPr>
            <a:spLocks noGrp="1"/>
          </p:cNvSpPr>
          <p:nvPr>
            <p:ph idx="1"/>
          </p:nvPr>
        </p:nvSpPr>
        <p:spPr>
          <a:xfrm>
            <a:off x="781714" y="1659697"/>
            <a:ext cx="10612191" cy="4587450"/>
          </a:xfrm>
        </p:spPr>
        <p:txBody>
          <a:bodyPr vert="horz" lIns="91440" tIns="45720" rIns="91440" bIns="45720" rtlCol="0" anchor="t">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By employing a combination of genetic algorithms (GA) and decision trees (DT) for intrusion detection systems (IDS), we obtained improved detection rates, reduced false alarms, and enhanced interpretability through feature selection and rule extraction. These systems typically demonstrate better performance in identifying attacks while minimizing false positives compared to traditional methods.</a:t>
            </a:r>
          </a:p>
        </p:txBody>
      </p:sp>
    </p:spTree>
    <p:extLst>
      <p:ext uri="{BB962C8B-B14F-4D97-AF65-F5344CB8AC3E}">
        <p14:creationId xmlns:p14="http://schemas.microsoft.com/office/powerpoint/2010/main" val="1492783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PROJECT DEMO</a:t>
            </a:r>
          </a:p>
        </p:txBody>
      </p:sp>
      <p:sp>
        <p:nvSpPr>
          <p:cNvPr id="13" name="Footer Placeholder 7"/>
          <p:cNvSpPr>
            <a:spLocks noGrp="1"/>
          </p:cNvSpPr>
          <p:nvPr>
            <p:ph type="ftr" sz="quarter" idx="11"/>
          </p:nvPr>
        </p:nvSpPr>
        <p:spPr/>
        <p:txBody>
          <a:bodyPr/>
          <a:lstStyle/>
          <a:p>
            <a:r>
              <a:rPr lang="en-US"/>
              <a:t> </a:t>
            </a:r>
          </a:p>
        </p:txBody>
      </p:sp>
      <p:sp>
        <p:nvSpPr>
          <p:cNvPr id="14" name="Slide Number Placeholder 9"/>
          <p:cNvSpPr>
            <a:spLocks noGrp="1"/>
          </p:cNvSpPr>
          <p:nvPr>
            <p:ph type="sldNum" sz="quarter" idx="12"/>
          </p:nvPr>
        </p:nvSpPr>
        <p:spPr>
          <a:xfrm>
            <a:off x="8610600" y="6356350"/>
            <a:ext cx="3192624" cy="691515"/>
          </a:xfrm>
        </p:spPr>
        <p:txBody>
          <a:bodyPr/>
          <a:lstStyle/>
          <a:p>
            <a:fld id="{9B618960-8005-486C-9A75-10CB2AAC16F9}" type="slidenum">
              <a:rPr lang="en-US" smtClean="0">
                <a:solidFill>
                  <a:schemeClr val="bg1"/>
                </a:solidFill>
              </a:rPr>
              <a:t>19</a:t>
            </a:fld>
            <a:endParaRPr lang="en-US" dirty="0">
              <a:solidFill>
                <a:schemeClr val="bg1"/>
              </a:solidFill>
            </a:endParaRPr>
          </a:p>
        </p:txBody>
      </p:sp>
      <p:sp>
        <p:nvSpPr>
          <p:cNvPr id="12" name="TextBox 11"/>
          <p:cNvSpPr txBox="1"/>
          <p:nvPr/>
        </p:nvSpPr>
        <p:spPr>
          <a:xfrm>
            <a:off x="1152525" y="6435648"/>
            <a:ext cx="6097554" cy="369332"/>
          </a:xfrm>
          <a:prstGeom prst="rect">
            <a:avLst/>
          </a:prstGeom>
          <a:noFill/>
        </p:spPr>
        <p:txBody>
          <a:bodyPr wrap="square">
            <a:spAutoFit/>
          </a:bodyPr>
          <a:lstStyle/>
          <a:p>
            <a:pPr algn="l"/>
            <a:r>
              <a:rPr lang="en-US" sz="1800" dirty="0">
                <a:solidFill>
                  <a:schemeClr val="bg1"/>
                </a:solidFill>
              </a:rPr>
              <a:t>DEPARTMENT OF COMPUTER SCIENCE AND ENGINEERING</a:t>
            </a:r>
          </a:p>
        </p:txBody>
      </p:sp>
      <p:sp>
        <p:nvSpPr>
          <p:cNvPr id="8" name="Text Placeholder 7">
            <a:extLst>
              <a:ext uri="{FF2B5EF4-FFF2-40B4-BE49-F238E27FC236}">
                <a16:creationId xmlns:a16="http://schemas.microsoft.com/office/drawing/2014/main" id="{9104924D-478C-AF4B-93B8-F141D7069139}"/>
              </a:ext>
            </a:extLst>
          </p:cNvPr>
          <p:cNvSpPr>
            <a:spLocks noGrp="1"/>
          </p:cNvSpPr>
          <p:nvPr>
            <p:ph type="body" idx="1"/>
          </p:nvPr>
        </p:nvSpPr>
        <p:spPr>
          <a:xfrm>
            <a:off x="938213" y="1527286"/>
            <a:ext cx="5157787" cy="823912"/>
          </a:xfrm>
        </p:spPr>
        <p:txBody>
          <a:bodyPr/>
          <a:lstStyle/>
          <a:p>
            <a:pPr marL="342900" indent="-34290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Dataset Collection</a:t>
            </a:r>
            <a:endParaRPr lang="en-IN" b="0" dirty="0">
              <a:latin typeface="Times New Roman" panose="02020603050405020304" pitchFamily="18" charset="0"/>
              <a:cs typeface="Times New Roman" panose="02020603050405020304" pitchFamily="18" charset="0"/>
            </a:endParaRPr>
          </a:p>
        </p:txBody>
      </p:sp>
      <p:pic>
        <p:nvPicPr>
          <p:cNvPr id="18" name="image9.jpeg">
            <a:extLst>
              <a:ext uri="{FF2B5EF4-FFF2-40B4-BE49-F238E27FC236}">
                <a16:creationId xmlns:a16="http://schemas.microsoft.com/office/drawing/2014/main" id="{32F57A01-98BF-23C5-4FDB-7D96C95EE428}"/>
              </a:ext>
            </a:extLst>
          </p:cNvPr>
          <p:cNvPicPr>
            <a:picLocks noChangeAspect="1"/>
          </p:cNvPicPr>
          <p:nvPr/>
        </p:nvPicPr>
        <p:blipFill>
          <a:blip r:embed="rId2" cstate="print"/>
          <a:stretch>
            <a:fillRect/>
          </a:stretch>
        </p:blipFill>
        <p:spPr>
          <a:xfrm>
            <a:off x="1152525" y="2554618"/>
            <a:ext cx="8672195" cy="3881030"/>
          </a:xfrm>
          <a:prstGeom prst="rect">
            <a:avLst/>
          </a:prstGeom>
        </p:spPr>
      </p:pic>
    </p:spTree>
    <p:extLst>
      <p:ext uri="{BB962C8B-B14F-4D97-AF65-F5344CB8AC3E}">
        <p14:creationId xmlns:p14="http://schemas.microsoft.com/office/powerpoint/2010/main" val="2022729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p:cNvSpPr>
            <a:spLocks noGrp="1"/>
          </p:cNvSpPr>
          <p:nvPr>
            <p:ph type="sldNum" sz="quarter" idx="12"/>
          </p:nvPr>
        </p:nvSpPr>
        <p:spPr>
          <a:xfrm>
            <a:off x="10456832" y="6386173"/>
            <a:ext cx="1312025" cy="365125"/>
          </a:xfrm>
        </p:spPr>
        <p:txBody>
          <a:bodyPr>
            <a:normAutofit fontScale="92500" lnSpcReduction="10000"/>
          </a:bodyPr>
          <a:lstStyle/>
          <a:p>
            <a:fld id="{50C91C40-65BD-436B-B794-CF89343271EF}" type="slidenum">
              <a:rPr lang="en-US" sz="2000" smtClean="0"/>
              <a:t>2</a:t>
            </a:fld>
            <a:endParaRPr lang="en-US" sz="2000" dirty="0"/>
          </a:p>
        </p:txBody>
      </p:sp>
      <p:sp>
        <p:nvSpPr>
          <p:cNvPr id="7" name="Rectangle 2"/>
          <p:cNvSpPr>
            <a:spLocks noChangeArrowheads="1"/>
          </p:cNvSpPr>
          <p:nvPr/>
        </p:nvSpPr>
        <p:spPr bwMode="auto">
          <a:xfrm>
            <a:off x="554842" y="519002"/>
            <a:ext cx="702996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eaLnBrk="0" fontAlgn="base" hangingPunct="0">
              <a:spcBef>
                <a:spcPct val="0"/>
              </a:spcBef>
              <a:spcAft>
                <a:spcPct val="0"/>
              </a:spcAft>
            </a:pPr>
            <a:r>
              <a:rPr lang="en-US" altLang="zh-CN" sz="2400" b="1" dirty="0">
                <a:latin typeface="Times New Roman" panose="02020603050405020304"/>
                <a:ea typeface="Calibri" panose="020F0502020204030204" pitchFamily="34" charset="0"/>
                <a:cs typeface="Times New Roman" panose="02020603050405020304"/>
              </a:rPr>
              <a:t>TABLE OF CONTENTS:</a:t>
            </a:r>
            <a:endParaRPr lang="en-US" altLang="zh-CN" sz="2400" b="1" i="0" u="none" strike="noStrike" cap="none" normalizeH="0" baseline="0" dirty="0">
              <a:ln>
                <a:noFill/>
              </a:ln>
              <a:effectLst/>
              <a:latin typeface="Times New Roman" panose="02020603050405020304"/>
              <a:cs typeface="Times New Roman" panose="02020603050405020304"/>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8" name="TextBox 7"/>
          <p:cNvSpPr txBox="1"/>
          <p:nvPr/>
        </p:nvSpPr>
        <p:spPr>
          <a:xfrm>
            <a:off x="554842" y="1163230"/>
            <a:ext cx="10552311" cy="4849404"/>
          </a:xfrm>
          <a:prstGeom prst="rect">
            <a:avLst/>
          </a:prstGeom>
          <a:noFill/>
        </p:spPr>
        <p:txBody>
          <a:bodyPr wrap="square" lIns="91440" tIns="45720" rIns="91440" bIns="45720" rtlCol="0" anchor="t">
            <a:spAutoFit/>
          </a:bodyPr>
          <a:lstStyle/>
          <a:p>
            <a:pPr marL="171450" indent="-171450" algn="just">
              <a:lnSpc>
                <a:spcPct val="150000"/>
              </a:lnSpc>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Abstract </a:t>
            </a:r>
          </a:p>
          <a:p>
            <a:pPr marL="171450" indent="-1714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Problem Identification and Description</a:t>
            </a:r>
          </a:p>
          <a:p>
            <a:pPr marL="171450" indent="-171450" algn="just">
              <a:lnSpc>
                <a:spcPct val="150000"/>
              </a:lnSpc>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Literature Survey</a:t>
            </a:r>
          </a:p>
          <a:p>
            <a:pPr marL="171450" indent="-171450" algn="just">
              <a:lnSpc>
                <a:spcPct val="150000"/>
              </a:lnSpc>
              <a:buFont typeface="Arial" panose="020B0604020202020204" pitchFamily="34" charset="0"/>
              <a:buChar char="•"/>
            </a:pPr>
            <a:r>
              <a:rPr lang="en-IN" sz="1600" b="1" spc="-10" dirty="0">
                <a:latin typeface="Times New Roman" panose="02020603050405020304" pitchFamily="18" charset="0"/>
                <a:cs typeface="Times New Roman" panose="02020603050405020304" pitchFamily="18" charset="0"/>
              </a:rPr>
              <a:t>Requirement Specification</a:t>
            </a:r>
            <a:r>
              <a:rPr lang="en-US" sz="1600" b="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Existing and Proposed System </a:t>
            </a:r>
          </a:p>
          <a:p>
            <a:pPr marL="171450" indent="-171450" algn="just">
              <a:lnSpc>
                <a:spcPct val="150000"/>
              </a:lnSpc>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Methodology</a:t>
            </a:r>
          </a:p>
          <a:p>
            <a:pPr marL="171450" indent="-171450" algn="just">
              <a:lnSpc>
                <a:spcPct val="150000"/>
              </a:lnSpc>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Model Diagrams</a:t>
            </a:r>
          </a:p>
          <a:p>
            <a:pPr marL="171450" indent="-171450" algn="just">
              <a:lnSpc>
                <a:spcPct val="150000"/>
              </a:lnSpc>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Modules</a:t>
            </a:r>
          </a:p>
          <a:p>
            <a:pPr marL="171450" indent="-171450" algn="just">
              <a:lnSpc>
                <a:spcPct val="150000"/>
              </a:lnSpc>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Performance Measures</a:t>
            </a:r>
          </a:p>
          <a:p>
            <a:pPr marL="171450" indent="-171450" algn="just">
              <a:lnSpc>
                <a:spcPct val="150000"/>
              </a:lnSpc>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Results and Analysis</a:t>
            </a:r>
          </a:p>
          <a:p>
            <a:pPr marL="171450" indent="-171450" algn="just">
              <a:lnSpc>
                <a:spcPct val="150000"/>
              </a:lnSpc>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Project Demo</a:t>
            </a:r>
          </a:p>
          <a:p>
            <a:pPr marL="171450" indent="-171450" algn="just">
              <a:lnSpc>
                <a:spcPct val="150000"/>
              </a:lnSpc>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Conclusion</a:t>
            </a:r>
          </a:p>
          <a:p>
            <a:pPr marL="171450" indent="-171450" algn="just">
              <a:lnSpc>
                <a:spcPct val="150000"/>
              </a:lnSpc>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Conference Paper Publication Details</a:t>
            </a:r>
          </a:p>
        </p:txBody>
      </p:sp>
      <p:pic>
        <p:nvPicPr>
          <p:cNvPr id="4" name="Picture 3" descr="A blue and white logo&#10;&#10;Description automatically generated"/>
          <p:cNvPicPr>
            <a:picLocks noChangeAspect="1"/>
          </p:cNvPicPr>
          <p:nvPr/>
        </p:nvPicPr>
        <p:blipFill>
          <a:blip r:embed="rId2"/>
          <a:stretch>
            <a:fillRect/>
          </a:stretch>
        </p:blipFill>
        <p:spPr>
          <a:xfrm>
            <a:off x="8363953" y="311662"/>
            <a:ext cx="2743200" cy="92072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RESULT DEMO</a:t>
            </a:r>
          </a:p>
        </p:txBody>
      </p:sp>
      <p:sp>
        <p:nvSpPr>
          <p:cNvPr id="13" name="Footer Placeholder 7"/>
          <p:cNvSpPr>
            <a:spLocks noGrp="1"/>
          </p:cNvSpPr>
          <p:nvPr>
            <p:ph type="ftr" sz="quarter" idx="11"/>
          </p:nvPr>
        </p:nvSpPr>
        <p:spPr/>
        <p:txBody>
          <a:bodyPr/>
          <a:lstStyle/>
          <a:p>
            <a:r>
              <a:rPr lang="en-US"/>
              <a:t> </a:t>
            </a:r>
          </a:p>
        </p:txBody>
      </p:sp>
      <p:sp>
        <p:nvSpPr>
          <p:cNvPr id="14" name="Slide Number Placeholder 9"/>
          <p:cNvSpPr>
            <a:spLocks noGrp="1"/>
          </p:cNvSpPr>
          <p:nvPr>
            <p:ph type="sldNum" sz="quarter" idx="12"/>
          </p:nvPr>
        </p:nvSpPr>
        <p:spPr>
          <a:xfrm>
            <a:off x="8610600" y="6356350"/>
            <a:ext cx="3192624" cy="691515"/>
          </a:xfrm>
        </p:spPr>
        <p:txBody>
          <a:bodyPr/>
          <a:lstStyle/>
          <a:p>
            <a:fld id="{9B618960-8005-486C-9A75-10CB2AAC16F9}" type="slidenum">
              <a:rPr lang="en-US" smtClean="0">
                <a:solidFill>
                  <a:schemeClr val="bg1"/>
                </a:solidFill>
              </a:rPr>
              <a:t>20</a:t>
            </a:fld>
            <a:endParaRPr lang="en-US" dirty="0">
              <a:solidFill>
                <a:schemeClr val="bg1"/>
              </a:solidFill>
            </a:endParaRPr>
          </a:p>
        </p:txBody>
      </p:sp>
      <p:sp>
        <p:nvSpPr>
          <p:cNvPr id="12" name="TextBox 11"/>
          <p:cNvSpPr txBox="1"/>
          <p:nvPr/>
        </p:nvSpPr>
        <p:spPr>
          <a:xfrm>
            <a:off x="1152525" y="6435648"/>
            <a:ext cx="6097554" cy="369332"/>
          </a:xfrm>
          <a:prstGeom prst="rect">
            <a:avLst/>
          </a:prstGeom>
          <a:noFill/>
        </p:spPr>
        <p:txBody>
          <a:bodyPr wrap="square">
            <a:spAutoFit/>
          </a:bodyPr>
          <a:lstStyle/>
          <a:p>
            <a:pPr algn="l"/>
            <a:r>
              <a:rPr lang="en-US" sz="1800" dirty="0">
                <a:solidFill>
                  <a:schemeClr val="bg1"/>
                </a:solidFill>
              </a:rPr>
              <a:t>DEPARTMENT OF COMPUTER SCIENCE AND ENGINEERING</a:t>
            </a:r>
          </a:p>
        </p:txBody>
      </p:sp>
      <p:sp>
        <p:nvSpPr>
          <p:cNvPr id="8" name="Text Placeholder 7">
            <a:extLst>
              <a:ext uri="{FF2B5EF4-FFF2-40B4-BE49-F238E27FC236}">
                <a16:creationId xmlns:a16="http://schemas.microsoft.com/office/drawing/2014/main" id="{9104924D-478C-AF4B-93B8-F141D7069139}"/>
              </a:ext>
            </a:extLst>
          </p:cNvPr>
          <p:cNvSpPr>
            <a:spLocks noGrp="1"/>
          </p:cNvSpPr>
          <p:nvPr>
            <p:ph type="body" idx="1"/>
          </p:nvPr>
        </p:nvSpPr>
        <p:spPr>
          <a:xfrm>
            <a:off x="938213" y="1527286"/>
            <a:ext cx="5157787" cy="823912"/>
          </a:xfrm>
        </p:spPr>
        <p:txBody>
          <a:bodyPr/>
          <a:lstStyle/>
          <a:p>
            <a:pPr marL="342900" indent="-34290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Train and Test Data Selection</a:t>
            </a:r>
            <a:endParaRPr lang="en-IN" b="0" dirty="0">
              <a:latin typeface="Times New Roman" panose="02020603050405020304" pitchFamily="18" charset="0"/>
              <a:cs typeface="Times New Roman" panose="02020603050405020304" pitchFamily="18" charset="0"/>
            </a:endParaRPr>
          </a:p>
        </p:txBody>
      </p:sp>
      <p:pic>
        <p:nvPicPr>
          <p:cNvPr id="3" name="image15.jpeg">
            <a:extLst>
              <a:ext uri="{FF2B5EF4-FFF2-40B4-BE49-F238E27FC236}">
                <a16:creationId xmlns:a16="http://schemas.microsoft.com/office/drawing/2014/main" id="{392DCC6C-2389-15A2-BDA8-2566FEFF8BAE}"/>
              </a:ext>
            </a:extLst>
          </p:cNvPr>
          <p:cNvPicPr>
            <a:picLocks noChangeAspect="1"/>
          </p:cNvPicPr>
          <p:nvPr/>
        </p:nvPicPr>
        <p:blipFill>
          <a:blip r:embed="rId2" cstate="print"/>
          <a:stretch>
            <a:fillRect/>
          </a:stretch>
        </p:blipFill>
        <p:spPr>
          <a:xfrm>
            <a:off x="938213" y="2852849"/>
            <a:ext cx="5313045" cy="2686050"/>
          </a:xfrm>
          <a:prstGeom prst="rect">
            <a:avLst/>
          </a:prstGeom>
        </p:spPr>
      </p:pic>
      <p:pic>
        <p:nvPicPr>
          <p:cNvPr id="4" name="image16.jpeg">
            <a:extLst>
              <a:ext uri="{FF2B5EF4-FFF2-40B4-BE49-F238E27FC236}">
                <a16:creationId xmlns:a16="http://schemas.microsoft.com/office/drawing/2014/main" id="{9014C3F7-9341-695A-E0F3-262404D4E52F}"/>
              </a:ext>
            </a:extLst>
          </p:cNvPr>
          <p:cNvPicPr>
            <a:picLocks noChangeAspect="1"/>
          </p:cNvPicPr>
          <p:nvPr/>
        </p:nvPicPr>
        <p:blipFill>
          <a:blip r:embed="rId3" cstate="print"/>
          <a:stretch>
            <a:fillRect/>
          </a:stretch>
        </p:blipFill>
        <p:spPr>
          <a:xfrm>
            <a:off x="6488274" y="2852849"/>
            <a:ext cx="5314950" cy="2669540"/>
          </a:xfrm>
          <a:prstGeom prst="rect">
            <a:avLst/>
          </a:prstGeom>
        </p:spPr>
      </p:pic>
    </p:spTree>
    <p:extLst>
      <p:ext uri="{BB962C8B-B14F-4D97-AF65-F5344CB8AC3E}">
        <p14:creationId xmlns:p14="http://schemas.microsoft.com/office/powerpoint/2010/main" val="1829870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RESULT DEMO</a:t>
            </a:r>
          </a:p>
        </p:txBody>
      </p:sp>
      <p:sp>
        <p:nvSpPr>
          <p:cNvPr id="13" name="Footer Placeholder 7"/>
          <p:cNvSpPr>
            <a:spLocks noGrp="1"/>
          </p:cNvSpPr>
          <p:nvPr>
            <p:ph type="ftr" sz="quarter" idx="11"/>
          </p:nvPr>
        </p:nvSpPr>
        <p:spPr/>
        <p:txBody>
          <a:bodyPr/>
          <a:lstStyle/>
          <a:p>
            <a:r>
              <a:rPr lang="en-US"/>
              <a:t> </a:t>
            </a:r>
          </a:p>
        </p:txBody>
      </p:sp>
      <p:sp>
        <p:nvSpPr>
          <p:cNvPr id="14" name="Slide Number Placeholder 9"/>
          <p:cNvSpPr>
            <a:spLocks noGrp="1"/>
          </p:cNvSpPr>
          <p:nvPr>
            <p:ph type="sldNum" sz="quarter" idx="12"/>
          </p:nvPr>
        </p:nvSpPr>
        <p:spPr>
          <a:xfrm>
            <a:off x="8610600" y="6356350"/>
            <a:ext cx="3192624" cy="691515"/>
          </a:xfrm>
        </p:spPr>
        <p:txBody>
          <a:bodyPr/>
          <a:lstStyle/>
          <a:p>
            <a:fld id="{9B618960-8005-486C-9A75-10CB2AAC16F9}" type="slidenum">
              <a:rPr lang="en-US" smtClean="0">
                <a:solidFill>
                  <a:schemeClr val="bg1"/>
                </a:solidFill>
              </a:rPr>
              <a:t>21</a:t>
            </a:fld>
            <a:endParaRPr lang="en-US" dirty="0">
              <a:solidFill>
                <a:schemeClr val="bg1"/>
              </a:solidFill>
            </a:endParaRPr>
          </a:p>
        </p:txBody>
      </p:sp>
      <p:sp>
        <p:nvSpPr>
          <p:cNvPr id="12" name="TextBox 11"/>
          <p:cNvSpPr txBox="1"/>
          <p:nvPr/>
        </p:nvSpPr>
        <p:spPr>
          <a:xfrm>
            <a:off x="1152525" y="6435648"/>
            <a:ext cx="6097554" cy="369332"/>
          </a:xfrm>
          <a:prstGeom prst="rect">
            <a:avLst/>
          </a:prstGeom>
          <a:noFill/>
        </p:spPr>
        <p:txBody>
          <a:bodyPr wrap="square">
            <a:spAutoFit/>
          </a:bodyPr>
          <a:lstStyle/>
          <a:p>
            <a:pPr algn="l"/>
            <a:r>
              <a:rPr lang="en-US" sz="1800" dirty="0">
                <a:solidFill>
                  <a:schemeClr val="bg1"/>
                </a:solidFill>
              </a:rPr>
              <a:t>DEPARTMENT OF COMPUTER SCIENCE AND ENGINEERING</a:t>
            </a:r>
          </a:p>
        </p:txBody>
      </p:sp>
      <p:sp>
        <p:nvSpPr>
          <p:cNvPr id="8" name="Text Placeholder 7">
            <a:extLst>
              <a:ext uri="{FF2B5EF4-FFF2-40B4-BE49-F238E27FC236}">
                <a16:creationId xmlns:a16="http://schemas.microsoft.com/office/drawing/2014/main" id="{9104924D-478C-AF4B-93B8-F141D7069139}"/>
              </a:ext>
            </a:extLst>
          </p:cNvPr>
          <p:cNvSpPr>
            <a:spLocks noGrp="1"/>
          </p:cNvSpPr>
          <p:nvPr>
            <p:ph type="body" idx="1"/>
          </p:nvPr>
        </p:nvSpPr>
        <p:spPr>
          <a:xfrm>
            <a:off x="938213" y="1527286"/>
            <a:ext cx="5157787" cy="823912"/>
          </a:xfrm>
        </p:spPr>
        <p:txBody>
          <a:bodyPr/>
          <a:lstStyle/>
          <a:p>
            <a:pPr marL="342900" indent="-34290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Model Training</a:t>
            </a:r>
            <a:endParaRPr lang="en-IN" b="0" dirty="0">
              <a:latin typeface="Times New Roman" panose="02020603050405020304" pitchFamily="18" charset="0"/>
              <a:cs typeface="Times New Roman" panose="02020603050405020304" pitchFamily="18" charset="0"/>
            </a:endParaRPr>
          </a:p>
        </p:txBody>
      </p:sp>
      <p:pic>
        <p:nvPicPr>
          <p:cNvPr id="5" name="image17.jpeg">
            <a:extLst>
              <a:ext uri="{FF2B5EF4-FFF2-40B4-BE49-F238E27FC236}">
                <a16:creationId xmlns:a16="http://schemas.microsoft.com/office/drawing/2014/main" id="{AF86E4D9-27A1-F680-266B-84C28B5DF383}"/>
              </a:ext>
            </a:extLst>
          </p:cNvPr>
          <p:cNvPicPr>
            <a:picLocks noChangeAspect="1"/>
          </p:cNvPicPr>
          <p:nvPr/>
        </p:nvPicPr>
        <p:blipFill>
          <a:blip r:embed="rId2" cstate="print"/>
          <a:stretch>
            <a:fillRect/>
          </a:stretch>
        </p:blipFill>
        <p:spPr>
          <a:xfrm>
            <a:off x="1387474" y="2644775"/>
            <a:ext cx="6577965" cy="3848100"/>
          </a:xfrm>
          <a:prstGeom prst="rect">
            <a:avLst/>
          </a:prstGeom>
        </p:spPr>
      </p:pic>
    </p:spTree>
    <p:extLst>
      <p:ext uri="{BB962C8B-B14F-4D97-AF65-F5344CB8AC3E}">
        <p14:creationId xmlns:p14="http://schemas.microsoft.com/office/powerpoint/2010/main" val="2740064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RESULT DEMO</a:t>
            </a:r>
          </a:p>
        </p:txBody>
      </p:sp>
      <p:sp>
        <p:nvSpPr>
          <p:cNvPr id="13" name="Footer Placeholder 7"/>
          <p:cNvSpPr>
            <a:spLocks noGrp="1"/>
          </p:cNvSpPr>
          <p:nvPr>
            <p:ph type="ftr" sz="quarter" idx="11"/>
          </p:nvPr>
        </p:nvSpPr>
        <p:spPr/>
        <p:txBody>
          <a:bodyPr/>
          <a:lstStyle/>
          <a:p>
            <a:r>
              <a:rPr lang="en-US"/>
              <a:t> </a:t>
            </a:r>
          </a:p>
        </p:txBody>
      </p:sp>
      <p:sp>
        <p:nvSpPr>
          <p:cNvPr id="14" name="Slide Number Placeholder 9"/>
          <p:cNvSpPr>
            <a:spLocks noGrp="1"/>
          </p:cNvSpPr>
          <p:nvPr>
            <p:ph type="sldNum" sz="quarter" idx="12"/>
          </p:nvPr>
        </p:nvSpPr>
        <p:spPr>
          <a:xfrm>
            <a:off x="8610600" y="6356350"/>
            <a:ext cx="3192624" cy="691515"/>
          </a:xfrm>
        </p:spPr>
        <p:txBody>
          <a:bodyPr/>
          <a:lstStyle/>
          <a:p>
            <a:fld id="{9B618960-8005-486C-9A75-10CB2AAC16F9}" type="slidenum">
              <a:rPr lang="en-US" smtClean="0">
                <a:solidFill>
                  <a:schemeClr val="bg1"/>
                </a:solidFill>
              </a:rPr>
              <a:t>22</a:t>
            </a:fld>
            <a:endParaRPr lang="en-US" dirty="0">
              <a:solidFill>
                <a:schemeClr val="bg1"/>
              </a:solidFill>
            </a:endParaRPr>
          </a:p>
        </p:txBody>
      </p:sp>
      <p:sp>
        <p:nvSpPr>
          <p:cNvPr id="12" name="TextBox 11"/>
          <p:cNvSpPr txBox="1"/>
          <p:nvPr/>
        </p:nvSpPr>
        <p:spPr>
          <a:xfrm>
            <a:off x="1152525" y="6435648"/>
            <a:ext cx="6097554" cy="369332"/>
          </a:xfrm>
          <a:prstGeom prst="rect">
            <a:avLst/>
          </a:prstGeom>
          <a:noFill/>
        </p:spPr>
        <p:txBody>
          <a:bodyPr wrap="square">
            <a:spAutoFit/>
          </a:bodyPr>
          <a:lstStyle/>
          <a:p>
            <a:pPr algn="l"/>
            <a:r>
              <a:rPr lang="en-US" sz="1800" dirty="0">
                <a:solidFill>
                  <a:schemeClr val="bg1"/>
                </a:solidFill>
              </a:rPr>
              <a:t>DEPARTMENT OF COMPUTER SCIENCE AND ENGINEERING</a:t>
            </a:r>
          </a:p>
        </p:txBody>
      </p:sp>
      <p:sp>
        <p:nvSpPr>
          <p:cNvPr id="8" name="Text Placeholder 7">
            <a:extLst>
              <a:ext uri="{FF2B5EF4-FFF2-40B4-BE49-F238E27FC236}">
                <a16:creationId xmlns:a16="http://schemas.microsoft.com/office/drawing/2014/main" id="{9104924D-478C-AF4B-93B8-F141D7069139}"/>
              </a:ext>
            </a:extLst>
          </p:cNvPr>
          <p:cNvSpPr>
            <a:spLocks noGrp="1"/>
          </p:cNvSpPr>
          <p:nvPr>
            <p:ph type="body" idx="1"/>
          </p:nvPr>
        </p:nvSpPr>
        <p:spPr>
          <a:xfrm>
            <a:off x="938213" y="1527286"/>
            <a:ext cx="5157787" cy="823912"/>
          </a:xfrm>
        </p:spPr>
        <p:txBody>
          <a:bodyPr/>
          <a:lstStyle/>
          <a:p>
            <a:pPr marL="342900" indent="-34290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Normal and Attack graph plots</a:t>
            </a:r>
            <a:endParaRPr lang="en-IN" b="0" dirty="0">
              <a:latin typeface="Times New Roman" panose="02020603050405020304" pitchFamily="18" charset="0"/>
              <a:cs typeface="Times New Roman" panose="02020603050405020304" pitchFamily="18" charset="0"/>
            </a:endParaRPr>
          </a:p>
        </p:txBody>
      </p:sp>
      <p:pic>
        <p:nvPicPr>
          <p:cNvPr id="5" name="image19.jpeg">
            <a:extLst>
              <a:ext uri="{FF2B5EF4-FFF2-40B4-BE49-F238E27FC236}">
                <a16:creationId xmlns:a16="http://schemas.microsoft.com/office/drawing/2014/main" id="{62BDC9D0-D02D-AD68-AE46-F8C9772DAAC1}"/>
              </a:ext>
            </a:extLst>
          </p:cNvPr>
          <p:cNvPicPr>
            <a:picLocks noChangeAspect="1"/>
          </p:cNvPicPr>
          <p:nvPr/>
        </p:nvPicPr>
        <p:blipFill>
          <a:blip r:embed="rId2" cstate="print"/>
          <a:stretch>
            <a:fillRect/>
          </a:stretch>
        </p:blipFill>
        <p:spPr>
          <a:xfrm>
            <a:off x="695325" y="2554287"/>
            <a:ext cx="5239385" cy="3950859"/>
          </a:xfrm>
          <a:prstGeom prst="rect">
            <a:avLst/>
          </a:prstGeom>
        </p:spPr>
      </p:pic>
      <p:pic>
        <p:nvPicPr>
          <p:cNvPr id="6" name="image21.jpeg">
            <a:extLst>
              <a:ext uri="{FF2B5EF4-FFF2-40B4-BE49-F238E27FC236}">
                <a16:creationId xmlns:a16="http://schemas.microsoft.com/office/drawing/2014/main" id="{5CDE626F-7863-48DE-027E-0D4868401623}"/>
              </a:ext>
            </a:extLst>
          </p:cNvPr>
          <p:cNvPicPr>
            <a:picLocks noChangeAspect="1"/>
          </p:cNvPicPr>
          <p:nvPr/>
        </p:nvPicPr>
        <p:blipFill>
          <a:blip r:embed="rId3" cstate="print"/>
          <a:stretch>
            <a:fillRect/>
          </a:stretch>
        </p:blipFill>
        <p:spPr>
          <a:xfrm>
            <a:off x="6342698" y="2554286"/>
            <a:ext cx="5241290" cy="3938589"/>
          </a:xfrm>
          <a:prstGeom prst="rect">
            <a:avLst/>
          </a:prstGeom>
        </p:spPr>
      </p:pic>
    </p:spTree>
    <p:extLst>
      <p:ext uri="{BB962C8B-B14F-4D97-AF65-F5344CB8AC3E}">
        <p14:creationId xmlns:p14="http://schemas.microsoft.com/office/powerpoint/2010/main" val="719805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961" y="193407"/>
            <a:ext cx="8197403" cy="864070"/>
          </a:xfrm>
        </p:spPr>
        <p:txBody>
          <a:bodyPr>
            <a:normAutofit/>
          </a:bodyPr>
          <a:lstStyle/>
          <a:p>
            <a:r>
              <a:rPr lang="en-US" sz="3200" dirty="0">
                <a:latin typeface="Times New Roman" panose="02020603050405020304" pitchFamily="18" charset="0"/>
                <a:ea typeface="Calibri Light" panose="020F0302020204030204"/>
                <a:cs typeface="Times New Roman" panose="02020603050405020304" pitchFamily="18" charset="0"/>
              </a:rPr>
              <a:t>CONCLUSION:</a:t>
            </a:r>
            <a:endParaRPr lang="en-US" sz="32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655750" y="1417795"/>
            <a:ext cx="10698050" cy="4759168"/>
          </a:xfrm>
        </p:spPr>
        <p:txBody>
          <a:bodyPr vert="horz" lIns="91440" tIns="45720" rIns="91440" bIns="45720" rtlCol="0" anchor="t">
            <a:normAutofit fontScale="70000" lnSpcReduction="20000"/>
          </a:bodyPr>
          <a:lstStyle/>
          <a:p>
            <a:r>
              <a:rPr lang="en-US" sz="3100" dirty="0">
                <a:latin typeface="Times New Roman" panose="02020603050405020304" pitchFamily="18" charset="0"/>
                <a:ea typeface="+mn-lt"/>
                <a:cs typeface="Times New Roman" panose="02020603050405020304" pitchFamily="18" charset="0"/>
              </a:rPr>
              <a:t>In this project a genetic algorithm along with decision tree approach is deployed to intrusion detection. Software implementation of the proposed approach is presented. Genetic algorithm was employed to generate classification rules for intrusion detection while principal component analysis was used to identify the key features of network connections. </a:t>
            </a:r>
          </a:p>
          <a:p>
            <a:r>
              <a:rPr lang="en-US" sz="3100" dirty="0">
                <a:latin typeface="Times New Roman" panose="02020603050405020304" pitchFamily="18" charset="0"/>
                <a:ea typeface="+mn-lt"/>
                <a:cs typeface="Times New Roman" panose="02020603050405020304" pitchFamily="18" charset="0"/>
              </a:rPr>
              <a:t>GA-approach, with the appropriate and simple representation of the rules and effective fitness functions that can be applied, is easy to carry out and maintain. Moreover, the system is flexible enough to be used in different application environments, if the proper attack taxonomy and the proper training dataset exist. The classification of attacks is not important in intrusion detection, given the fact that the goal of intrusion detection is detecting attacks in real time so they could be retained before bringing about any damage.</a:t>
            </a:r>
          </a:p>
          <a:p>
            <a:r>
              <a:rPr lang="en-US" sz="3100" dirty="0">
                <a:latin typeface="Times New Roman" panose="02020603050405020304" pitchFamily="18" charset="0"/>
                <a:ea typeface="+mn-lt"/>
                <a:cs typeface="Times New Roman" panose="02020603050405020304" pitchFamily="18" charset="0"/>
              </a:rPr>
              <a:t>High attack detection rate and low false-positive rate are the advantages of using this technique to intrusion detection without using any complementary technique that is commonly used with other soft-computing techniques. The system uses only three features of the network connections maintaining high detection rates, so it can perform intrusion detection process faster and could be applied to high speed networks</a:t>
            </a:r>
            <a:r>
              <a:rPr lang="en-US" dirty="0">
                <a:ea typeface="+mn-lt"/>
                <a:cs typeface="+mn-lt"/>
              </a:rPr>
              <a: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961" y="193407"/>
            <a:ext cx="8197403" cy="864070"/>
          </a:xfrm>
        </p:spPr>
        <p:txBody>
          <a:bodyPr>
            <a:normAutofit fontScale="90000"/>
          </a:bodyPr>
          <a:lstStyle/>
          <a:p>
            <a:r>
              <a:rPr lang="en-US" sz="3200" dirty="0">
                <a:latin typeface="Times New Roman" panose="02020603050405020304" pitchFamily="18" charset="0"/>
                <a:ea typeface="Calibri Light" panose="020F0302020204030204"/>
                <a:cs typeface="Times New Roman" panose="02020603050405020304" pitchFamily="18" charset="0"/>
              </a:rPr>
              <a:t>CONFERENCE PAPER PUBLICATION DETAILS</a:t>
            </a:r>
            <a:endParaRPr lang="en-US" sz="3200" dirty="0">
              <a:latin typeface="Times New Roman" panose="02020603050405020304" pitchFamily="18" charset="0"/>
              <a:cs typeface="Times New Roman" panose="02020603050405020304" pitchFamily="18" charset="0"/>
            </a:endParaRPr>
          </a:p>
        </p:txBody>
      </p:sp>
      <p:pic>
        <p:nvPicPr>
          <p:cNvPr id="3" name="Content Placeholder 2">
            <a:extLst>
              <a:ext uri="{FF2B5EF4-FFF2-40B4-BE49-F238E27FC236}">
                <a16:creationId xmlns:a16="http://schemas.microsoft.com/office/drawing/2014/main" id="{9D6008B1-21C3-3470-8CB9-B4F6E67AC11E}"/>
              </a:ext>
            </a:extLst>
          </p:cNvPr>
          <p:cNvPicPr>
            <a:picLocks noGrp="1" noChangeAspect="1"/>
          </p:cNvPicPr>
          <p:nvPr>
            <p:ph idx="1"/>
          </p:nvPr>
        </p:nvPicPr>
        <p:blipFill>
          <a:blip r:embed="rId2"/>
          <a:stretch>
            <a:fillRect/>
          </a:stretch>
        </p:blipFill>
        <p:spPr>
          <a:xfrm>
            <a:off x="655638" y="2147140"/>
            <a:ext cx="9931082" cy="4101259"/>
          </a:xfrm>
          <a:prstGeom prst="rect">
            <a:avLst/>
          </a:prstGeom>
        </p:spPr>
      </p:pic>
    </p:spTree>
    <p:extLst>
      <p:ext uri="{BB962C8B-B14F-4D97-AF65-F5344CB8AC3E}">
        <p14:creationId xmlns:p14="http://schemas.microsoft.com/office/powerpoint/2010/main" val="189230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4868" y="2806926"/>
            <a:ext cx="8725678" cy="1393436"/>
          </a:xfrm>
        </p:spPr>
        <p:txBody>
          <a:bodyPr/>
          <a:lstStyle/>
          <a:p>
            <a:pPr>
              <a:buNone/>
            </a:pPr>
            <a:r>
              <a:rPr kumimoji="0" lang="en-IN" sz="6700" b="1" i="0" u="none" strike="noStrike" kern="0" cap="none" spc="-5" normalizeH="0" baseline="0" noProof="0" dirty="0">
                <a:ln>
                  <a:noFill/>
                </a:ln>
                <a:solidFill>
                  <a:prstClr val="black"/>
                </a:solidFill>
                <a:effectLst/>
                <a:uLnTx/>
                <a:uFillTx/>
                <a:latin typeface="Times New Roman" panose="02020603050405020304"/>
                <a:ea typeface="+mj-ea"/>
                <a:cs typeface="Times New Roman" panose="02020603050405020304"/>
              </a:rPr>
              <a:t>THANK</a:t>
            </a:r>
            <a:r>
              <a:rPr kumimoji="0" lang="en-IN" sz="6700" b="1" i="0" u="none" strike="noStrike" kern="0" cap="none" spc="-45" normalizeH="0" baseline="0" noProof="0" dirty="0">
                <a:ln>
                  <a:noFill/>
                </a:ln>
                <a:solidFill>
                  <a:prstClr val="black"/>
                </a:solidFill>
                <a:effectLst/>
                <a:uLnTx/>
                <a:uFillTx/>
                <a:latin typeface="Times New Roman" panose="02020603050405020304"/>
                <a:ea typeface="+mj-ea"/>
                <a:cs typeface="Times New Roman" panose="02020603050405020304"/>
              </a:rPr>
              <a:t> </a:t>
            </a:r>
            <a:r>
              <a:rPr kumimoji="0" lang="en-IN" sz="6700" b="1" i="0" u="none" strike="noStrike" kern="0" cap="none" spc="-5" normalizeH="0" baseline="0" noProof="0" dirty="0">
                <a:ln>
                  <a:noFill/>
                </a:ln>
                <a:solidFill>
                  <a:prstClr val="black"/>
                </a:solidFill>
                <a:effectLst/>
                <a:uLnTx/>
                <a:uFillTx/>
                <a:latin typeface="Times New Roman" panose="02020603050405020304"/>
                <a:ea typeface="+mj-ea"/>
                <a:cs typeface="Times New Roman" panose="02020603050405020304"/>
              </a:rPr>
              <a:t>YOU</a:t>
            </a:r>
            <a:endParaRPr lang="en-IN" dirty="0"/>
          </a:p>
        </p:txBody>
      </p:sp>
      <p:sp>
        <p:nvSpPr>
          <p:cNvPr id="2" name="Footer Placeholder 1"/>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a:xfrm>
            <a:off x="8610600" y="6356350"/>
            <a:ext cx="3229946" cy="501650"/>
          </a:xfrm>
        </p:spPr>
        <p:txBody>
          <a:bodyPr/>
          <a:lstStyle/>
          <a:p>
            <a:fld id="{9B618960-8005-486C-9A75-10CB2AAC16F9}" type="slidenum">
              <a:rPr lang="en-US" smtClean="0">
                <a:solidFill>
                  <a:schemeClr val="bg1"/>
                </a:solidFill>
              </a:rPr>
              <a:t>25</a:t>
            </a:fld>
            <a:endParaRPr lang="en-US" dirty="0">
              <a:solidFill>
                <a:schemeClr val="bg1"/>
              </a:solidFill>
            </a:endParaRPr>
          </a:p>
        </p:txBody>
      </p:sp>
      <p:sp>
        <p:nvSpPr>
          <p:cNvPr id="8" name="TextBox 7"/>
          <p:cNvSpPr txBox="1"/>
          <p:nvPr/>
        </p:nvSpPr>
        <p:spPr>
          <a:xfrm>
            <a:off x="1152525" y="6457731"/>
            <a:ext cx="6097554" cy="369332"/>
          </a:xfrm>
          <a:prstGeom prst="rect">
            <a:avLst/>
          </a:prstGeom>
          <a:noFill/>
        </p:spPr>
        <p:txBody>
          <a:bodyPr wrap="square">
            <a:spAutoFit/>
          </a:bodyPr>
          <a:lstStyle/>
          <a:p>
            <a:pPr algn="l"/>
            <a:r>
              <a:rPr lang="en-US" sz="1800" dirty="0">
                <a:solidFill>
                  <a:schemeClr val="bg1"/>
                </a:solidFill>
              </a:rPr>
              <a:t>DEPARTMENT OF COMPUTER SCIENCE AND ENGINEERING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sym typeface="+mn-ea"/>
              </a:rPr>
              <a:t>  ABSTRACT</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8147" y="1662364"/>
            <a:ext cx="10356669" cy="2913016"/>
          </a:xfrm>
        </p:spPr>
        <p:txBody>
          <a:bodyPr vert="horz" lIns="91440" tIns="45720" rIns="91440" bIns="45720" rtlCol="0" anchor="t">
            <a:noAutofit/>
          </a:bodyPr>
          <a:lstStyle/>
          <a:p>
            <a:r>
              <a:rPr lang="en-US" sz="1800" dirty="0"/>
              <a:t>Intrusion detection systems (IDSs) are currently drawing a great amount of interest as a key part of system defense. IDSs collect network traffic information from some point on the network or computer system and then use this information to secure the network.</a:t>
            </a:r>
          </a:p>
          <a:p>
            <a:r>
              <a:rPr lang="en-US" sz="1800" dirty="0"/>
              <a:t>To distinguish the activities of the network traffic as intrusion and normal is very difficult and consumes a lot of time.</a:t>
            </a:r>
          </a:p>
          <a:p>
            <a:pPr algn="just"/>
            <a:r>
              <a:rPr lang="en-US" sz="1800" dirty="0"/>
              <a:t>An analyst must review all the data that large and wide to find the sequence of intrusion on the network connection. Therefore, it needs a way that can detect network intrusion to reflect the current network traffics.</a:t>
            </a:r>
          </a:p>
          <a:p>
            <a:pPr algn="just"/>
            <a:r>
              <a:rPr lang="en-US" sz="1800" dirty="0"/>
              <a:t>In this study, a novel method to find intrusion characteristic for IDS using genetic algorithm machine learning of data mining technique was proposed. Method used for generation of rules is classification by genetic  algorithm of decision tree.</a:t>
            </a:r>
          </a:p>
          <a:p>
            <a:pPr algn="just"/>
            <a:r>
              <a:rPr lang="en-US" sz="1800" dirty="0"/>
              <a:t> These rules can be used to determine the intrusion characteristics then to implement in the genetic algorithm as prevention</a:t>
            </a:r>
          </a:p>
          <a:p>
            <a:pPr algn="just"/>
            <a:r>
              <a:rPr lang="en-US" sz="1800" dirty="0"/>
              <a:t>Due to this, besides detecting the existence of intrusion, we also can also execute denial of intrusion as prevention. </a:t>
            </a:r>
          </a:p>
          <a:p>
            <a:pPr algn="just"/>
            <a:endParaRPr lang="en-US" sz="1800" dirty="0">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1152524" y="6410131"/>
            <a:ext cx="9297761" cy="326571"/>
          </a:xfrm>
        </p:spPr>
        <p:txBody>
          <a:bodyPr/>
          <a:lstStyle/>
          <a:p>
            <a:pPr algn="l"/>
            <a:r>
              <a:rPr lang="en-US" sz="2000">
                <a:solidFill>
                  <a:schemeClr val="bg1"/>
                </a:solidFill>
              </a:rPr>
              <a:t> </a:t>
            </a:r>
            <a:endParaRPr lang="en-US" sz="2000" dirty="0">
              <a:solidFill>
                <a:schemeClr val="bg1"/>
              </a:solidFill>
            </a:endParaRPr>
          </a:p>
        </p:txBody>
      </p:sp>
      <p:sp>
        <p:nvSpPr>
          <p:cNvPr id="8" name="Slide Number Placeholder 7"/>
          <p:cNvSpPr>
            <a:spLocks noGrp="1"/>
          </p:cNvSpPr>
          <p:nvPr>
            <p:ph type="sldNum" sz="quarter" idx="12"/>
          </p:nvPr>
        </p:nvSpPr>
        <p:spPr>
          <a:xfrm>
            <a:off x="8610599" y="6356350"/>
            <a:ext cx="3267269" cy="691515"/>
          </a:xfrm>
        </p:spPr>
        <p:txBody>
          <a:bodyPr/>
          <a:lstStyle/>
          <a:p>
            <a:fld id="{9B618960-8005-486C-9A75-10CB2AAC16F9}" type="slidenum">
              <a:rPr lang="en-US" smtClean="0">
                <a:solidFill>
                  <a:schemeClr val="bg1"/>
                </a:solidFill>
              </a:rPr>
              <a:t>3</a:t>
            </a:fld>
            <a:endParaRPr lang="en-US" dirty="0">
              <a:solidFill>
                <a:schemeClr val="bg1"/>
              </a:solidFill>
            </a:endParaRPr>
          </a:p>
        </p:txBody>
      </p:sp>
      <p:sp>
        <p:nvSpPr>
          <p:cNvPr id="9" name="TextBox 8"/>
          <p:cNvSpPr txBox="1"/>
          <p:nvPr/>
        </p:nvSpPr>
        <p:spPr>
          <a:xfrm>
            <a:off x="1287623" y="6397094"/>
            <a:ext cx="6037099" cy="369332"/>
          </a:xfrm>
          <a:prstGeom prst="rect">
            <a:avLst/>
          </a:prstGeom>
          <a:noFill/>
        </p:spPr>
        <p:txBody>
          <a:bodyPr wrap="square">
            <a:spAutoFit/>
          </a:bodyPr>
          <a:lstStyle/>
          <a:p>
            <a:pPr algn="l"/>
            <a:r>
              <a:rPr lang="en-US" sz="1800" dirty="0">
                <a:solidFill>
                  <a:schemeClr val="bg1"/>
                </a:solidFill>
              </a:rPr>
              <a:t>DEPARTMENT OF COMPUTER SCIENCE AND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8471"/>
            <a:ext cx="10515600" cy="1325563"/>
          </a:xfrm>
        </p:spPr>
        <p:txBody>
          <a:bodyPr>
            <a:normAutofit/>
          </a:bodyPr>
          <a:lstStyle/>
          <a:p>
            <a:r>
              <a:rPr lang="en-US" sz="3200" dirty="0">
                <a:latin typeface="Times New Roman" panose="02020603050405020304" pitchFamily="18" charset="0"/>
                <a:cs typeface="Times New Roman" panose="02020603050405020304" pitchFamily="18" charset="0"/>
              </a:rPr>
              <a:t>PROBLEM IDENTIFICATION AND DESCRIPTION</a:t>
            </a:r>
          </a:p>
        </p:txBody>
      </p:sp>
      <p:sp>
        <p:nvSpPr>
          <p:cNvPr id="11" name="Content Placeholder 2"/>
          <p:cNvSpPr>
            <a:spLocks noGrp="1"/>
          </p:cNvSpPr>
          <p:nvPr>
            <p:ph idx="1"/>
          </p:nvPr>
        </p:nvSpPr>
        <p:spPr>
          <a:xfrm>
            <a:off x="838200" y="1516063"/>
            <a:ext cx="10515600" cy="4660900"/>
          </a:xfrm>
        </p:spPr>
        <p:txBody>
          <a:bodyPr vert="horz" lIns="91440" tIns="45720" rIns="91440" bIns="45720" rtlCol="0" anchor="t">
            <a:normAutofit/>
          </a:bodyPr>
          <a:lstStyle/>
          <a:p>
            <a:pPr algn="just"/>
            <a:r>
              <a:rPr lang="en-US" sz="2400" dirty="0">
                <a:latin typeface="Times New Roman" panose="02020603050405020304" pitchFamily="18" charset="0"/>
                <a:cs typeface="Times New Roman" panose="02020603050405020304" pitchFamily="18" charset="0"/>
              </a:rPr>
              <a:t>With the growing rate of interconnections among computer systems, network security is becoming a major challenge. In order to meet this challenge, Intrusion Detection Systems (IDS) are being designed to protect the availability, confidentiality and integrity of critical networked information systems. Automated detection and immediate reporting of intrusion events are required in order to provide a timely response to attacks.</a:t>
            </a:r>
          </a:p>
          <a:p>
            <a:r>
              <a:rPr lang="en-US" sz="2400" dirty="0">
                <a:latin typeface="Times New Roman" panose="02020603050405020304" pitchFamily="18" charset="0"/>
                <a:cs typeface="Times New Roman" panose="02020603050405020304" pitchFamily="18" charset="0"/>
              </a:rPr>
              <a:t>Early in the research into IDS, two major approaches known as anomaly detection and signature detection were arrived at.</a:t>
            </a:r>
          </a:p>
          <a:p>
            <a:pPr algn="just"/>
            <a:r>
              <a:rPr lang="en-US" sz="2400" dirty="0">
                <a:latin typeface="Times New Roman" panose="02020603050405020304" pitchFamily="18" charset="0"/>
                <a:cs typeface="Times New Roman" panose="02020603050405020304" pitchFamily="18" charset="0"/>
              </a:rPr>
              <a:t>In this project network-based anomaly detection method for detecting Denial of Service and network Probe attacks is done.</a:t>
            </a:r>
          </a:p>
          <a:p>
            <a:pPr algn="just"/>
            <a:r>
              <a:rPr lang="en-US" sz="2400" dirty="0">
                <a:latin typeface="Times New Roman" panose="02020603050405020304" pitchFamily="18" charset="0"/>
                <a:cs typeface="Times New Roman" panose="02020603050405020304" pitchFamily="18" charset="0"/>
              </a:rPr>
              <a:t>In anomaly detection, the normal behavior of the system is modeled. Incoming patterns that deviate substantially from normal behavior are labeled as attacks.</a:t>
            </a:r>
          </a:p>
        </p:txBody>
      </p:sp>
      <p:sp>
        <p:nvSpPr>
          <p:cNvPr id="16" name="Footer Placeholder 4"/>
          <p:cNvSpPr>
            <a:spLocks noGrp="1"/>
          </p:cNvSpPr>
          <p:nvPr>
            <p:ph type="ftr" sz="quarter" idx="11"/>
          </p:nvPr>
        </p:nvSpPr>
        <p:spPr>
          <a:xfrm>
            <a:off x="1152525" y="6333489"/>
            <a:ext cx="8633052" cy="312092"/>
          </a:xfrm>
        </p:spPr>
        <p:txBody>
          <a:bodyPr/>
          <a:lstStyle/>
          <a:p>
            <a:pPr algn="l"/>
            <a:r>
              <a:rPr lang="en-US" sz="2000">
                <a:solidFill>
                  <a:schemeClr val="bg1"/>
                </a:solidFill>
              </a:rPr>
              <a:t> </a:t>
            </a:r>
            <a:endParaRPr lang="en-US" sz="2000" dirty="0">
              <a:solidFill>
                <a:schemeClr val="bg1"/>
              </a:solidFill>
            </a:endParaRPr>
          </a:p>
        </p:txBody>
      </p:sp>
      <p:sp>
        <p:nvSpPr>
          <p:cNvPr id="8" name="Slide Number Placeholder 7"/>
          <p:cNvSpPr>
            <a:spLocks noGrp="1"/>
          </p:cNvSpPr>
          <p:nvPr>
            <p:ph type="sldNum" sz="quarter" idx="12"/>
          </p:nvPr>
        </p:nvSpPr>
        <p:spPr>
          <a:xfrm>
            <a:off x="8610600" y="6356350"/>
            <a:ext cx="3239278" cy="524510"/>
          </a:xfrm>
        </p:spPr>
        <p:txBody>
          <a:bodyPr/>
          <a:lstStyle/>
          <a:p>
            <a:fld id="{9B618960-8005-486C-9A75-10CB2AAC16F9}" type="slidenum">
              <a:rPr lang="en-US" smtClean="0">
                <a:solidFill>
                  <a:schemeClr val="bg1"/>
                </a:solidFill>
              </a:rPr>
              <a:t>4</a:t>
            </a:fld>
            <a:endParaRPr lang="en-US" dirty="0">
              <a:solidFill>
                <a:schemeClr val="bg1"/>
              </a:solidFill>
            </a:endParaRPr>
          </a:p>
        </p:txBody>
      </p:sp>
      <p:sp>
        <p:nvSpPr>
          <p:cNvPr id="9" name="TextBox 8"/>
          <p:cNvSpPr txBox="1"/>
          <p:nvPr/>
        </p:nvSpPr>
        <p:spPr>
          <a:xfrm>
            <a:off x="1287623" y="6397094"/>
            <a:ext cx="6037099" cy="369332"/>
          </a:xfrm>
          <a:prstGeom prst="rect">
            <a:avLst/>
          </a:prstGeom>
          <a:noFill/>
        </p:spPr>
        <p:txBody>
          <a:bodyPr wrap="square">
            <a:spAutoFit/>
          </a:bodyPr>
          <a:lstStyle/>
          <a:p>
            <a:pPr algn="l"/>
            <a:r>
              <a:rPr lang="en-US" sz="1800" dirty="0">
                <a:solidFill>
                  <a:schemeClr val="bg1"/>
                </a:solidFill>
              </a:rPr>
              <a:t>DEPARTMENT OF COMPUTER SCIENCE AND ENGINEERING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61892"/>
          </a:xfrm>
        </p:spPr>
        <p:txBody>
          <a:bodyPr>
            <a:normAutofit fontScale="90000"/>
          </a:bodyPr>
          <a:lstStyle/>
          <a:p>
            <a:r>
              <a:rPr lang="en-US" sz="3200" dirty="0">
                <a:latin typeface="Times New Roman" panose="02020603050405020304" pitchFamily="18" charset="0"/>
                <a:cs typeface="Times New Roman" panose="02020603050405020304" pitchFamily="18" charset="0"/>
              </a:rPr>
              <a:t>LITERATURE SURVEY</a:t>
            </a:r>
          </a:p>
        </p:txBody>
      </p:sp>
      <p:sp>
        <p:nvSpPr>
          <p:cNvPr id="8" name="Footer Placeholder 7"/>
          <p:cNvSpPr>
            <a:spLocks noGrp="1"/>
          </p:cNvSpPr>
          <p:nvPr>
            <p:ph type="ftr" sz="quarter" idx="11"/>
          </p:nvPr>
        </p:nvSpPr>
        <p:spPr/>
        <p:txBody>
          <a:bodyPr/>
          <a:lstStyle/>
          <a:p>
            <a:r>
              <a:rPr lang="en-US"/>
              <a:t> </a:t>
            </a:r>
          </a:p>
        </p:txBody>
      </p:sp>
      <p:sp>
        <p:nvSpPr>
          <p:cNvPr id="10" name="Slide Number Placeholder 9"/>
          <p:cNvSpPr>
            <a:spLocks noGrp="1"/>
          </p:cNvSpPr>
          <p:nvPr>
            <p:ph type="sldNum" sz="quarter" idx="12"/>
          </p:nvPr>
        </p:nvSpPr>
        <p:spPr>
          <a:xfrm>
            <a:off x="8610599" y="6356350"/>
            <a:ext cx="3201955" cy="501650"/>
          </a:xfrm>
        </p:spPr>
        <p:txBody>
          <a:bodyPr/>
          <a:lstStyle/>
          <a:p>
            <a:fld id="{9B618960-8005-486C-9A75-10CB2AAC16F9}" type="slidenum">
              <a:rPr lang="en-US" smtClean="0">
                <a:solidFill>
                  <a:schemeClr val="bg1"/>
                </a:solidFill>
              </a:rPr>
              <a:t>5</a:t>
            </a:fld>
            <a:endParaRPr lang="en-US" dirty="0">
              <a:solidFill>
                <a:schemeClr val="bg1"/>
              </a:solidFill>
            </a:endParaRPr>
          </a:p>
        </p:txBody>
      </p:sp>
      <p:sp>
        <p:nvSpPr>
          <p:cNvPr id="9" name="TextBox 8"/>
          <p:cNvSpPr txBox="1"/>
          <p:nvPr/>
        </p:nvSpPr>
        <p:spPr>
          <a:xfrm>
            <a:off x="1152525" y="6411078"/>
            <a:ext cx="6097554" cy="369332"/>
          </a:xfrm>
          <a:prstGeom prst="rect">
            <a:avLst/>
          </a:prstGeom>
          <a:noFill/>
        </p:spPr>
        <p:txBody>
          <a:bodyPr wrap="square">
            <a:spAutoFit/>
          </a:bodyPr>
          <a:lstStyle/>
          <a:p>
            <a:pPr algn="l"/>
            <a:r>
              <a:rPr lang="en-US" sz="1800" dirty="0">
                <a:solidFill>
                  <a:schemeClr val="bg1"/>
                </a:solidFill>
              </a:rPr>
              <a:t>DEPARTMENT OF COMPUTER SCIENCE AND ENGINEERING</a:t>
            </a:r>
          </a:p>
        </p:txBody>
      </p:sp>
      <p:graphicFrame>
        <p:nvGraphicFramePr>
          <p:cNvPr id="12" name="Content Placeholder 3"/>
          <p:cNvGraphicFramePr/>
          <p:nvPr/>
        </p:nvGraphicFramePr>
        <p:xfrm>
          <a:off x="-2" y="881742"/>
          <a:ext cx="12192002" cy="6217920"/>
        </p:xfrm>
        <a:graphic>
          <a:graphicData uri="http://schemas.openxmlformats.org/drawingml/2006/table">
            <a:tbl>
              <a:tblPr firstRow="1" bandRow="1">
                <a:tableStyleId>{5940675A-B579-460E-94D1-54222C63F5DA}</a:tableStyleId>
              </a:tblPr>
              <a:tblGrid>
                <a:gridCol w="289562">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127760">
                  <a:extLst>
                    <a:ext uri="{9D8B030D-6E8A-4147-A177-3AD203B41FA5}">
                      <a16:colId xmlns:a16="http://schemas.microsoft.com/office/drawing/2014/main" val="20002"/>
                    </a:ext>
                  </a:extLst>
                </a:gridCol>
                <a:gridCol w="1965960">
                  <a:extLst>
                    <a:ext uri="{9D8B030D-6E8A-4147-A177-3AD203B41FA5}">
                      <a16:colId xmlns:a16="http://schemas.microsoft.com/office/drawing/2014/main" val="20003"/>
                    </a:ext>
                  </a:extLst>
                </a:gridCol>
                <a:gridCol w="2331720">
                  <a:extLst>
                    <a:ext uri="{9D8B030D-6E8A-4147-A177-3AD203B41FA5}">
                      <a16:colId xmlns:a16="http://schemas.microsoft.com/office/drawing/2014/main" val="20004"/>
                    </a:ext>
                  </a:extLst>
                </a:gridCol>
                <a:gridCol w="2407920">
                  <a:extLst>
                    <a:ext uri="{9D8B030D-6E8A-4147-A177-3AD203B41FA5}">
                      <a16:colId xmlns:a16="http://schemas.microsoft.com/office/drawing/2014/main" val="20005"/>
                    </a:ext>
                  </a:extLst>
                </a:gridCol>
                <a:gridCol w="2621280">
                  <a:extLst>
                    <a:ext uri="{9D8B030D-6E8A-4147-A177-3AD203B41FA5}">
                      <a16:colId xmlns:a16="http://schemas.microsoft.com/office/drawing/2014/main" val="20006"/>
                    </a:ext>
                  </a:extLst>
                </a:gridCol>
              </a:tblGrid>
              <a:tr h="383178">
                <a:tc>
                  <a:txBody>
                    <a:bodyPr/>
                    <a:lstStyle/>
                    <a:p>
                      <a:endParaRPr lang="en-US" dirty="0"/>
                    </a:p>
                  </a:txBody>
                  <a:tcPr>
                    <a:solidFill>
                      <a:schemeClr val="accent1">
                        <a:lumMod val="40000"/>
                        <a:lumOff val="60000"/>
                      </a:schemeClr>
                    </a:solidFill>
                  </a:tcPr>
                </a:tc>
                <a:tc>
                  <a:txBody>
                    <a:bodyPr/>
                    <a:lstStyle/>
                    <a:p>
                      <a:r>
                        <a:rPr lang="en-US" dirty="0"/>
                        <a:t>TITLE</a:t>
                      </a: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AUTHOR</a:t>
                      </a:r>
                    </a:p>
                    <a:p>
                      <a:endParaRPr lang="en-US" dirty="0"/>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OBJECTIVE</a:t>
                      </a:r>
                    </a:p>
                    <a:p>
                      <a:endParaRPr lang="en-US" dirty="0"/>
                    </a:p>
                  </a:txBody>
                  <a:tcPr>
                    <a:solidFill>
                      <a:schemeClr val="accent1">
                        <a:lumMod val="40000"/>
                        <a:lumOff val="60000"/>
                      </a:schemeClr>
                    </a:solidFill>
                  </a:tcPr>
                </a:tc>
                <a:tc>
                  <a:txBody>
                    <a:bodyPr/>
                    <a:lstStyle/>
                    <a:p>
                      <a:r>
                        <a:rPr lang="en-US" dirty="0"/>
                        <a:t>METHODOLOGY</a:t>
                      </a:r>
                    </a:p>
                  </a:txBody>
                  <a:tcPr>
                    <a:solidFill>
                      <a:schemeClr val="accent1">
                        <a:lumMod val="40000"/>
                        <a:lumOff val="60000"/>
                      </a:schemeClr>
                    </a:solidFill>
                  </a:tcPr>
                </a:tc>
                <a:tc>
                  <a:txBody>
                    <a:bodyPr/>
                    <a:lstStyle/>
                    <a:p>
                      <a:r>
                        <a:rPr lang="en-US" dirty="0"/>
                        <a:t>RESULT</a:t>
                      </a:r>
                    </a:p>
                  </a:txBody>
                  <a:tcPr>
                    <a:solidFill>
                      <a:schemeClr val="accent1">
                        <a:lumMod val="40000"/>
                        <a:lumOff val="60000"/>
                      </a:schemeClr>
                    </a:solidFill>
                  </a:tcPr>
                </a:tc>
                <a:tc>
                  <a:txBody>
                    <a:bodyPr/>
                    <a:lstStyle/>
                    <a:p>
                      <a:r>
                        <a:rPr lang="en-US" dirty="0"/>
                        <a:t> LIMITATION</a:t>
                      </a:r>
                    </a:p>
                  </a:txBody>
                  <a:tcPr>
                    <a:solidFill>
                      <a:schemeClr val="accent1">
                        <a:lumMod val="40000"/>
                        <a:lumOff val="60000"/>
                      </a:schemeClr>
                    </a:solidFill>
                  </a:tcPr>
                </a:tc>
                <a:extLst>
                  <a:ext uri="{0D108BD9-81ED-4DB2-BD59-A6C34878D82A}">
                    <a16:rowId xmlns:a16="http://schemas.microsoft.com/office/drawing/2014/main" val="10000"/>
                  </a:ext>
                </a:extLst>
              </a:tr>
              <a:tr h="1733081">
                <a:tc>
                  <a:txBody>
                    <a:bodyPr/>
                    <a:lstStyle/>
                    <a:p>
                      <a:r>
                        <a:rPr lang="en-US" dirty="0"/>
                        <a:t>1</a:t>
                      </a:r>
                    </a:p>
                  </a:txBody>
                  <a:tcPr>
                    <a:solidFill>
                      <a:schemeClr val="accent1">
                        <a:lumMod val="40000"/>
                        <a:lumOff val="60000"/>
                      </a:schemeClr>
                    </a:solidFill>
                  </a:tcPr>
                </a:tc>
                <a:tc>
                  <a:txBody>
                    <a:bodyPr/>
                    <a:lstStyle/>
                    <a:p>
                      <a:r>
                        <a:rPr kumimoji="0" lang="en-US" b="1" i="0" kern="1200" dirty="0">
                          <a:solidFill>
                            <a:schemeClr val="tx1"/>
                          </a:solidFill>
                          <a:latin typeface="+mn-lt"/>
                          <a:ea typeface="+mn-ea"/>
                          <a:cs typeface="+mn-cs"/>
                        </a:rPr>
                        <a:t>Intrusion Detection System for Wireless Networks 2021</a:t>
                      </a:r>
                      <a:endParaRPr lang="en-US" dirty="0"/>
                    </a:p>
                  </a:txBody>
                  <a:tcPr>
                    <a:solidFill>
                      <a:schemeClr val="accent1">
                        <a:lumMod val="40000"/>
                        <a:lumOff val="60000"/>
                      </a:schemeClr>
                    </a:solidFill>
                  </a:tcPr>
                </a:tc>
                <a:tc>
                  <a:txBody>
                    <a:bodyPr/>
                    <a:lstStyle/>
                    <a:p>
                      <a:r>
                        <a:rPr kumimoji="0" lang="en-US" b="0" i="0" kern="1200" dirty="0" err="1">
                          <a:solidFill>
                            <a:schemeClr val="tx1"/>
                          </a:solidFill>
                          <a:latin typeface="+mn-lt"/>
                          <a:ea typeface="+mn-ea"/>
                          <a:cs typeface="+mn-cs"/>
                        </a:rPr>
                        <a:t>Baimukashev</a:t>
                      </a:r>
                      <a:r>
                        <a:rPr kumimoji="0" lang="en-US" b="0" i="0" kern="1200" dirty="0">
                          <a:solidFill>
                            <a:schemeClr val="tx1"/>
                          </a:solidFill>
                          <a:latin typeface="+mn-lt"/>
                          <a:ea typeface="+mn-ea"/>
                          <a:cs typeface="+mn-cs"/>
                        </a:rPr>
                        <a:t> Rashid; </a:t>
                      </a:r>
                      <a:r>
                        <a:rPr kumimoji="0" lang="en-US" b="0" i="0" kern="1200" dirty="0" err="1">
                          <a:solidFill>
                            <a:schemeClr val="tx1"/>
                          </a:solidFill>
                          <a:latin typeface="+mn-lt"/>
                          <a:ea typeface="+mn-ea"/>
                          <a:cs typeface="+mn-cs"/>
                        </a:rPr>
                        <a:t>Kamalkhan</a:t>
                      </a:r>
                      <a:r>
                        <a:rPr kumimoji="0" lang="en-US" b="0" i="0" kern="1200" dirty="0">
                          <a:solidFill>
                            <a:schemeClr val="tx1"/>
                          </a:solidFill>
                          <a:latin typeface="+mn-lt"/>
                          <a:ea typeface="+mn-ea"/>
                          <a:cs typeface="+mn-cs"/>
                        </a:rPr>
                        <a:t> </a:t>
                      </a:r>
                      <a:r>
                        <a:rPr kumimoji="0" lang="en-US" b="0" i="0" kern="1200" dirty="0" err="1">
                          <a:solidFill>
                            <a:schemeClr val="tx1"/>
                          </a:solidFill>
                          <a:latin typeface="+mn-lt"/>
                          <a:ea typeface="+mn-ea"/>
                          <a:cs typeface="+mn-cs"/>
                        </a:rPr>
                        <a:t>Artykbayev</a:t>
                      </a:r>
                      <a:r>
                        <a:rPr kumimoji="0" lang="en-US" b="0" i="0" kern="1200" dirty="0">
                          <a:solidFill>
                            <a:schemeClr val="tx1"/>
                          </a:solidFill>
                          <a:latin typeface="+mn-lt"/>
                          <a:ea typeface="+mn-ea"/>
                          <a:cs typeface="+mn-cs"/>
                        </a:rPr>
                        <a:t>; </a:t>
                      </a:r>
                      <a:r>
                        <a:rPr kumimoji="0" lang="en-US" b="0" i="0" kern="1200" dirty="0" err="1">
                          <a:solidFill>
                            <a:schemeClr val="tx1"/>
                          </a:solidFill>
                          <a:latin typeface="+mn-lt"/>
                          <a:ea typeface="+mn-ea"/>
                          <a:cs typeface="+mn-cs"/>
                        </a:rPr>
                        <a:t>Kazybek</a:t>
                      </a:r>
                      <a:r>
                        <a:rPr kumimoji="0" lang="en-US" b="0" i="0" kern="1200" dirty="0">
                          <a:solidFill>
                            <a:schemeClr val="tx1"/>
                          </a:solidFill>
                          <a:latin typeface="+mn-lt"/>
                          <a:ea typeface="+mn-ea"/>
                          <a:cs typeface="+mn-cs"/>
                        </a:rPr>
                        <a:t> Adam; </a:t>
                      </a:r>
                      <a:r>
                        <a:rPr kumimoji="0" lang="en-US" b="0" i="0" kern="1200" dirty="0" err="1">
                          <a:solidFill>
                            <a:schemeClr val="tx1"/>
                          </a:solidFill>
                          <a:latin typeface="+mn-lt"/>
                          <a:ea typeface="+mn-ea"/>
                          <a:cs typeface="+mn-cs"/>
                        </a:rPr>
                        <a:t>Begenov</a:t>
                      </a:r>
                      <a:r>
                        <a:rPr kumimoji="0" lang="en-US" b="0" i="0" kern="1200" dirty="0">
                          <a:solidFill>
                            <a:schemeClr val="tx1"/>
                          </a:solidFill>
                          <a:latin typeface="+mn-lt"/>
                          <a:ea typeface="+mn-ea"/>
                          <a:cs typeface="+mn-cs"/>
                        </a:rPr>
                        <a:t> </a:t>
                      </a:r>
                      <a:r>
                        <a:rPr kumimoji="0" lang="en-US" b="0" i="0" kern="1200" dirty="0" err="1">
                          <a:solidFill>
                            <a:schemeClr val="tx1"/>
                          </a:solidFill>
                          <a:latin typeface="+mn-lt"/>
                          <a:ea typeface="+mn-ea"/>
                          <a:cs typeface="+mn-cs"/>
                        </a:rPr>
                        <a:t>Mels</a:t>
                      </a:r>
                      <a:endParaRPr lang="en-US" dirty="0"/>
                    </a:p>
                  </a:txBody>
                  <a:tcPr>
                    <a:solidFill>
                      <a:schemeClr val="accent1">
                        <a:lumMod val="40000"/>
                        <a:lumOff val="60000"/>
                      </a:schemeClr>
                    </a:solidFill>
                  </a:tcPr>
                </a:tc>
                <a:tc>
                  <a:txBody>
                    <a:bodyPr/>
                    <a:lstStyle/>
                    <a:p>
                      <a:r>
                        <a:rPr kumimoji="0" lang="en-US" b="0" i="0" kern="1200" dirty="0">
                          <a:solidFill>
                            <a:schemeClr val="tx1"/>
                          </a:solidFill>
                          <a:latin typeface="+mn-lt"/>
                          <a:ea typeface="+mn-ea"/>
                          <a:cs typeface="+mn-cs"/>
                        </a:rPr>
                        <a:t>To enhance network security in wireless networks by designing and evaluating an intrusion detection system. Investigate the performance of deep learning approaches (CNN, RNN, LSTM) and traditional machine learning algorithms (SVM, Random Forest, </a:t>
                      </a:r>
                      <a:r>
                        <a:rPr kumimoji="0" lang="en-US" b="0" i="0" kern="1200" dirty="0" err="1">
                          <a:solidFill>
                            <a:schemeClr val="tx1"/>
                          </a:solidFill>
                          <a:latin typeface="+mn-lt"/>
                          <a:ea typeface="+mn-ea"/>
                          <a:cs typeface="+mn-cs"/>
                        </a:rPr>
                        <a:t>XGBoost</a:t>
                      </a:r>
                      <a:r>
                        <a:rPr kumimoji="0" lang="en-US" b="0" i="0" kern="1200" dirty="0">
                          <a:solidFill>
                            <a:schemeClr val="tx1"/>
                          </a:solidFill>
                          <a:latin typeface="+mn-lt"/>
                          <a:ea typeface="+mn-ea"/>
                          <a:cs typeface="+mn-cs"/>
                        </a:rPr>
                        <a:t>) for intrusion detection in wireless networks.</a:t>
                      </a:r>
                      <a:endParaRPr lang="en-US" dirty="0"/>
                    </a:p>
                  </a:txBody>
                  <a:tcPr>
                    <a:solidFill>
                      <a:schemeClr val="accent1">
                        <a:lumMod val="40000"/>
                        <a:lumOff val="60000"/>
                      </a:schemeClr>
                    </a:solidFill>
                  </a:tcPr>
                </a:tc>
                <a:tc>
                  <a:txBody>
                    <a:bodyPr/>
                    <a:lstStyle/>
                    <a:p>
                      <a:r>
                        <a:rPr kumimoji="0" lang="en-US" b="0" i="0" kern="1200" dirty="0">
                          <a:solidFill>
                            <a:schemeClr val="tx1"/>
                          </a:solidFill>
                          <a:latin typeface="+mn-lt"/>
                          <a:ea typeface="+mn-ea"/>
                          <a:cs typeface="+mn-cs"/>
                        </a:rPr>
                        <a:t>Utilizes deep learning approaches including </a:t>
                      </a:r>
                      <a:r>
                        <a:rPr kumimoji="0" lang="en-US" b="0" i="0" kern="1200" dirty="0" err="1">
                          <a:solidFill>
                            <a:schemeClr val="tx1"/>
                          </a:solidFill>
                          <a:latin typeface="+mn-lt"/>
                          <a:ea typeface="+mn-ea"/>
                          <a:cs typeface="+mn-cs"/>
                        </a:rPr>
                        <a:t>Convolutional</a:t>
                      </a:r>
                      <a:r>
                        <a:rPr kumimoji="0" lang="en-US" b="0" i="0" kern="1200" dirty="0">
                          <a:solidFill>
                            <a:schemeClr val="tx1"/>
                          </a:solidFill>
                          <a:latin typeface="+mn-lt"/>
                          <a:ea typeface="+mn-ea"/>
                          <a:cs typeface="+mn-cs"/>
                        </a:rPr>
                        <a:t> Neural Networks (CNN), Recurrent Neural Networks (RNN), and Long Short-Term Memory (LSTM). - Employs traditional machine learning algorithms such as Support Vector Machines (SVM), Random Forest, and </a:t>
                      </a:r>
                      <a:r>
                        <a:rPr kumimoji="0" lang="en-US" b="0" i="0" kern="1200" dirty="0" err="1">
                          <a:solidFill>
                            <a:schemeClr val="tx1"/>
                          </a:solidFill>
                          <a:latin typeface="+mn-lt"/>
                          <a:ea typeface="+mn-ea"/>
                          <a:cs typeface="+mn-cs"/>
                        </a:rPr>
                        <a:t>XGBoost</a:t>
                      </a:r>
                      <a:r>
                        <a:rPr kumimoji="0" lang="en-US" b="0" i="0" kern="1200" dirty="0">
                          <a:solidFill>
                            <a:schemeClr val="tx1"/>
                          </a:solidFill>
                          <a:latin typeface="+mn-lt"/>
                          <a:ea typeface="+mn-ea"/>
                          <a:cs typeface="+mn-cs"/>
                        </a:rPr>
                        <a:t>. - Evaluation conducted using the NSL-KDD dataset.</a:t>
                      </a:r>
                      <a:endParaRPr lang="en-US" dirty="0"/>
                    </a:p>
                  </a:txBody>
                  <a:tcPr>
                    <a:solidFill>
                      <a:schemeClr val="accent1">
                        <a:lumMod val="40000"/>
                        <a:lumOff val="60000"/>
                      </a:schemeClr>
                    </a:solidFill>
                  </a:tcPr>
                </a:tc>
                <a:tc>
                  <a:txBody>
                    <a:bodyPr/>
                    <a:lstStyle/>
                    <a:p>
                      <a:r>
                        <a:rPr kumimoji="0" lang="en-US" b="0" i="0" kern="1200" dirty="0">
                          <a:solidFill>
                            <a:schemeClr val="tx1"/>
                          </a:solidFill>
                          <a:latin typeface="+mn-lt"/>
                          <a:ea typeface="+mn-ea"/>
                          <a:cs typeface="+mn-cs"/>
                        </a:rPr>
                        <a:t>1. Achieved near state-of-the-art performance in detecting network attacks on the NSL-KDD dataset, indicating the effectiveness of the intrusion detection system. 2. Deep learning models (CNN, RNN, LSTM) demonstrated their capability to effectively detect network attacks, sometimes outperforming traditional machine learning methods.</a:t>
                      </a:r>
                      <a:endParaRPr lang="en-US" dirty="0"/>
                    </a:p>
                  </a:txBody>
                  <a:tcPr>
                    <a:solidFill>
                      <a:schemeClr val="accent1">
                        <a:lumMod val="40000"/>
                        <a:lumOff val="60000"/>
                      </a:schemeClr>
                    </a:solidFill>
                  </a:tcPr>
                </a:tc>
                <a:tc>
                  <a:txBody>
                    <a:bodyPr/>
                    <a:lstStyle/>
                    <a:p>
                      <a:pPr fontAlgn="base"/>
                      <a:br>
                        <a:rPr lang="en-US" dirty="0"/>
                      </a:br>
                      <a:r>
                        <a:rPr lang="en-US" dirty="0"/>
                        <a:t>1. Focus primarily on the NSL-KDD dataset, which may not fully represent all network attack scenarios. Performance might differ in different datasets or real-world environments. 2. Deep learning models may require significant computational resources and data, impacting scalability. </a:t>
                      </a:r>
                    </a:p>
                  </a:txBody>
                  <a:tcPr anchor="ctr">
                    <a:solidFill>
                      <a:schemeClr val="accent1">
                        <a:lumMod val="40000"/>
                        <a:lumOff val="6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61892"/>
          </a:xfrm>
        </p:spPr>
        <p:txBody>
          <a:bodyPr>
            <a:normAutofit fontScale="90000"/>
          </a:bodyPr>
          <a:lstStyle/>
          <a:p>
            <a:r>
              <a:rPr lang="en-US" sz="3200" dirty="0">
                <a:latin typeface="Times New Roman" panose="02020603050405020304" pitchFamily="18" charset="0"/>
                <a:cs typeface="Times New Roman" panose="02020603050405020304" pitchFamily="18" charset="0"/>
              </a:rPr>
              <a:t>LITERATURE SURVEY</a:t>
            </a:r>
          </a:p>
        </p:txBody>
      </p:sp>
      <p:sp>
        <p:nvSpPr>
          <p:cNvPr id="8" name="Footer Placeholder 7"/>
          <p:cNvSpPr>
            <a:spLocks noGrp="1"/>
          </p:cNvSpPr>
          <p:nvPr>
            <p:ph type="ftr" sz="quarter" idx="11"/>
          </p:nvPr>
        </p:nvSpPr>
        <p:spPr/>
        <p:txBody>
          <a:bodyPr/>
          <a:lstStyle/>
          <a:p>
            <a:r>
              <a:rPr lang="en-US"/>
              <a:t> </a:t>
            </a:r>
          </a:p>
        </p:txBody>
      </p:sp>
      <p:sp>
        <p:nvSpPr>
          <p:cNvPr id="10" name="Slide Number Placeholder 9"/>
          <p:cNvSpPr>
            <a:spLocks noGrp="1"/>
          </p:cNvSpPr>
          <p:nvPr>
            <p:ph type="sldNum" sz="quarter" idx="12"/>
          </p:nvPr>
        </p:nvSpPr>
        <p:spPr>
          <a:xfrm>
            <a:off x="8610599" y="6356350"/>
            <a:ext cx="3201955" cy="501650"/>
          </a:xfrm>
        </p:spPr>
        <p:txBody>
          <a:bodyPr/>
          <a:lstStyle/>
          <a:p>
            <a:fld id="{9B618960-8005-486C-9A75-10CB2AAC16F9}" type="slidenum">
              <a:rPr lang="en-US" smtClean="0">
                <a:solidFill>
                  <a:schemeClr val="bg1"/>
                </a:solidFill>
              </a:rPr>
              <a:t>6</a:t>
            </a:fld>
            <a:endParaRPr lang="en-US" dirty="0">
              <a:solidFill>
                <a:schemeClr val="bg1"/>
              </a:solidFill>
            </a:endParaRPr>
          </a:p>
        </p:txBody>
      </p:sp>
      <p:sp>
        <p:nvSpPr>
          <p:cNvPr id="9" name="TextBox 8"/>
          <p:cNvSpPr txBox="1"/>
          <p:nvPr/>
        </p:nvSpPr>
        <p:spPr>
          <a:xfrm>
            <a:off x="1152525" y="6411078"/>
            <a:ext cx="6097554" cy="369332"/>
          </a:xfrm>
          <a:prstGeom prst="rect">
            <a:avLst/>
          </a:prstGeom>
          <a:noFill/>
        </p:spPr>
        <p:txBody>
          <a:bodyPr wrap="square">
            <a:spAutoFit/>
          </a:bodyPr>
          <a:lstStyle/>
          <a:p>
            <a:pPr algn="l"/>
            <a:r>
              <a:rPr lang="en-US" sz="1800" dirty="0">
                <a:solidFill>
                  <a:schemeClr val="bg1"/>
                </a:solidFill>
              </a:rPr>
              <a:t>DEPARTMENT OF COMPUTER SCIENCE AND ENGINEERING</a:t>
            </a:r>
          </a:p>
        </p:txBody>
      </p:sp>
      <p:graphicFrame>
        <p:nvGraphicFramePr>
          <p:cNvPr id="12" name="Content Placeholder 3"/>
          <p:cNvGraphicFramePr/>
          <p:nvPr/>
        </p:nvGraphicFramePr>
        <p:xfrm>
          <a:off x="-2" y="881742"/>
          <a:ext cx="12192002" cy="5943600"/>
        </p:xfrm>
        <a:graphic>
          <a:graphicData uri="http://schemas.openxmlformats.org/drawingml/2006/table">
            <a:tbl>
              <a:tblPr firstRow="1" bandRow="1">
                <a:tableStyleId>{5940675A-B579-460E-94D1-54222C63F5DA}</a:tableStyleId>
              </a:tblPr>
              <a:tblGrid>
                <a:gridCol w="289562">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127760">
                  <a:extLst>
                    <a:ext uri="{9D8B030D-6E8A-4147-A177-3AD203B41FA5}">
                      <a16:colId xmlns:a16="http://schemas.microsoft.com/office/drawing/2014/main" val="20002"/>
                    </a:ext>
                  </a:extLst>
                </a:gridCol>
                <a:gridCol w="1767840">
                  <a:extLst>
                    <a:ext uri="{9D8B030D-6E8A-4147-A177-3AD203B41FA5}">
                      <a16:colId xmlns:a16="http://schemas.microsoft.com/office/drawing/2014/main" val="20003"/>
                    </a:ext>
                  </a:extLst>
                </a:gridCol>
                <a:gridCol w="2895600">
                  <a:extLst>
                    <a:ext uri="{9D8B030D-6E8A-4147-A177-3AD203B41FA5}">
                      <a16:colId xmlns:a16="http://schemas.microsoft.com/office/drawing/2014/main" val="20004"/>
                    </a:ext>
                  </a:extLst>
                </a:gridCol>
                <a:gridCol w="2042160">
                  <a:extLst>
                    <a:ext uri="{9D8B030D-6E8A-4147-A177-3AD203B41FA5}">
                      <a16:colId xmlns:a16="http://schemas.microsoft.com/office/drawing/2014/main" val="20005"/>
                    </a:ext>
                  </a:extLst>
                </a:gridCol>
                <a:gridCol w="2621280">
                  <a:extLst>
                    <a:ext uri="{9D8B030D-6E8A-4147-A177-3AD203B41FA5}">
                      <a16:colId xmlns:a16="http://schemas.microsoft.com/office/drawing/2014/main" val="20006"/>
                    </a:ext>
                  </a:extLst>
                </a:gridCol>
              </a:tblGrid>
              <a:tr h="322218">
                <a:tc>
                  <a:txBody>
                    <a:bodyPr/>
                    <a:lstStyle/>
                    <a:p>
                      <a:endParaRPr lang="en-US" dirty="0"/>
                    </a:p>
                  </a:txBody>
                  <a:tcPr>
                    <a:solidFill>
                      <a:schemeClr val="accent1">
                        <a:lumMod val="40000"/>
                        <a:lumOff val="60000"/>
                      </a:schemeClr>
                    </a:solidFill>
                  </a:tcPr>
                </a:tc>
                <a:tc>
                  <a:txBody>
                    <a:bodyPr/>
                    <a:lstStyle/>
                    <a:p>
                      <a:r>
                        <a:rPr lang="en-US" dirty="0"/>
                        <a:t>TITLE</a:t>
                      </a: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AUTHOR</a:t>
                      </a:r>
                    </a:p>
                    <a:p>
                      <a:endParaRPr lang="en-US" dirty="0"/>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OBJECTIVE</a:t>
                      </a:r>
                    </a:p>
                    <a:p>
                      <a:endParaRPr lang="en-US" dirty="0"/>
                    </a:p>
                  </a:txBody>
                  <a:tcPr>
                    <a:solidFill>
                      <a:schemeClr val="accent1">
                        <a:lumMod val="40000"/>
                        <a:lumOff val="60000"/>
                      </a:schemeClr>
                    </a:solidFill>
                  </a:tcPr>
                </a:tc>
                <a:tc>
                  <a:txBody>
                    <a:bodyPr/>
                    <a:lstStyle/>
                    <a:p>
                      <a:r>
                        <a:rPr lang="en-US" dirty="0"/>
                        <a:t>METHODOLOGY</a:t>
                      </a:r>
                    </a:p>
                  </a:txBody>
                  <a:tcPr>
                    <a:solidFill>
                      <a:schemeClr val="accent1">
                        <a:lumMod val="40000"/>
                        <a:lumOff val="60000"/>
                      </a:schemeClr>
                    </a:solidFill>
                  </a:tcPr>
                </a:tc>
                <a:tc>
                  <a:txBody>
                    <a:bodyPr/>
                    <a:lstStyle/>
                    <a:p>
                      <a:r>
                        <a:rPr lang="en-US" dirty="0"/>
                        <a:t>RESULT</a:t>
                      </a:r>
                    </a:p>
                  </a:txBody>
                  <a:tcPr>
                    <a:solidFill>
                      <a:schemeClr val="accent1">
                        <a:lumMod val="40000"/>
                        <a:lumOff val="60000"/>
                      </a:schemeClr>
                    </a:solidFill>
                  </a:tcPr>
                </a:tc>
                <a:tc>
                  <a:txBody>
                    <a:bodyPr/>
                    <a:lstStyle/>
                    <a:p>
                      <a:r>
                        <a:rPr lang="en-US" dirty="0"/>
                        <a:t> LIMITATION</a:t>
                      </a:r>
                    </a:p>
                  </a:txBody>
                  <a:tcPr>
                    <a:solidFill>
                      <a:schemeClr val="accent1">
                        <a:lumMod val="40000"/>
                        <a:lumOff val="60000"/>
                      </a:schemeClr>
                    </a:solidFill>
                  </a:tcPr>
                </a:tc>
                <a:extLst>
                  <a:ext uri="{0D108BD9-81ED-4DB2-BD59-A6C34878D82A}">
                    <a16:rowId xmlns:a16="http://schemas.microsoft.com/office/drawing/2014/main" val="10000"/>
                  </a:ext>
                </a:extLst>
              </a:tr>
              <a:tr h="1733081">
                <a:tc>
                  <a:txBody>
                    <a:bodyPr/>
                    <a:lstStyle/>
                    <a:p>
                      <a:r>
                        <a:rPr lang="en-US" dirty="0"/>
                        <a:t>2</a:t>
                      </a: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1" i="0" kern="1200" dirty="0">
                          <a:solidFill>
                            <a:schemeClr val="tx1"/>
                          </a:solidFill>
                          <a:latin typeface="+mn-lt"/>
                          <a:ea typeface="+mn-ea"/>
                          <a:cs typeface="+mn-cs"/>
                        </a:rPr>
                        <a:t>A Deep Learning Approach for Intrusion Detection 2021</a:t>
                      </a:r>
                    </a:p>
                    <a:p>
                      <a:endParaRPr lang="en-US" dirty="0"/>
                    </a:p>
                  </a:txBody>
                  <a:tcPr>
                    <a:solidFill>
                      <a:schemeClr val="accent1">
                        <a:lumMod val="40000"/>
                        <a:lumOff val="60000"/>
                      </a:schemeClr>
                    </a:solidFill>
                  </a:tcPr>
                </a:tc>
                <a:tc>
                  <a:txBody>
                    <a:bodyPr/>
                    <a:lstStyle/>
                    <a:p>
                      <a:r>
                        <a:rPr kumimoji="0" lang="en-US" b="0" i="0" u="none" strike="noStrike" kern="1200" dirty="0" err="1">
                          <a:solidFill>
                            <a:schemeClr val="tx1"/>
                          </a:solidFill>
                          <a:latin typeface="+mn-lt"/>
                          <a:ea typeface="+mn-ea"/>
                          <a:cs typeface="+mn-cs"/>
                          <a:hlinkClick r:id="rId2"/>
                        </a:rPr>
                        <a:t>Roua</a:t>
                      </a:r>
                      <a:r>
                        <a:rPr kumimoji="0" lang="en-US" b="0" i="0" u="none" strike="noStrike" kern="1200" dirty="0">
                          <a:solidFill>
                            <a:schemeClr val="tx1"/>
                          </a:solidFill>
                          <a:latin typeface="+mn-lt"/>
                          <a:ea typeface="+mn-ea"/>
                          <a:cs typeface="+mn-cs"/>
                          <a:hlinkClick r:id="rId2"/>
                        </a:rPr>
                        <a:t> </a:t>
                      </a:r>
                      <a:r>
                        <a:rPr kumimoji="0" lang="en-US" b="0" i="0" u="none" strike="noStrike" kern="1200" dirty="0" err="1">
                          <a:solidFill>
                            <a:schemeClr val="tx1"/>
                          </a:solidFill>
                          <a:latin typeface="+mn-lt"/>
                          <a:ea typeface="+mn-ea"/>
                          <a:cs typeface="+mn-cs"/>
                          <a:hlinkClick r:id="rId2"/>
                        </a:rPr>
                        <a:t>Dhahbi</a:t>
                      </a:r>
                      <a:r>
                        <a:rPr kumimoji="0" lang="en-US" b="0" i="0" kern="1200" dirty="0">
                          <a:solidFill>
                            <a:schemeClr val="tx1"/>
                          </a:solidFill>
                          <a:latin typeface="+mn-lt"/>
                          <a:ea typeface="+mn-ea"/>
                          <a:cs typeface="+mn-cs"/>
                        </a:rPr>
                        <a:t>; </a:t>
                      </a:r>
                      <a:r>
                        <a:rPr kumimoji="0" lang="en-US" b="0" i="0" u="none" strike="noStrike" kern="1200" dirty="0">
                          <a:solidFill>
                            <a:schemeClr val="tx1"/>
                          </a:solidFill>
                          <a:latin typeface="+mn-lt"/>
                          <a:ea typeface="+mn-ea"/>
                          <a:cs typeface="+mn-cs"/>
                          <a:hlinkClick r:id="rId3"/>
                        </a:rPr>
                        <a:t>Farah </a:t>
                      </a:r>
                      <a:r>
                        <a:rPr kumimoji="0" lang="en-US" b="0" i="0" u="none" strike="noStrike" kern="1200" dirty="0" err="1">
                          <a:solidFill>
                            <a:schemeClr val="tx1"/>
                          </a:solidFill>
                          <a:latin typeface="+mn-lt"/>
                          <a:ea typeface="+mn-ea"/>
                          <a:cs typeface="+mn-cs"/>
                          <a:hlinkClick r:id="rId3"/>
                        </a:rPr>
                        <a:t>Jemili</a:t>
                      </a:r>
                      <a:endParaRPr lang="en-US" dirty="0"/>
                    </a:p>
                  </a:txBody>
                  <a:tcPr>
                    <a:solidFill>
                      <a:schemeClr val="accent1">
                        <a:lumMod val="40000"/>
                        <a:lumOff val="60000"/>
                      </a:schemeClr>
                    </a:solidFill>
                  </a:tcPr>
                </a:tc>
                <a:tc>
                  <a:txBody>
                    <a:bodyPr/>
                    <a:lstStyle/>
                    <a:p>
                      <a:r>
                        <a:rPr kumimoji="0" lang="en-US" b="0" i="0" kern="1200" dirty="0">
                          <a:solidFill>
                            <a:schemeClr val="tx1"/>
                          </a:solidFill>
                          <a:latin typeface="+mn-lt"/>
                          <a:ea typeface="+mn-ea"/>
                          <a:cs typeface="+mn-cs"/>
                        </a:rPr>
                        <a:t>To enhance intrusion detection systems by leveraging cloud computing and integrating big data and deep learning techniques. The goal is to achieve early detection of various attacks in cyberspace with high accuracy and low training time.</a:t>
                      </a:r>
                      <a:endParaRPr lang="en-US" dirty="0"/>
                    </a:p>
                  </a:txBody>
                  <a:tcPr>
                    <a:solidFill>
                      <a:schemeClr val="accent1">
                        <a:lumMod val="40000"/>
                        <a:lumOff val="60000"/>
                      </a:schemeClr>
                    </a:solidFill>
                  </a:tcPr>
                </a:tc>
                <a:tc>
                  <a:txBody>
                    <a:bodyPr/>
                    <a:lstStyle/>
                    <a:p>
                      <a:r>
                        <a:rPr kumimoji="0" lang="en-US" b="0" i="0" kern="1200" dirty="0">
                          <a:solidFill>
                            <a:schemeClr val="tx1"/>
                          </a:solidFill>
                          <a:latin typeface="+mn-lt"/>
                          <a:ea typeface="+mn-ea"/>
                          <a:cs typeface="+mn-cs"/>
                        </a:rPr>
                        <a:t>- Utilizes cloud computing, specifically Microsoft Azure Cloud, for processing power and storage capabilities. - Integrates big data handling and analysis. - Implements a </a:t>
                      </a:r>
                      <a:r>
                        <a:rPr kumimoji="0" lang="en-US" b="0" i="0" kern="1200" dirty="0" err="1">
                          <a:solidFill>
                            <a:schemeClr val="tx1"/>
                          </a:solidFill>
                          <a:latin typeface="+mn-lt"/>
                          <a:ea typeface="+mn-ea"/>
                          <a:cs typeface="+mn-cs"/>
                        </a:rPr>
                        <a:t>Convolutional</a:t>
                      </a:r>
                      <a:r>
                        <a:rPr kumimoji="0" lang="en-US" b="0" i="0" kern="1200" dirty="0">
                          <a:solidFill>
                            <a:schemeClr val="tx1"/>
                          </a:solidFill>
                          <a:latin typeface="+mn-lt"/>
                          <a:ea typeface="+mn-ea"/>
                          <a:cs typeface="+mn-cs"/>
                        </a:rPr>
                        <a:t> Neural Network (CNN–IDS) using the </a:t>
                      </a:r>
                      <a:r>
                        <a:rPr kumimoji="0" lang="en-US" b="0" i="0" kern="1200" dirty="0" err="1">
                          <a:solidFill>
                            <a:schemeClr val="tx1"/>
                          </a:solidFill>
                          <a:latin typeface="+mn-lt"/>
                          <a:ea typeface="+mn-ea"/>
                          <a:cs typeface="+mn-cs"/>
                        </a:rPr>
                        <a:t>Keras</a:t>
                      </a:r>
                      <a:r>
                        <a:rPr kumimoji="0" lang="en-US" b="0" i="0" kern="1200" dirty="0">
                          <a:solidFill>
                            <a:schemeClr val="tx1"/>
                          </a:solidFill>
                          <a:latin typeface="+mn-lt"/>
                          <a:ea typeface="+mn-ea"/>
                          <a:cs typeface="+mn-cs"/>
                        </a:rPr>
                        <a:t> Deep Learning Library. - Deploys the system with the distributed computing environment Apache Spark. - Evaluates performance using the CSE-CIC-IDS2018 dataset for binary and multiclass classification.</a:t>
                      </a:r>
                      <a:endParaRPr lang="en-US" dirty="0"/>
                    </a:p>
                  </a:txBody>
                  <a:tcPr>
                    <a:solidFill>
                      <a:schemeClr val="accent1">
                        <a:lumMod val="40000"/>
                        <a:lumOff val="60000"/>
                      </a:schemeClr>
                    </a:solidFill>
                  </a:tcPr>
                </a:tc>
                <a:tc>
                  <a:txBody>
                    <a:bodyPr/>
                    <a:lstStyle/>
                    <a:p>
                      <a:r>
                        <a:rPr kumimoji="0" lang="en-US" b="0" i="0" kern="1200" dirty="0">
                          <a:solidFill>
                            <a:schemeClr val="tx1"/>
                          </a:solidFill>
                          <a:latin typeface="+mn-lt"/>
                          <a:ea typeface="+mn-ea"/>
                          <a:cs typeface="+mn-cs"/>
                        </a:rPr>
                        <a:t>- Demonstrates the effectiveness of integrating deep learning techniques and Apache Spark for intrusion detection. - Achieves high performance in detecting various attacks early.</a:t>
                      </a:r>
                      <a:endParaRPr lang="en-US" dirty="0"/>
                    </a:p>
                  </a:txBody>
                  <a:tcPr>
                    <a:solidFill>
                      <a:schemeClr val="accent1">
                        <a:lumMod val="40000"/>
                        <a:lumOff val="60000"/>
                      </a:schemeClr>
                    </a:solidFill>
                  </a:tcPr>
                </a:tc>
                <a:tc>
                  <a:txBody>
                    <a:bodyPr/>
                    <a:lstStyle/>
                    <a:p>
                      <a:pPr fontAlgn="base"/>
                      <a:br>
                        <a:rPr lang="en-US" dirty="0"/>
                      </a:br>
                      <a:r>
                        <a:rPr lang="en-US" dirty="0"/>
                        <a:t>- The authors do not specify their names. - Limited information is provided regarding the implementation details, making it challenging to replicate the system. - The focus is primarily on performance evaluation, lacking an in-depth discussion of the system's architecture and deployment challenges. - Specific performance metrics and results are not mentioned in the provided text.</a:t>
                      </a:r>
                    </a:p>
                  </a:txBody>
                  <a:tcPr anchor="ctr">
                    <a:solidFill>
                      <a:schemeClr val="accent1">
                        <a:lumMod val="40000"/>
                        <a:lumOff val="6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61892"/>
          </a:xfrm>
        </p:spPr>
        <p:txBody>
          <a:bodyPr>
            <a:normAutofit fontScale="90000"/>
          </a:bodyPr>
          <a:lstStyle/>
          <a:p>
            <a:r>
              <a:rPr lang="en-US" sz="3200" dirty="0">
                <a:latin typeface="Times New Roman" panose="02020603050405020304" pitchFamily="18" charset="0"/>
                <a:cs typeface="Times New Roman" panose="02020603050405020304" pitchFamily="18" charset="0"/>
              </a:rPr>
              <a:t>LITERATURE SURVEY</a:t>
            </a:r>
          </a:p>
        </p:txBody>
      </p:sp>
      <p:sp>
        <p:nvSpPr>
          <p:cNvPr id="8" name="Footer Placeholder 7"/>
          <p:cNvSpPr>
            <a:spLocks noGrp="1"/>
          </p:cNvSpPr>
          <p:nvPr>
            <p:ph type="ftr" sz="quarter" idx="11"/>
          </p:nvPr>
        </p:nvSpPr>
        <p:spPr/>
        <p:txBody>
          <a:bodyPr/>
          <a:lstStyle/>
          <a:p>
            <a:r>
              <a:rPr lang="en-US"/>
              <a:t> </a:t>
            </a:r>
          </a:p>
        </p:txBody>
      </p:sp>
      <p:sp>
        <p:nvSpPr>
          <p:cNvPr id="10" name="Slide Number Placeholder 9"/>
          <p:cNvSpPr>
            <a:spLocks noGrp="1"/>
          </p:cNvSpPr>
          <p:nvPr>
            <p:ph type="sldNum" sz="quarter" idx="12"/>
          </p:nvPr>
        </p:nvSpPr>
        <p:spPr>
          <a:xfrm>
            <a:off x="8610599" y="6356350"/>
            <a:ext cx="3201955" cy="501650"/>
          </a:xfrm>
        </p:spPr>
        <p:txBody>
          <a:bodyPr/>
          <a:lstStyle/>
          <a:p>
            <a:fld id="{9B618960-8005-486C-9A75-10CB2AAC16F9}" type="slidenum">
              <a:rPr lang="en-US" smtClean="0">
                <a:solidFill>
                  <a:schemeClr val="bg1"/>
                </a:solidFill>
              </a:rPr>
              <a:t>7</a:t>
            </a:fld>
            <a:endParaRPr lang="en-US" dirty="0">
              <a:solidFill>
                <a:schemeClr val="bg1"/>
              </a:solidFill>
            </a:endParaRPr>
          </a:p>
        </p:txBody>
      </p:sp>
      <p:sp>
        <p:nvSpPr>
          <p:cNvPr id="9" name="TextBox 8"/>
          <p:cNvSpPr txBox="1"/>
          <p:nvPr/>
        </p:nvSpPr>
        <p:spPr>
          <a:xfrm>
            <a:off x="1152525" y="6411078"/>
            <a:ext cx="6097554" cy="369332"/>
          </a:xfrm>
          <a:prstGeom prst="rect">
            <a:avLst/>
          </a:prstGeom>
          <a:noFill/>
        </p:spPr>
        <p:txBody>
          <a:bodyPr wrap="square">
            <a:spAutoFit/>
          </a:bodyPr>
          <a:lstStyle/>
          <a:p>
            <a:pPr algn="l"/>
            <a:r>
              <a:rPr lang="en-US" sz="1800" dirty="0">
                <a:solidFill>
                  <a:schemeClr val="bg1"/>
                </a:solidFill>
              </a:rPr>
              <a:t>DEPARTMENT OF COMPUTER SCIENCE AND ENGINEERING</a:t>
            </a:r>
          </a:p>
        </p:txBody>
      </p:sp>
      <p:graphicFrame>
        <p:nvGraphicFramePr>
          <p:cNvPr id="12" name="Content Placeholder 3"/>
          <p:cNvGraphicFramePr/>
          <p:nvPr/>
        </p:nvGraphicFramePr>
        <p:xfrm>
          <a:off x="-2" y="881742"/>
          <a:ext cx="12192002" cy="5394960"/>
        </p:xfrm>
        <a:graphic>
          <a:graphicData uri="http://schemas.openxmlformats.org/drawingml/2006/table">
            <a:tbl>
              <a:tblPr firstRow="1" bandRow="1">
                <a:tableStyleId>{5940675A-B579-460E-94D1-54222C63F5DA}</a:tableStyleId>
              </a:tblPr>
              <a:tblGrid>
                <a:gridCol w="289562">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127760">
                  <a:extLst>
                    <a:ext uri="{9D8B030D-6E8A-4147-A177-3AD203B41FA5}">
                      <a16:colId xmlns:a16="http://schemas.microsoft.com/office/drawing/2014/main" val="20002"/>
                    </a:ext>
                  </a:extLst>
                </a:gridCol>
                <a:gridCol w="1965960">
                  <a:extLst>
                    <a:ext uri="{9D8B030D-6E8A-4147-A177-3AD203B41FA5}">
                      <a16:colId xmlns:a16="http://schemas.microsoft.com/office/drawing/2014/main" val="20003"/>
                    </a:ext>
                  </a:extLst>
                </a:gridCol>
                <a:gridCol w="2331720">
                  <a:extLst>
                    <a:ext uri="{9D8B030D-6E8A-4147-A177-3AD203B41FA5}">
                      <a16:colId xmlns:a16="http://schemas.microsoft.com/office/drawing/2014/main" val="20004"/>
                    </a:ext>
                  </a:extLst>
                </a:gridCol>
                <a:gridCol w="2407920">
                  <a:extLst>
                    <a:ext uri="{9D8B030D-6E8A-4147-A177-3AD203B41FA5}">
                      <a16:colId xmlns:a16="http://schemas.microsoft.com/office/drawing/2014/main" val="20005"/>
                    </a:ext>
                  </a:extLst>
                </a:gridCol>
                <a:gridCol w="2621280">
                  <a:extLst>
                    <a:ext uri="{9D8B030D-6E8A-4147-A177-3AD203B41FA5}">
                      <a16:colId xmlns:a16="http://schemas.microsoft.com/office/drawing/2014/main" val="20006"/>
                    </a:ext>
                  </a:extLst>
                </a:gridCol>
              </a:tblGrid>
              <a:tr h="383178">
                <a:tc>
                  <a:txBody>
                    <a:bodyPr/>
                    <a:lstStyle/>
                    <a:p>
                      <a:endParaRPr lang="en-US" dirty="0"/>
                    </a:p>
                  </a:txBody>
                  <a:tcPr>
                    <a:solidFill>
                      <a:schemeClr val="accent1">
                        <a:lumMod val="40000"/>
                        <a:lumOff val="60000"/>
                      </a:schemeClr>
                    </a:solidFill>
                  </a:tcPr>
                </a:tc>
                <a:tc>
                  <a:txBody>
                    <a:bodyPr/>
                    <a:lstStyle/>
                    <a:p>
                      <a:r>
                        <a:rPr lang="en-US" dirty="0"/>
                        <a:t>TITLE</a:t>
                      </a: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AUTHOR</a:t>
                      </a:r>
                    </a:p>
                    <a:p>
                      <a:endParaRPr lang="en-US" dirty="0"/>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OBJECTIVE</a:t>
                      </a:r>
                    </a:p>
                    <a:p>
                      <a:endParaRPr lang="en-US" dirty="0"/>
                    </a:p>
                  </a:txBody>
                  <a:tcPr>
                    <a:solidFill>
                      <a:schemeClr val="accent1">
                        <a:lumMod val="40000"/>
                        <a:lumOff val="60000"/>
                      </a:schemeClr>
                    </a:solidFill>
                  </a:tcPr>
                </a:tc>
                <a:tc>
                  <a:txBody>
                    <a:bodyPr/>
                    <a:lstStyle/>
                    <a:p>
                      <a:r>
                        <a:rPr lang="en-US" dirty="0"/>
                        <a:t>METHODOLOGY</a:t>
                      </a:r>
                    </a:p>
                  </a:txBody>
                  <a:tcPr>
                    <a:solidFill>
                      <a:schemeClr val="accent1">
                        <a:lumMod val="40000"/>
                        <a:lumOff val="60000"/>
                      </a:schemeClr>
                    </a:solidFill>
                  </a:tcPr>
                </a:tc>
                <a:tc>
                  <a:txBody>
                    <a:bodyPr/>
                    <a:lstStyle/>
                    <a:p>
                      <a:r>
                        <a:rPr lang="en-US" dirty="0"/>
                        <a:t>RESULT</a:t>
                      </a:r>
                    </a:p>
                  </a:txBody>
                  <a:tcPr>
                    <a:solidFill>
                      <a:schemeClr val="accent1">
                        <a:lumMod val="40000"/>
                        <a:lumOff val="60000"/>
                      </a:schemeClr>
                    </a:solidFill>
                  </a:tcPr>
                </a:tc>
                <a:tc>
                  <a:txBody>
                    <a:bodyPr/>
                    <a:lstStyle/>
                    <a:p>
                      <a:r>
                        <a:rPr lang="en-US" dirty="0"/>
                        <a:t> LIMITATION</a:t>
                      </a:r>
                    </a:p>
                  </a:txBody>
                  <a:tcPr>
                    <a:solidFill>
                      <a:schemeClr val="accent1">
                        <a:lumMod val="40000"/>
                        <a:lumOff val="60000"/>
                      </a:schemeClr>
                    </a:solidFill>
                  </a:tcPr>
                </a:tc>
                <a:extLst>
                  <a:ext uri="{0D108BD9-81ED-4DB2-BD59-A6C34878D82A}">
                    <a16:rowId xmlns:a16="http://schemas.microsoft.com/office/drawing/2014/main" val="10000"/>
                  </a:ext>
                </a:extLst>
              </a:tr>
              <a:tr h="1733081">
                <a:tc>
                  <a:txBody>
                    <a:bodyPr/>
                    <a:lstStyle/>
                    <a:p>
                      <a:endParaRPr lang="en-US" dirty="0"/>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1" i="0" kern="1200" dirty="0">
                          <a:solidFill>
                            <a:schemeClr val="tx1"/>
                          </a:solidFill>
                          <a:latin typeface="+mn-lt"/>
                          <a:ea typeface="+mn-ea"/>
                          <a:cs typeface="+mn-cs"/>
                        </a:rPr>
                        <a:t>A Simple Deep Learning Approach for Intrusion Detection System</a:t>
                      </a:r>
                    </a:p>
                    <a:p>
                      <a:r>
                        <a:rPr lang="en-US" dirty="0"/>
                        <a:t>2021</a:t>
                      </a:r>
                    </a:p>
                  </a:txBody>
                  <a:tcPr>
                    <a:solidFill>
                      <a:schemeClr val="accent1">
                        <a:lumMod val="40000"/>
                        <a:lumOff val="60000"/>
                      </a:schemeClr>
                    </a:solidFill>
                  </a:tcPr>
                </a:tc>
                <a:tc>
                  <a:txBody>
                    <a:bodyPr/>
                    <a:lstStyle/>
                    <a:p>
                      <a:r>
                        <a:rPr kumimoji="0" lang="en-US" b="0" i="0" u="none" strike="noStrike" kern="1200" dirty="0">
                          <a:solidFill>
                            <a:schemeClr val="tx1"/>
                          </a:solidFill>
                          <a:latin typeface="+mn-lt"/>
                          <a:ea typeface="+mn-ea"/>
                          <a:cs typeface="+mn-cs"/>
                          <a:hlinkClick r:id="rId2"/>
                        </a:rPr>
                        <a:t>Atsushi Takeda</a:t>
                      </a:r>
                      <a:r>
                        <a:rPr kumimoji="0" lang="en-US" b="0" i="0" kern="1200" dirty="0">
                          <a:solidFill>
                            <a:schemeClr val="tx1"/>
                          </a:solidFill>
                          <a:latin typeface="+mn-lt"/>
                          <a:ea typeface="+mn-ea"/>
                          <a:cs typeface="+mn-cs"/>
                        </a:rPr>
                        <a:t>; </a:t>
                      </a:r>
                      <a:r>
                        <a:rPr kumimoji="0" lang="en-US" b="0" i="0" u="none" strike="noStrike" kern="1200" dirty="0" err="1">
                          <a:solidFill>
                            <a:schemeClr val="tx1"/>
                          </a:solidFill>
                          <a:latin typeface="+mn-lt"/>
                          <a:ea typeface="+mn-ea"/>
                          <a:cs typeface="+mn-cs"/>
                          <a:hlinkClick r:id="rId3"/>
                        </a:rPr>
                        <a:t>Daichi</a:t>
                      </a:r>
                      <a:r>
                        <a:rPr kumimoji="0" lang="en-US" b="0" i="0" u="none" strike="noStrike" kern="1200" dirty="0">
                          <a:solidFill>
                            <a:schemeClr val="tx1"/>
                          </a:solidFill>
                          <a:latin typeface="+mn-lt"/>
                          <a:ea typeface="+mn-ea"/>
                          <a:cs typeface="+mn-cs"/>
                          <a:hlinkClick r:id="rId3"/>
                        </a:rPr>
                        <a:t> </a:t>
                      </a:r>
                      <a:r>
                        <a:rPr kumimoji="0" lang="en-US" b="0" i="0" u="none" strike="noStrike" kern="1200" dirty="0" err="1">
                          <a:solidFill>
                            <a:schemeClr val="tx1"/>
                          </a:solidFill>
                          <a:latin typeface="+mn-lt"/>
                          <a:ea typeface="+mn-ea"/>
                          <a:cs typeface="+mn-cs"/>
                          <a:hlinkClick r:id="rId3"/>
                        </a:rPr>
                        <a:t>Nagasawa</a:t>
                      </a:r>
                      <a:endParaRPr lang="en-US" dirty="0"/>
                    </a:p>
                  </a:txBody>
                  <a:tcPr>
                    <a:solidFill>
                      <a:schemeClr val="accent1">
                        <a:lumMod val="40000"/>
                        <a:lumOff val="60000"/>
                      </a:schemeClr>
                    </a:solidFill>
                  </a:tcPr>
                </a:tc>
                <a:tc>
                  <a:txBody>
                    <a:bodyPr/>
                    <a:lstStyle/>
                    <a:p>
                      <a:r>
                        <a:rPr kumimoji="0" lang="en-US" b="0" i="0" kern="1200" dirty="0">
                          <a:solidFill>
                            <a:schemeClr val="tx1"/>
                          </a:solidFill>
                          <a:latin typeface="+mn-lt"/>
                          <a:ea typeface="+mn-ea"/>
                          <a:cs typeface="+mn-cs"/>
                        </a:rPr>
                        <a:t>To develop a deep learning-based intrusion detection system (IDS) for detecting U2R and R2L attacks in cloud services with higher accuracy compared to existing methods. The approach aims to achieve this without requiring domain knowledge or extensive feature engineering.</a:t>
                      </a:r>
                      <a:endParaRPr lang="en-US" dirty="0"/>
                    </a:p>
                  </a:txBody>
                  <a:tcPr>
                    <a:solidFill>
                      <a:schemeClr val="accent1">
                        <a:lumMod val="40000"/>
                        <a:lumOff val="60000"/>
                      </a:schemeClr>
                    </a:solidFill>
                  </a:tcPr>
                </a:tc>
                <a:tc>
                  <a:txBody>
                    <a:bodyPr/>
                    <a:lstStyle/>
                    <a:p>
                      <a:r>
                        <a:rPr kumimoji="0" lang="en-US" b="0" i="0" kern="1200" dirty="0">
                          <a:solidFill>
                            <a:schemeClr val="tx1"/>
                          </a:solidFill>
                          <a:latin typeface="+mn-lt"/>
                          <a:ea typeface="+mn-ea"/>
                          <a:cs typeface="+mn-cs"/>
                        </a:rPr>
                        <a:t>Utilizes deep learning techniques, including </a:t>
                      </a:r>
                      <a:r>
                        <a:rPr kumimoji="0" lang="en-US" b="0" i="0" kern="1200" dirty="0" err="1">
                          <a:solidFill>
                            <a:schemeClr val="tx1"/>
                          </a:solidFill>
                          <a:latin typeface="+mn-lt"/>
                          <a:ea typeface="+mn-ea"/>
                          <a:cs typeface="+mn-cs"/>
                        </a:rPr>
                        <a:t>Convolutional</a:t>
                      </a:r>
                      <a:r>
                        <a:rPr kumimoji="0" lang="en-US" b="0" i="0" kern="1200" dirty="0">
                          <a:solidFill>
                            <a:schemeClr val="tx1"/>
                          </a:solidFill>
                          <a:latin typeface="+mn-lt"/>
                          <a:ea typeface="+mn-ea"/>
                          <a:cs typeface="+mn-cs"/>
                        </a:rPr>
                        <a:t> Neural Networks (CNNs). - Applies over-sampling, under-sampling, and data augmentation to address class imbalance. - Avoids the need for domain knowledge or complex feature engineering. - Evaluates the proposed method using the KDD Cup 99 Dataset.</a:t>
                      </a:r>
                      <a:endParaRPr lang="en-US" dirty="0"/>
                    </a:p>
                  </a:txBody>
                  <a:tcPr>
                    <a:solidFill>
                      <a:schemeClr val="accent1">
                        <a:lumMod val="40000"/>
                        <a:lumOff val="60000"/>
                      </a:schemeClr>
                    </a:solidFill>
                  </a:tcPr>
                </a:tc>
                <a:tc>
                  <a:txBody>
                    <a:bodyPr/>
                    <a:lstStyle/>
                    <a:p>
                      <a:r>
                        <a:rPr kumimoji="0" lang="en-US" b="0" i="0" kern="1200" dirty="0">
                          <a:solidFill>
                            <a:schemeClr val="tx1"/>
                          </a:solidFill>
                          <a:latin typeface="+mn-lt"/>
                          <a:ea typeface="+mn-ea"/>
                          <a:cs typeface="+mn-cs"/>
                        </a:rPr>
                        <a:t>The proposed deep learning-based IDS outperforms previous methods in the detection of U2R and R2L attacks in cloud services. - Achieves higher accuracy without the need for domain-specific knowledge.</a:t>
                      </a:r>
                      <a:endParaRPr lang="en-US" dirty="0"/>
                    </a:p>
                  </a:txBody>
                  <a:tcPr>
                    <a:solidFill>
                      <a:schemeClr val="accent1">
                        <a:lumMod val="40000"/>
                        <a:lumOff val="60000"/>
                      </a:schemeClr>
                    </a:solidFill>
                  </a:tcPr>
                </a:tc>
                <a:tc>
                  <a:txBody>
                    <a:bodyPr/>
                    <a:lstStyle/>
                    <a:p>
                      <a:pPr fontAlgn="base"/>
                      <a:r>
                        <a:rPr kumimoji="0" lang="en-US" b="0" i="0" kern="1200" dirty="0">
                          <a:solidFill>
                            <a:schemeClr val="tx1"/>
                          </a:solidFill>
                          <a:latin typeface="+mn-lt"/>
                          <a:ea typeface="+mn-ea"/>
                          <a:cs typeface="+mn-cs"/>
                        </a:rPr>
                        <a:t>The authors' names are not provided. - Limited information is available regarding the implementation details and specifics of the deep learning model used. - The paper focuses primarily on performance results, lacking in-depth discussions of the model's architecture or potential challenges. - Specific performance metrics and detailed results are not mentioned in the provided text.</a:t>
                      </a:r>
                      <a:endParaRPr lang="en-US" dirty="0"/>
                    </a:p>
                  </a:txBody>
                  <a:tcPr anchor="ctr">
                    <a:solidFill>
                      <a:schemeClr val="accent1">
                        <a:lumMod val="40000"/>
                        <a:lumOff val="6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REQUIREMENT SPECIFICATIONS</a:t>
            </a:r>
          </a:p>
        </p:txBody>
      </p:sp>
      <p:sp>
        <p:nvSpPr>
          <p:cNvPr id="4" name="Text Placeholder 3"/>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HARDWARE REQUIREMENTS</a:t>
            </a:r>
          </a:p>
        </p:txBody>
      </p:sp>
      <p:sp>
        <p:nvSpPr>
          <p:cNvPr id="5" name="Content Placeholder 4"/>
          <p:cNvSpPr>
            <a:spLocks noGrp="1"/>
          </p:cNvSpPr>
          <p:nvPr>
            <p:ph sz="half" idx="2"/>
          </p:nvPr>
        </p:nvSpPr>
        <p:spPr/>
        <p:txBody>
          <a:bodyPr/>
          <a:lstStyle/>
          <a:p>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Basic Computer Setup</a:t>
            </a:r>
          </a:p>
          <a:p>
            <a:r>
              <a:rPr lang="en-US" sz="2000" dirty="0">
                <a:latin typeface="Times New Roman" panose="02020603050405020304" pitchFamily="18" charset="0"/>
                <a:cs typeface="Times New Roman" panose="02020603050405020304" pitchFamily="18" charset="0"/>
              </a:rPr>
              <a:t>Wi-Fi Connection Setup</a:t>
            </a:r>
          </a:p>
        </p:txBody>
      </p:sp>
      <p:sp>
        <p:nvSpPr>
          <p:cNvPr id="6" name="Text Placeholder 5"/>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SOFTWARE REQUIREMENTS</a:t>
            </a:r>
          </a:p>
        </p:txBody>
      </p:sp>
      <p:sp>
        <p:nvSpPr>
          <p:cNvPr id="7" name="Content Placeholder 6"/>
          <p:cNvSpPr>
            <a:spLocks noGrp="1"/>
          </p:cNvSpPr>
          <p:nvPr>
            <p:ph sz="quarter" idx="4"/>
          </p:nvPr>
        </p:nvSpPr>
        <p:spPr/>
        <p:txBody>
          <a:bodyPr/>
          <a:lstStyle/>
          <a:p>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Operating System: Windows 7 above</a:t>
            </a:r>
          </a:p>
          <a:p>
            <a:r>
              <a:rPr lang="en-US" sz="2000" dirty="0">
                <a:latin typeface="Times New Roman" panose="02020603050405020304" pitchFamily="18" charset="0"/>
                <a:cs typeface="Times New Roman" panose="02020603050405020304" pitchFamily="18" charset="0"/>
              </a:rPr>
              <a:t>Language: Python</a:t>
            </a:r>
          </a:p>
          <a:p>
            <a:r>
              <a:rPr lang="en-US" sz="2000" dirty="0">
                <a:latin typeface="Times New Roman" panose="02020603050405020304" pitchFamily="18" charset="0"/>
                <a:cs typeface="Times New Roman" panose="02020603050405020304" pitchFamily="18" charset="0"/>
              </a:rPr>
              <a:t>Tool: </a:t>
            </a:r>
            <a:r>
              <a:rPr lang="en-US" sz="2000" dirty="0" err="1">
                <a:latin typeface="Times New Roman" panose="02020603050405020304" pitchFamily="18" charset="0"/>
                <a:cs typeface="Times New Roman" panose="02020603050405020304" pitchFamily="18" charset="0"/>
              </a:rPr>
              <a:t>PyCharm</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Library:</a:t>
            </a:r>
            <a:r>
              <a:rPr lang="de-DE" sz="2000" dirty="0"/>
              <a:t>Python (version 3.6.5)</a:t>
            </a:r>
          </a:p>
          <a:p>
            <a:pPr>
              <a:buNone/>
            </a:pPr>
            <a:r>
              <a:rPr lang="de-DE" sz="2000" dirty="0"/>
              <a:t>		Keras (version 2.1.6)	</a:t>
            </a:r>
          </a:p>
          <a:p>
            <a:pPr>
              <a:buNone/>
            </a:pPr>
            <a:r>
              <a:rPr lang="de-DE" sz="2000" dirty="0"/>
              <a:t>		TensorFlow (version 1.7.0)</a:t>
            </a:r>
          </a:p>
          <a:p>
            <a:endParaRPr lang="en-US" sz="2000" dirty="0">
              <a:latin typeface="Times New Roman" panose="02020603050405020304" pitchFamily="18" charset="0"/>
              <a:cs typeface="Times New Roman" panose="02020603050405020304" pitchFamily="18" charset="0"/>
            </a:endParaRPr>
          </a:p>
        </p:txBody>
      </p:sp>
      <p:sp>
        <p:nvSpPr>
          <p:cNvPr id="13" name="Footer Placeholder 7"/>
          <p:cNvSpPr>
            <a:spLocks noGrp="1"/>
          </p:cNvSpPr>
          <p:nvPr>
            <p:ph type="ftr" sz="quarter" idx="11"/>
          </p:nvPr>
        </p:nvSpPr>
        <p:spPr/>
        <p:txBody>
          <a:bodyPr/>
          <a:lstStyle/>
          <a:p>
            <a:r>
              <a:rPr lang="en-US"/>
              <a:t> </a:t>
            </a:r>
          </a:p>
        </p:txBody>
      </p:sp>
      <p:sp>
        <p:nvSpPr>
          <p:cNvPr id="14" name="Slide Number Placeholder 9"/>
          <p:cNvSpPr>
            <a:spLocks noGrp="1"/>
          </p:cNvSpPr>
          <p:nvPr>
            <p:ph type="sldNum" sz="quarter" idx="12"/>
          </p:nvPr>
        </p:nvSpPr>
        <p:spPr>
          <a:xfrm>
            <a:off x="8610600" y="6356350"/>
            <a:ext cx="3192624" cy="691515"/>
          </a:xfrm>
        </p:spPr>
        <p:txBody>
          <a:bodyPr/>
          <a:lstStyle/>
          <a:p>
            <a:fld id="{9B618960-8005-486C-9A75-10CB2AAC16F9}" type="slidenum">
              <a:rPr lang="en-US" smtClean="0">
                <a:solidFill>
                  <a:schemeClr val="bg1"/>
                </a:solidFill>
              </a:rPr>
              <a:t>8</a:t>
            </a:fld>
            <a:endParaRPr lang="en-US" dirty="0">
              <a:solidFill>
                <a:schemeClr val="bg1"/>
              </a:solidFill>
            </a:endParaRPr>
          </a:p>
        </p:txBody>
      </p:sp>
      <p:sp>
        <p:nvSpPr>
          <p:cNvPr id="12" name="TextBox 11"/>
          <p:cNvSpPr txBox="1"/>
          <p:nvPr/>
        </p:nvSpPr>
        <p:spPr>
          <a:xfrm>
            <a:off x="1152525" y="6435648"/>
            <a:ext cx="6097554" cy="369332"/>
          </a:xfrm>
          <a:prstGeom prst="rect">
            <a:avLst/>
          </a:prstGeom>
          <a:noFill/>
        </p:spPr>
        <p:txBody>
          <a:bodyPr wrap="square">
            <a:spAutoFit/>
          </a:bodyPr>
          <a:lstStyle/>
          <a:p>
            <a:pPr algn="l"/>
            <a:r>
              <a:rPr lang="en-US" sz="1800" dirty="0">
                <a:solidFill>
                  <a:schemeClr val="bg1"/>
                </a:solidFill>
              </a:rPr>
              <a:t>DEPARTMENT OF COMPUTER SCIENCE AND ENGINEERING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2400" b="1" dirty="0"/>
              <a:t>Artificial Neural Network (ANN)</a:t>
            </a:r>
          </a:p>
          <a:p>
            <a:pPr algn="just">
              <a:buFont typeface="Wingdings" panose="05000000000000000000" pitchFamily="2" charset="2"/>
              <a:buChar char="Ø"/>
            </a:pPr>
            <a:r>
              <a:rPr lang="en-US" sz="2400" b="1" dirty="0"/>
              <a:t>K-Mean Clustering </a:t>
            </a:r>
          </a:p>
          <a:p>
            <a:pPr algn="just">
              <a:buFont typeface="Wingdings" panose="05000000000000000000" pitchFamily="2" charset="2"/>
              <a:buChar char="Ø"/>
            </a:pPr>
            <a:r>
              <a:rPr lang="en-US" sz="2400" b="1" dirty="0"/>
              <a:t>Fast Learning Network</a:t>
            </a:r>
          </a:p>
          <a:p>
            <a:pPr algn="just">
              <a:buFont typeface="Wingdings" panose="05000000000000000000" pitchFamily="2" charset="2"/>
              <a:buChar char="Ø"/>
            </a:pPr>
            <a:r>
              <a:rPr lang="en-US" sz="2400" b="1" dirty="0"/>
              <a:t>Ensemble Methods</a:t>
            </a:r>
            <a:r>
              <a:rPr lang="en-US" sz="2400" dirty="0"/>
              <a:t>.</a:t>
            </a:r>
            <a:endParaRPr lang="en-US" sz="2400"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a:xfrm>
            <a:off x="8610599" y="6356350"/>
            <a:ext cx="3108649" cy="594953"/>
          </a:xfrm>
        </p:spPr>
        <p:txBody>
          <a:bodyPr/>
          <a:lstStyle/>
          <a:p>
            <a:fld id="{9B618960-8005-486C-9A75-10CB2AAC16F9}" type="slidenum">
              <a:rPr lang="en-US" smtClean="0">
                <a:solidFill>
                  <a:schemeClr val="bg1"/>
                </a:solidFill>
              </a:rPr>
              <a:t>9</a:t>
            </a:fld>
            <a:endParaRPr lang="en-US" dirty="0">
              <a:solidFill>
                <a:schemeClr val="bg1"/>
              </a:solidFill>
            </a:endParaRPr>
          </a:p>
        </p:txBody>
      </p:sp>
      <p:sp>
        <p:nvSpPr>
          <p:cNvPr id="28" name="TextBox 27"/>
          <p:cNvSpPr txBox="1"/>
          <p:nvPr/>
        </p:nvSpPr>
        <p:spPr>
          <a:xfrm>
            <a:off x="1329806" y="6491110"/>
            <a:ext cx="6246844" cy="369332"/>
          </a:xfrm>
          <a:prstGeom prst="rect">
            <a:avLst/>
          </a:prstGeom>
          <a:noFill/>
        </p:spPr>
        <p:txBody>
          <a:bodyPr wrap="square">
            <a:spAutoFit/>
          </a:bodyPr>
          <a:lstStyle/>
          <a:p>
            <a:pPr algn="l"/>
            <a:r>
              <a:rPr lang="en-US" sz="1800" dirty="0">
                <a:solidFill>
                  <a:schemeClr val="bg1"/>
                </a:solidFill>
              </a:rPr>
              <a:t>DEPARTMENT OF COMPUTER SCIENCE AND ENGINEERING</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509</TotalTime>
  <Words>2158</Words>
  <Application>Microsoft Office PowerPoint</Application>
  <PresentationFormat>Widescreen</PresentationFormat>
  <Paragraphs>218</Paragraphs>
  <Slides>25</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Arial</vt:lpstr>
      <vt:lpstr>Calibri</vt:lpstr>
      <vt:lpstr>Calibri Light</vt:lpstr>
      <vt:lpstr>Times New Roman</vt:lpstr>
      <vt:lpstr>Wingdings</vt:lpstr>
      <vt:lpstr>Office Theme</vt:lpstr>
      <vt:lpstr>1_Office Theme</vt:lpstr>
      <vt:lpstr>Detection Methods for Software Defined Network Intrusions</vt:lpstr>
      <vt:lpstr>PowerPoint Presentation</vt:lpstr>
      <vt:lpstr>  ABSTRACT</vt:lpstr>
      <vt:lpstr>PROBLEM IDENTIFICATION AND DESCRIPTION</vt:lpstr>
      <vt:lpstr>LITERATURE SURVEY</vt:lpstr>
      <vt:lpstr>LITERATURE SURVEY</vt:lpstr>
      <vt:lpstr>LITERATURE SURVEY</vt:lpstr>
      <vt:lpstr>REQUIREMENT SPECIFICATIONS</vt:lpstr>
      <vt:lpstr>EXISTING SYSTEM</vt:lpstr>
      <vt:lpstr> PROPOSED SYSTEM</vt:lpstr>
      <vt:lpstr>METHODOLOGY</vt:lpstr>
      <vt:lpstr>PowerPoint Presentation</vt:lpstr>
      <vt:lpstr>BLOCK DIAGRAM</vt:lpstr>
      <vt:lpstr>DATA FLOW  DIAGRAM</vt:lpstr>
      <vt:lpstr>SEQUENCE DIAGRAM</vt:lpstr>
      <vt:lpstr>MODULES</vt:lpstr>
      <vt:lpstr>PERFORMANCE MEASURES</vt:lpstr>
      <vt:lpstr>RESULTS AND ANALYSIS</vt:lpstr>
      <vt:lpstr>PROJECT DEMO</vt:lpstr>
      <vt:lpstr>RESULT DEMO</vt:lpstr>
      <vt:lpstr>RESULT DEMO</vt:lpstr>
      <vt:lpstr>RESULT DEMO</vt:lpstr>
      <vt:lpstr>CONCLUSION:</vt:lpstr>
      <vt:lpstr>CONFERENCE PAPER PUBLICATION DETAILS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Monitoring System Using Face Recognition</dc:title>
  <dc:creator>Indivar</dc:creator>
  <cp:lastModifiedBy>Indivar P</cp:lastModifiedBy>
  <cp:revision>231</cp:revision>
  <dcterms:created xsi:type="dcterms:W3CDTF">2022-11-22T07:27:00Z</dcterms:created>
  <dcterms:modified xsi:type="dcterms:W3CDTF">2024-05-13T20:58:46Z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64408444ECE74CA28D57BDC123C16614_13</vt:lpwstr>
  </property>
  <property fmtid="{D5CDD505-2E9C-101B-9397-08002B2CF9AE}" pid="3" name="KSOProductBuildVer">
    <vt:lpwstr>1033-12.2.0.13266</vt:lpwstr>
  </property>
</Properties>
</file>