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3" r:id="rId2"/>
    <p:sldId id="274" r:id="rId3"/>
    <p:sldId id="275" r:id="rId4"/>
    <p:sldId id="276" r:id="rId5"/>
    <p:sldId id="277" r:id="rId6"/>
    <p:sldId id="278" r:id="rId7"/>
    <p:sldId id="279" r:id="rId8"/>
    <p:sldId id="280" r:id="rId9"/>
    <p:sldId id="282" r:id="rId10"/>
    <p:sldId id="283" r:id="rId11"/>
    <p:sldId id="284" r:id="rId12"/>
    <p:sldId id="291" r:id="rId13"/>
    <p:sldId id="289" r:id="rId14"/>
    <p:sldId id="292" r:id="rId15"/>
    <p:sldId id="290" r:id="rId16"/>
    <p:sldId id="293" r:id="rId17"/>
    <p:sldId id="285" r:id="rId18"/>
    <p:sldId id="286" r:id="rId19"/>
    <p:sldId id="287" r:id="rId20"/>
    <p:sldId id="288" r:id="rId21"/>
  </p:sldIdLst>
  <p:sldSz cx="9144000" cy="6858000" type="screen4x3"/>
  <p:notesSz cx="6858000" cy="9144000"/>
  <p:defaultTextStyle>
    <a:defPPr>
      <a:defRPr lang="zh-CN"/>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autoAdjust="0"/>
  </p:normalViewPr>
  <p:slideViewPr>
    <p:cSldViewPr>
      <p:cViewPr varScale="1">
        <p:scale>
          <a:sx n="80" d="100"/>
          <a:sy n="80"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697" name="Rectangle 121">
            <a:extLst>
              <a:ext uri="{FF2B5EF4-FFF2-40B4-BE49-F238E27FC236}">
                <a16:creationId xmlns:a16="http://schemas.microsoft.com/office/drawing/2014/main" id="{67EA5D52-314C-A423-F0E4-40C8B59FF7F6}"/>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ea typeface="+mn-ea"/>
                <a:cs typeface="Arial" panose="020B0604020202020204" pitchFamily="34" charset="0"/>
              </a:defRPr>
            </a:lvl1pPr>
          </a:lstStyle>
          <a:p>
            <a:pPr>
              <a:defRPr/>
            </a:pPr>
            <a:endParaRPr lang="en-US" altLang="en-US"/>
          </a:p>
        </p:txBody>
      </p:sp>
      <p:sp>
        <p:nvSpPr>
          <p:cNvPr id="1048698" name="Rectangle 122">
            <a:extLst>
              <a:ext uri="{FF2B5EF4-FFF2-40B4-BE49-F238E27FC236}">
                <a16:creationId xmlns:a16="http://schemas.microsoft.com/office/drawing/2014/main" id="{6E57498C-DEAB-5FD7-5745-30F4E110D632}"/>
              </a:ext>
            </a:extLst>
          </p:cNvPr>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ea typeface="+mn-ea"/>
                <a:cs typeface="Arial" panose="020B0604020202020204" pitchFamily="34" charset="0"/>
              </a:defRPr>
            </a:lvl1pPr>
          </a:lstStyle>
          <a:p>
            <a:pPr>
              <a:defRPr/>
            </a:pPr>
            <a:endParaRPr lang="en-US" altLang="en-US"/>
          </a:p>
        </p:txBody>
      </p:sp>
      <p:sp>
        <p:nvSpPr>
          <p:cNvPr id="2052" name="Rectangle 123">
            <a:extLst>
              <a:ext uri="{FF2B5EF4-FFF2-40B4-BE49-F238E27FC236}">
                <a16:creationId xmlns:a16="http://schemas.microsoft.com/office/drawing/2014/main" id="{66F89068-41B5-94B2-F0BA-C5221E87371A}"/>
              </a:ext>
            </a:extLst>
          </p:cNvPr>
          <p:cNvSpPr>
            <a:spLocks/>
          </p:cNvSpPr>
          <p:nvPr>
            <p:ph type="sldImg" idx="2"/>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700" name="Rectangle 124">
            <a:extLst>
              <a:ext uri="{FF2B5EF4-FFF2-40B4-BE49-F238E27FC236}">
                <a16:creationId xmlns:a16="http://schemas.microsoft.com/office/drawing/2014/main" id="{86E42E83-6341-0472-A399-882CB0EABFBB}"/>
              </a:ext>
            </a:extLst>
          </p:cNvPr>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sym typeface="Arial" panose="020B0604020202020204" pitchFamily="34" charset="0"/>
              </a:rPr>
              <a:t>Click to edit Master text styles</a:t>
            </a:r>
          </a:p>
          <a:p>
            <a:pPr lvl="1"/>
            <a:r>
              <a:rPr lang="en-US" altLang="en-US" noProof="0">
                <a:sym typeface="Arial" panose="020B0604020202020204" pitchFamily="34" charset="0"/>
              </a:rPr>
              <a:t>Second level</a:t>
            </a:r>
          </a:p>
          <a:p>
            <a:pPr lvl="2"/>
            <a:r>
              <a:rPr lang="en-US" altLang="en-US" noProof="0">
                <a:sym typeface="Arial" panose="020B0604020202020204" pitchFamily="34" charset="0"/>
              </a:rPr>
              <a:t>Third level</a:t>
            </a:r>
          </a:p>
          <a:p>
            <a:pPr lvl="3"/>
            <a:r>
              <a:rPr lang="en-US" altLang="en-US" noProof="0">
                <a:sym typeface="Arial" panose="020B0604020202020204" pitchFamily="34" charset="0"/>
              </a:rPr>
              <a:t>Fourth level</a:t>
            </a:r>
          </a:p>
          <a:p>
            <a:pPr lvl="4"/>
            <a:r>
              <a:rPr lang="en-US" altLang="en-US" noProof="0">
                <a:sym typeface="Arial" panose="020B0604020202020204" pitchFamily="34" charset="0"/>
              </a:rPr>
              <a:t>Fifth level</a:t>
            </a:r>
          </a:p>
        </p:txBody>
      </p:sp>
      <p:sp>
        <p:nvSpPr>
          <p:cNvPr id="1048701" name="Rectangle 125">
            <a:extLst>
              <a:ext uri="{FF2B5EF4-FFF2-40B4-BE49-F238E27FC236}">
                <a16:creationId xmlns:a16="http://schemas.microsoft.com/office/drawing/2014/main" id="{8609F984-9702-33D4-D9CD-E597A1290EB7}"/>
              </a:ext>
            </a:extLst>
          </p:cNvPr>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ea typeface="+mn-ea"/>
                <a:cs typeface="Arial" panose="020B0604020202020204" pitchFamily="34" charset="0"/>
              </a:defRPr>
            </a:lvl1pPr>
          </a:lstStyle>
          <a:p>
            <a:pPr>
              <a:defRPr/>
            </a:pPr>
            <a:endParaRPr lang="en-US" altLang="en-US"/>
          </a:p>
        </p:txBody>
      </p:sp>
      <p:sp>
        <p:nvSpPr>
          <p:cNvPr id="1048702" name="Rectangle 126">
            <a:extLst>
              <a:ext uri="{FF2B5EF4-FFF2-40B4-BE49-F238E27FC236}">
                <a16:creationId xmlns:a16="http://schemas.microsoft.com/office/drawing/2014/main" id="{5CF1A7DC-A9E3-EA99-7E66-738E78DD0992}"/>
              </a:ext>
            </a:extLst>
          </p:cNvPr>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8E511CB3-961A-48CC-B42D-47AC36DFBEB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000000"/>
        </a:solidFill>
        <a:latin typeface="Calibri" panose="020F0502020204030204" pitchFamily="34" charset="0"/>
        <a:ea typeface="+mn-ea"/>
        <a:cs typeface="等线" panose="020B0503020204020204" pitchFamily="2" charset="-122"/>
        <a:sym typeface="Arial" panose="020B0604020202020204" pitchFamily="34" charset="0"/>
      </a:defRPr>
    </a:lvl1pPr>
    <a:lvl2pPr marL="457200" algn="l" rtl="0" eaLnBrk="0" fontAlgn="base" hangingPunct="0">
      <a:spcBef>
        <a:spcPct val="30000"/>
      </a:spcBef>
      <a:spcAft>
        <a:spcPct val="0"/>
      </a:spcAft>
      <a:defRPr sz="1200" kern="1200">
        <a:solidFill>
          <a:srgbClr val="000000"/>
        </a:solidFill>
        <a:latin typeface="Calibri" panose="020F0502020204030204" pitchFamily="34" charset="0"/>
        <a:ea typeface="+mn-ea"/>
        <a:cs typeface="等线" panose="020B0503020204020204" pitchFamily="2" charset="-122"/>
        <a:sym typeface="Arial" panose="020B0604020202020204" pitchFamily="34" charset="0"/>
      </a:defRPr>
    </a:lvl2pPr>
    <a:lvl3pPr marL="914400" algn="l" rtl="0" eaLnBrk="0" fontAlgn="base" hangingPunct="0">
      <a:spcBef>
        <a:spcPct val="30000"/>
      </a:spcBef>
      <a:spcAft>
        <a:spcPct val="0"/>
      </a:spcAft>
      <a:defRPr sz="1200" kern="1200">
        <a:solidFill>
          <a:srgbClr val="000000"/>
        </a:solidFill>
        <a:latin typeface="Calibri" panose="020F0502020204030204" pitchFamily="34" charset="0"/>
        <a:ea typeface="+mn-ea"/>
        <a:cs typeface="等线" panose="020B0503020204020204" pitchFamily="2" charset="-122"/>
        <a:sym typeface="Arial" panose="020B0604020202020204" pitchFamily="34" charset="0"/>
      </a:defRPr>
    </a:lvl3pPr>
    <a:lvl4pPr marL="1371600" algn="l" rtl="0" eaLnBrk="0" fontAlgn="base" hangingPunct="0">
      <a:spcBef>
        <a:spcPct val="30000"/>
      </a:spcBef>
      <a:spcAft>
        <a:spcPct val="0"/>
      </a:spcAft>
      <a:defRPr sz="1200" kern="1200">
        <a:solidFill>
          <a:srgbClr val="000000"/>
        </a:solidFill>
        <a:latin typeface="Calibri" panose="020F0502020204030204" pitchFamily="34" charset="0"/>
        <a:ea typeface="+mn-ea"/>
        <a:cs typeface="等线" panose="020B0503020204020204" pitchFamily="2" charset="-122"/>
        <a:sym typeface="Arial" panose="020B0604020202020204" pitchFamily="34" charset="0"/>
      </a:defRPr>
    </a:lvl4pPr>
    <a:lvl5pPr marL="1828800" algn="l" rtl="0" eaLnBrk="0" fontAlgn="base" hangingPunct="0">
      <a:spcBef>
        <a:spcPct val="30000"/>
      </a:spcBef>
      <a:spcAft>
        <a:spcPct val="0"/>
      </a:spcAft>
      <a:defRPr sz="1200" kern="1200">
        <a:solidFill>
          <a:srgbClr val="000000"/>
        </a:solidFill>
        <a:latin typeface="Calibri" panose="020F0502020204030204" pitchFamily="34" charset="0"/>
        <a:ea typeface="+mn-ea"/>
        <a:cs typeface="等线" panose="020B0503020204020204" pitchFamily="2" charset="-122"/>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396CB953-6C8F-F8E1-FA9E-7E571A926AFE}"/>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9AC9BE77-4810-8717-F0A3-17DB12EDA8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ea typeface="等线" panose="02010600030101010101" pitchFamily="2" charset="-122"/>
              <a:cs typeface="等线" panose="02010600030101010101" pitchFamily="2" charset="-122"/>
            </a:endParaRPr>
          </a:p>
        </p:txBody>
      </p:sp>
      <p:sp>
        <p:nvSpPr>
          <p:cNvPr id="10244" name="Slide Number Placeholder 3">
            <a:extLst>
              <a:ext uri="{FF2B5EF4-FFF2-40B4-BE49-F238E27FC236}">
                <a16:creationId xmlns:a16="http://schemas.microsoft.com/office/drawing/2014/main" id="{7DC46AE9-335B-74A8-F6C4-675252B5FA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fld id="{ADD13723-9B1C-4125-9121-D0DCDAC1FE28}" type="slidenum">
              <a:rPr lang="en-US" altLang="en-US" smtClean="0"/>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26">
            <a:extLst>
              <a:ext uri="{FF2B5EF4-FFF2-40B4-BE49-F238E27FC236}">
                <a16:creationId xmlns:a16="http://schemas.microsoft.com/office/drawing/2014/main" id="{A7E8FFD3-954B-089B-17CF-BBCF5F1EDA00}"/>
              </a:ext>
            </a:extLst>
          </p:cNvPr>
          <p:cNvSpPr>
            <a:spLocks noGrp="1" noChangeArrowheads="1"/>
          </p:cNvSpPr>
          <p:nvPr>
            <p:ph type="dt" sz="half" idx="10"/>
          </p:nvPr>
        </p:nvSpPr>
        <p:spPr>
          <a:ln/>
        </p:spPr>
        <p:txBody>
          <a:bodyPr/>
          <a:lstStyle>
            <a:lvl1pPr>
              <a:defRPr/>
            </a:lvl1pPr>
          </a:lstStyle>
          <a:p>
            <a:pPr>
              <a:defRPr/>
            </a:pPr>
            <a:fld id="{24432AB2-24B8-4D89-92DB-61D12B379327}" type="datetimeFigureOut">
              <a:rPr lang="en-US" altLang="en-US"/>
              <a:pPr>
                <a:defRPr/>
              </a:pPr>
              <a:t>10/1/2024</a:t>
            </a:fld>
            <a:endParaRPr lang="en-US" altLang="en-US" b="1" i="1"/>
          </a:p>
        </p:txBody>
      </p:sp>
      <p:sp>
        <p:nvSpPr>
          <p:cNvPr id="5" name="Rectangle 1027">
            <a:extLst>
              <a:ext uri="{FF2B5EF4-FFF2-40B4-BE49-F238E27FC236}">
                <a16:creationId xmlns:a16="http://schemas.microsoft.com/office/drawing/2014/main" id="{D10B9DB1-11AA-33A5-57D5-AFB89F3F81BB}"/>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6" name="Rectangle 1028">
            <a:extLst>
              <a:ext uri="{FF2B5EF4-FFF2-40B4-BE49-F238E27FC236}">
                <a16:creationId xmlns:a16="http://schemas.microsoft.com/office/drawing/2014/main" id="{CEBE6E45-61E5-7509-355F-205689388A4D}"/>
              </a:ext>
            </a:extLst>
          </p:cNvPr>
          <p:cNvSpPr>
            <a:spLocks noGrp="1" noChangeArrowheads="1"/>
          </p:cNvSpPr>
          <p:nvPr>
            <p:ph type="sldNum" sz="quarter" idx="12"/>
          </p:nvPr>
        </p:nvSpPr>
        <p:spPr>
          <a:ln/>
        </p:spPr>
        <p:txBody>
          <a:bodyPr/>
          <a:lstStyle>
            <a:lvl1pPr>
              <a:defRPr/>
            </a:lvl1pPr>
          </a:lstStyle>
          <a:p>
            <a:pPr>
              <a:defRPr/>
            </a:pPr>
            <a:fld id="{C9A331F7-09FC-49CC-A5A7-BF10BF986027}" type="slidenum">
              <a:rPr lang="en-US" altLang="en-US"/>
              <a:pPr>
                <a:defRPr/>
              </a:pPr>
              <a:t>‹#›</a:t>
            </a:fld>
            <a:endParaRPr lang="en-US" altLang="en-US"/>
          </a:p>
        </p:txBody>
      </p:sp>
    </p:spTree>
    <p:extLst>
      <p:ext uri="{BB962C8B-B14F-4D97-AF65-F5344CB8AC3E}">
        <p14:creationId xmlns:p14="http://schemas.microsoft.com/office/powerpoint/2010/main" val="385856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6">
            <a:extLst>
              <a:ext uri="{FF2B5EF4-FFF2-40B4-BE49-F238E27FC236}">
                <a16:creationId xmlns:a16="http://schemas.microsoft.com/office/drawing/2014/main" id="{471DBF56-0C7C-0972-2FE6-9F1268277516}"/>
              </a:ext>
            </a:extLst>
          </p:cNvPr>
          <p:cNvSpPr>
            <a:spLocks noGrp="1" noChangeArrowheads="1"/>
          </p:cNvSpPr>
          <p:nvPr>
            <p:ph type="dt" sz="half" idx="10"/>
          </p:nvPr>
        </p:nvSpPr>
        <p:spPr>
          <a:ln/>
        </p:spPr>
        <p:txBody>
          <a:bodyPr/>
          <a:lstStyle>
            <a:lvl1pPr>
              <a:defRPr/>
            </a:lvl1pPr>
          </a:lstStyle>
          <a:p>
            <a:pPr>
              <a:defRPr/>
            </a:pPr>
            <a:fld id="{7A22C502-DB9C-4D1D-8CB0-63991F179E4D}" type="datetimeFigureOut">
              <a:rPr lang="en-US" altLang="en-US"/>
              <a:pPr>
                <a:defRPr/>
              </a:pPr>
              <a:t>10/1/2024</a:t>
            </a:fld>
            <a:endParaRPr lang="en-US" altLang="en-US" b="1" i="1"/>
          </a:p>
        </p:txBody>
      </p:sp>
      <p:sp>
        <p:nvSpPr>
          <p:cNvPr id="5" name="Rectangle 1027">
            <a:extLst>
              <a:ext uri="{FF2B5EF4-FFF2-40B4-BE49-F238E27FC236}">
                <a16:creationId xmlns:a16="http://schemas.microsoft.com/office/drawing/2014/main" id="{60AF63C7-8A61-8804-5C2E-60FF2FE3E033}"/>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6" name="Rectangle 1028">
            <a:extLst>
              <a:ext uri="{FF2B5EF4-FFF2-40B4-BE49-F238E27FC236}">
                <a16:creationId xmlns:a16="http://schemas.microsoft.com/office/drawing/2014/main" id="{33711013-DB93-52F5-FC03-EDF08EA7C679}"/>
              </a:ext>
            </a:extLst>
          </p:cNvPr>
          <p:cNvSpPr>
            <a:spLocks noGrp="1" noChangeArrowheads="1"/>
          </p:cNvSpPr>
          <p:nvPr>
            <p:ph type="sldNum" sz="quarter" idx="12"/>
          </p:nvPr>
        </p:nvSpPr>
        <p:spPr>
          <a:ln/>
        </p:spPr>
        <p:txBody>
          <a:bodyPr/>
          <a:lstStyle>
            <a:lvl1pPr>
              <a:defRPr/>
            </a:lvl1pPr>
          </a:lstStyle>
          <a:p>
            <a:pPr>
              <a:defRPr/>
            </a:pPr>
            <a:fld id="{306C3AEF-FECF-40A7-BE34-E43416FC69A6}" type="slidenum">
              <a:rPr lang="en-US" altLang="en-US"/>
              <a:pPr>
                <a:defRPr/>
              </a:pPr>
              <a:t>‹#›</a:t>
            </a:fld>
            <a:endParaRPr lang="en-US" altLang="en-US"/>
          </a:p>
        </p:txBody>
      </p:sp>
    </p:spTree>
    <p:extLst>
      <p:ext uri="{BB962C8B-B14F-4D97-AF65-F5344CB8AC3E}">
        <p14:creationId xmlns:p14="http://schemas.microsoft.com/office/powerpoint/2010/main" val="399662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6">
            <a:extLst>
              <a:ext uri="{FF2B5EF4-FFF2-40B4-BE49-F238E27FC236}">
                <a16:creationId xmlns:a16="http://schemas.microsoft.com/office/drawing/2014/main" id="{63C9971A-C696-079D-ADCA-F18FAF81C63B}"/>
              </a:ext>
            </a:extLst>
          </p:cNvPr>
          <p:cNvSpPr>
            <a:spLocks noGrp="1" noChangeArrowheads="1"/>
          </p:cNvSpPr>
          <p:nvPr>
            <p:ph type="dt" sz="half" idx="10"/>
          </p:nvPr>
        </p:nvSpPr>
        <p:spPr>
          <a:ln/>
        </p:spPr>
        <p:txBody>
          <a:bodyPr/>
          <a:lstStyle>
            <a:lvl1pPr>
              <a:defRPr/>
            </a:lvl1pPr>
          </a:lstStyle>
          <a:p>
            <a:pPr>
              <a:defRPr/>
            </a:pPr>
            <a:fld id="{D9756453-CDCB-44E9-8763-51BE49A44455}" type="datetimeFigureOut">
              <a:rPr lang="en-US" altLang="en-US"/>
              <a:pPr>
                <a:defRPr/>
              </a:pPr>
              <a:t>10/1/2024</a:t>
            </a:fld>
            <a:endParaRPr lang="en-US" altLang="en-US" b="1" i="1"/>
          </a:p>
        </p:txBody>
      </p:sp>
      <p:sp>
        <p:nvSpPr>
          <p:cNvPr id="5" name="Rectangle 1027">
            <a:extLst>
              <a:ext uri="{FF2B5EF4-FFF2-40B4-BE49-F238E27FC236}">
                <a16:creationId xmlns:a16="http://schemas.microsoft.com/office/drawing/2014/main" id="{B30F3968-3498-B4D8-145D-92A85284C702}"/>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6" name="Rectangle 1028">
            <a:extLst>
              <a:ext uri="{FF2B5EF4-FFF2-40B4-BE49-F238E27FC236}">
                <a16:creationId xmlns:a16="http://schemas.microsoft.com/office/drawing/2014/main" id="{C659BB03-1CCA-AAD7-B08C-BE89AE71299A}"/>
              </a:ext>
            </a:extLst>
          </p:cNvPr>
          <p:cNvSpPr>
            <a:spLocks noGrp="1" noChangeArrowheads="1"/>
          </p:cNvSpPr>
          <p:nvPr>
            <p:ph type="sldNum" sz="quarter" idx="12"/>
          </p:nvPr>
        </p:nvSpPr>
        <p:spPr>
          <a:ln/>
        </p:spPr>
        <p:txBody>
          <a:bodyPr/>
          <a:lstStyle>
            <a:lvl1pPr>
              <a:defRPr/>
            </a:lvl1pPr>
          </a:lstStyle>
          <a:p>
            <a:pPr>
              <a:defRPr/>
            </a:pPr>
            <a:fld id="{DBEB05BA-7D90-4462-9914-988E087E83F2}" type="slidenum">
              <a:rPr lang="en-US" altLang="en-US"/>
              <a:pPr>
                <a:defRPr/>
              </a:pPr>
              <a:t>‹#›</a:t>
            </a:fld>
            <a:endParaRPr lang="en-US" altLang="en-US"/>
          </a:p>
        </p:txBody>
      </p:sp>
    </p:spTree>
    <p:extLst>
      <p:ext uri="{BB962C8B-B14F-4D97-AF65-F5344CB8AC3E}">
        <p14:creationId xmlns:p14="http://schemas.microsoft.com/office/powerpoint/2010/main" val="336815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6">
            <a:extLst>
              <a:ext uri="{FF2B5EF4-FFF2-40B4-BE49-F238E27FC236}">
                <a16:creationId xmlns:a16="http://schemas.microsoft.com/office/drawing/2014/main" id="{13E9CFFA-6581-0953-36E3-1630D3448086}"/>
              </a:ext>
            </a:extLst>
          </p:cNvPr>
          <p:cNvSpPr>
            <a:spLocks noGrp="1" noChangeArrowheads="1"/>
          </p:cNvSpPr>
          <p:nvPr>
            <p:ph type="dt" sz="half" idx="10"/>
          </p:nvPr>
        </p:nvSpPr>
        <p:spPr>
          <a:ln/>
        </p:spPr>
        <p:txBody>
          <a:bodyPr/>
          <a:lstStyle>
            <a:lvl1pPr>
              <a:defRPr/>
            </a:lvl1pPr>
          </a:lstStyle>
          <a:p>
            <a:pPr>
              <a:defRPr/>
            </a:pPr>
            <a:fld id="{F9E9D1EF-5CC3-47C1-99B9-74C5D7417E4A}" type="datetimeFigureOut">
              <a:rPr lang="en-US" altLang="en-US"/>
              <a:pPr>
                <a:defRPr/>
              </a:pPr>
              <a:t>10/1/2024</a:t>
            </a:fld>
            <a:endParaRPr lang="en-US" altLang="en-US" b="1" i="1"/>
          </a:p>
        </p:txBody>
      </p:sp>
      <p:sp>
        <p:nvSpPr>
          <p:cNvPr id="5" name="Rectangle 1027">
            <a:extLst>
              <a:ext uri="{FF2B5EF4-FFF2-40B4-BE49-F238E27FC236}">
                <a16:creationId xmlns:a16="http://schemas.microsoft.com/office/drawing/2014/main" id="{8C72390E-B512-2746-5DF3-A295D8C48037}"/>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6" name="Rectangle 1028">
            <a:extLst>
              <a:ext uri="{FF2B5EF4-FFF2-40B4-BE49-F238E27FC236}">
                <a16:creationId xmlns:a16="http://schemas.microsoft.com/office/drawing/2014/main" id="{042901B3-111C-63D8-6D78-39D8F094CB95}"/>
              </a:ext>
            </a:extLst>
          </p:cNvPr>
          <p:cNvSpPr>
            <a:spLocks noGrp="1" noChangeArrowheads="1"/>
          </p:cNvSpPr>
          <p:nvPr>
            <p:ph type="sldNum" sz="quarter" idx="12"/>
          </p:nvPr>
        </p:nvSpPr>
        <p:spPr>
          <a:ln/>
        </p:spPr>
        <p:txBody>
          <a:bodyPr/>
          <a:lstStyle>
            <a:lvl1pPr>
              <a:defRPr/>
            </a:lvl1pPr>
          </a:lstStyle>
          <a:p>
            <a:pPr>
              <a:defRPr/>
            </a:pPr>
            <a:fld id="{19B1FC7E-E177-42D9-B700-3807D1A61601}" type="slidenum">
              <a:rPr lang="en-US" altLang="en-US"/>
              <a:pPr>
                <a:defRPr/>
              </a:pPr>
              <a:t>‹#›</a:t>
            </a:fld>
            <a:endParaRPr lang="en-US" altLang="en-US"/>
          </a:p>
        </p:txBody>
      </p:sp>
    </p:spTree>
    <p:extLst>
      <p:ext uri="{BB962C8B-B14F-4D97-AF65-F5344CB8AC3E}">
        <p14:creationId xmlns:p14="http://schemas.microsoft.com/office/powerpoint/2010/main" val="128927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026">
            <a:extLst>
              <a:ext uri="{FF2B5EF4-FFF2-40B4-BE49-F238E27FC236}">
                <a16:creationId xmlns:a16="http://schemas.microsoft.com/office/drawing/2014/main" id="{386446B4-0CA8-B53F-B27B-2A260FAD5BB2}"/>
              </a:ext>
            </a:extLst>
          </p:cNvPr>
          <p:cNvSpPr>
            <a:spLocks noGrp="1" noChangeArrowheads="1"/>
          </p:cNvSpPr>
          <p:nvPr>
            <p:ph type="dt" sz="half" idx="10"/>
          </p:nvPr>
        </p:nvSpPr>
        <p:spPr>
          <a:ln/>
        </p:spPr>
        <p:txBody>
          <a:bodyPr/>
          <a:lstStyle>
            <a:lvl1pPr>
              <a:defRPr/>
            </a:lvl1pPr>
          </a:lstStyle>
          <a:p>
            <a:pPr>
              <a:defRPr/>
            </a:pPr>
            <a:fld id="{40427DC0-6FA5-41F9-A738-10BAB7635162}" type="datetimeFigureOut">
              <a:rPr lang="en-US" altLang="en-US"/>
              <a:pPr>
                <a:defRPr/>
              </a:pPr>
              <a:t>10/1/2024</a:t>
            </a:fld>
            <a:endParaRPr lang="en-US" altLang="en-US" b="1" i="1"/>
          </a:p>
        </p:txBody>
      </p:sp>
      <p:sp>
        <p:nvSpPr>
          <p:cNvPr id="5" name="Rectangle 1027">
            <a:extLst>
              <a:ext uri="{FF2B5EF4-FFF2-40B4-BE49-F238E27FC236}">
                <a16:creationId xmlns:a16="http://schemas.microsoft.com/office/drawing/2014/main" id="{148D488E-1FF4-1DAE-9251-6071CACC7F99}"/>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6" name="Rectangle 1028">
            <a:extLst>
              <a:ext uri="{FF2B5EF4-FFF2-40B4-BE49-F238E27FC236}">
                <a16:creationId xmlns:a16="http://schemas.microsoft.com/office/drawing/2014/main" id="{B24C3100-71E7-0DDA-A2BC-A6829CA20833}"/>
              </a:ext>
            </a:extLst>
          </p:cNvPr>
          <p:cNvSpPr>
            <a:spLocks noGrp="1" noChangeArrowheads="1"/>
          </p:cNvSpPr>
          <p:nvPr>
            <p:ph type="sldNum" sz="quarter" idx="12"/>
          </p:nvPr>
        </p:nvSpPr>
        <p:spPr>
          <a:ln/>
        </p:spPr>
        <p:txBody>
          <a:bodyPr/>
          <a:lstStyle>
            <a:lvl1pPr>
              <a:defRPr/>
            </a:lvl1pPr>
          </a:lstStyle>
          <a:p>
            <a:pPr>
              <a:defRPr/>
            </a:pPr>
            <a:fld id="{535E536A-2ACD-41C8-A698-8891B868E933}" type="slidenum">
              <a:rPr lang="en-US" altLang="en-US"/>
              <a:pPr>
                <a:defRPr/>
              </a:pPr>
              <a:t>‹#›</a:t>
            </a:fld>
            <a:endParaRPr lang="en-US" altLang="en-US"/>
          </a:p>
        </p:txBody>
      </p:sp>
    </p:spTree>
    <p:extLst>
      <p:ext uri="{BB962C8B-B14F-4D97-AF65-F5344CB8AC3E}">
        <p14:creationId xmlns:p14="http://schemas.microsoft.com/office/powerpoint/2010/main" val="414900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26">
            <a:extLst>
              <a:ext uri="{FF2B5EF4-FFF2-40B4-BE49-F238E27FC236}">
                <a16:creationId xmlns:a16="http://schemas.microsoft.com/office/drawing/2014/main" id="{C9BD575D-7251-4522-53AB-C688967D38FB}"/>
              </a:ext>
            </a:extLst>
          </p:cNvPr>
          <p:cNvSpPr>
            <a:spLocks noGrp="1" noChangeArrowheads="1"/>
          </p:cNvSpPr>
          <p:nvPr>
            <p:ph type="dt" sz="half" idx="10"/>
          </p:nvPr>
        </p:nvSpPr>
        <p:spPr>
          <a:ln/>
        </p:spPr>
        <p:txBody>
          <a:bodyPr/>
          <a:lstStyle>
            <a:lvl1pPr>
              <a:defRPr/>
            </a:lvl1pPr>
          </a:lstStyle>
          <a:p>
            <a:pPr>
              <a:defRPr/>
            </a:pPr>
            <a:fld id="{D0DABCAD-C342-4F01-B96D-6B1B85CECB7E}" type="datetimeFigureOut">
              <a:rPr lang="en-US" altLang="en-US"/>
              <a:pPr>
                <a:defRPr/>
              </a:pPr>
              <a:t>10/1/2024</a:t>
            </a:fld>
            <a:endParaRPr lang="en-US" altLang="en-US" b="1" i="1"/>
          </a:p>
        </p:txBody>
      </p:sp>
      <p:sp>
        <p:nvSpPr>
          <p:cNvPr id="6" name="Rectangle 1027">
            <a:extLst>
              <a:ext uri="{FF2B5EF4-FFF2-40B4-BE49-F238E27FC236}">
                <a16:creationId xmlns:a16="http://schemas.microsoft.com/office/drawing/2014/main" id="{2548E97F-9CF3-D731-C7AC-0AA249291E1A}"/>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7" name="Rectangle 1028">
            <a:extLst>
              <a:ext uri="{FF2B5EF4-FFF2-40B4-BE49-F238E27FC236}">
                <a16:creationId xmlns:a16="http://schemas.microsoft.com/office/drawing/2014/main" id="{DE34B15F-5434-8CCB-DA99-7B34A2991BFD}"/>
              </a:ext>
            </a:extLst>
          </p:cNvPr>
          <p:cNvSpPr>
            <a:spLocks noGrp="1" noChangeArrowheads="1"/>
          </p:cNvSpPr>
          <p:nvPr>
            <p:ph type="sldNum" sz="quarter" idx="12"/>
          </p:nvPr>
        </p:nvSpPr>
        <p:spPr>
          <a:ln/>
        </p:spPr>
        <p:txBody>
          <a:bodyPr/>
          <a:lstStyle>
            <a:lvl1pPr>
              <a:defRPr/>
            </a:lvl1pPr>
          </a:lstStyle>
          <a:p>
            <a:pPr>
              <a:defRPr/>
            </a:pPr>
            <a:fld id="{C5F2AC4E-F7A2-4F9E-8591-0BDB978006E4}" type="slidenum">
              <a:rPr lang="en-US" altLang="en-US"/>
              <a:pPr>
                <a:defRPr/>
              </a:pPr>
              <a:t>‹#›</a:t>
            </a:fld>
            <a:endParaRPr lang="en-US" altLang="en-US"/>
          </a:p>
        </p:txBody>
      </p:sp>
    </p:spTree>
    <p:extLst>
      <p:ext uri="{BB962C8B-B14F-4D97-AF65-F5344CB8AC3E}">
        <p14:creationId xmlns:p14="http://schemas.microsoft.com/office/powerpoint/2010/main" val="288281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26">
            <a:extLst>
              <a:ext uri="{FF2B5EF4-FFF2-40B4-BE49-F238E27FC236}">
                <a16:creationId xmlns:a16="http://schemas.microsoft.com/office/drawing/2014/main" id="{10F8C097-18A2-BA47-3164-825DCD9B60C8}"/>
              </a:ext>
            </a:extLst>
          </p:cNvPr>
          <p:cNvSpPr>
            <a:spLocks noGrp="1" noChangeArrowheads="1"/>
          </p:cNvSpPr>
          <p:nvPr>
            <p:ph type="dt" sz="half" idx="10"/>
          </p:nvPr>
        </p:nvSpPr>
        <p:spPr>
          <a:ln/>
        </p:spPr>
        <p:txBody>
          <a:bodyPr/>
          <a:lstStyle>
            <a:lvl1pPr>
              <a:defRPr/>
            </a:lvl1pPr>
          </a:lstStyle>
          <a:p>
            <a:pPr>
              <a:defRPr/>
            </a:pPr>
            <a:fld id="{C6887784-4A68-4A10-9D08-80982F8F96C6}" type="datetimeFigureOut">
              <a:rPr lang="en-US" altLang="en-US"/>
              <a:pPr>
                <a:defRPr/>
              </a:pPr>
              <a:t>10/1/2024</a:t>
            </a:fld>
            <a:endParaRPr lang="en-US" altLang="en-US" b="1" i="1"/>
          </a:p>
        </p:txBody>
      </p:sp>
      <p:sp>
        <p:nvSpPr>
          <p:cNvPr id="8" name="Rectangle 1027">
            <a:extLst>
              <a:ext uri="{FF2B5EF4-FFF2-40B4-BE49-F238E27FC236}">
                <a16:creationId xmlns:a16="http://schemas.microsoft.com/office/drawing/2014/main" id="{7BE40109-610D-157E-2FEF-D248C0FC1490}"/>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9" name="Rectangle 1028">
            <a:extLst>
              <a:ext uri="{FF2B5EF4-FFF2-40B4-BE49-F238E27FC236}">
                <a16:creationId xmlns:a16="http://schemas.microsoft.com/office/drawing/2014/main" id="{71917625-D53D-8F0B-2E56-EEC6FFB13971}"/>
              </a:ext>
            </a:extLst>
          </p:cNvPr>
          <p:cNvSpPr>
            <a:spLocks noGrp="1" noChangeArrowheads="1"/>
          </p:cNvSpPr>
          <p:nvPr>
            <p:ph type="sldNum" sz="quarter" idx="12"/>
          </p:nvPr>
        </p:nvSpPr>
        <p:spPr>
          <a:ln/>
        </p:spPr>
        <p:txBody>
          <a:bodyPr/>
          <a:lstStyle>
            <a:lvl1pPr>
              <a:defRPr/>
            </a:lvl1pPr>
          </a:lstStyle>
          <a:p>
            <a:pPr>
              <a:defRPr/>
            </a:pPr>
            <a:fld id="{667E138C-A3D5-49BB-99C6-0AA708F628D8}" type="slidenum">
              <a:rPr lang="en-US" altLang="en-US"/>
              <a:pPr>
                <a:defRPr/>
              </a:pPr>
              <a:t>‹#›</a:t>
            </a:fld>
            <a:endParaRPr lang="en-US" altLang="en-US"/>
          </a:p>
        </p:txBody>
      </p:sp>
    </p:spTree>
    <p:extLst>
      <p:ext uri="{BB962C8B-B14F-4D97-AF65-F5344CB8AC3E}">
        <p14:creationId xmlns:p14="http://schemas.microsoft.com/office/powerpoint/2010/main" val="13896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26">
            <a:extLst>
              <a:ext uri="{FF2B5EF4-FFF2-40B4-BE49-F238E27FC236}">
                <a16:creationId xmlns:a16="http://schemas.microsoft.com/office/drawing/2014/main" id="{7E05327B-F9D2-0F93-D373-5CD5D5203A5B}"/>
              </a:ext>
            </a:extLst>
          </p:cNvPr>
          <p:cNvSpPr>
            <a:spLocks noGrp="1" noChangeArrowheads="1"/>
          </p:cNvSpPr>
          <p:nvPr>
            <p:ph type="dt" sz="half" idx="10"/>
          </p:nvPr>
        </p:nvSpPr>
        <p:spPr>
          <a:ln/>
        </p:spPr>
        <p:txBody>
          <a:bodyPr/>
          <a:lstStyle>
            <a:lvl1pPr>
              <a:defRPr/>
            </a:lvl1pPr>
          </a:lstStyle>
          <a:p>
            <a:pPr>
              <a:defRPr/>
            </a:pPr>
            <a:fld id="{E5782FAB-BEB5-4561-9B65-0EAEDF972B0C}" type="datetimeFigureOut">
              <a:rPr lang="en-US" altLang="en-US"/>
              <a:pPr>
                <a:defRPr/>
              </a:pPr>
              <a:t>10/1/2024</a:t>
            </a:fld>
            <a:endParaRPr lang="en-US" altLang="en-US" b="1" i="1"/>
          </a:p>
        </p:txBody>
      </p:sp>
      <p:sp>
        <p:nvSpPr>
          <p:cNvPr id="4" name="Rectangle 1027">
            <a:extLst>
              <a:ext uri="{FF2B5EF4-FFF2-40B4-BE49-F238E27FC236}">
                <a16:creationId xmlns:a16="http://schemas.microsoft.com/office/drawing/2014/main" id="{84F0B6ED-9E20-F436-D9DE-2B21168D5C06}"/>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5" name="Rectangle 1028">
            <a:extLst>
              <a:ext uri="{FF2B5EF4-FFF2-40B4-BE49-F238E27FC236}">
                <a16:creationId xmlns:a16="http://schemas.microsoft.com/office/drawing/2014/main" id="{C6553082-9533-DD7C-FD4C-512B1086ADD1}"/>
              </a:ext>
            </a:extLst>
          </p:cNvPr>
          <p:cNvSpPr>
            <a:spLocks noGrp="1" noChangeArrowheads="1"/>
          </p:cNvSpPr>
          <p:nvPr>
            <p:ph type="sldNum" sz="quarter" idx="12"/>
          </p:nvPr>
        </p:nvSpPr>
        <p:spPr>
          <a:ln/>
        </p:spPr>
        <p:txBody>
          <a:bodyPr/>
          <a:lstStyle>
            <a:lvl1pPr>
              <a:defRPr/>
            </a:lvl1pPr>
          </a:lstStyle>
          <a:p>
            <a:pPr>
              <a:defRPr/>
            </a:pPr>
            <a:fld id="{DF8056A0-1482-4A9A-9A41-7611AB3CE46D}" type="slidenum">
              <a:rPr lang="en-US" altLang="en-US"/>
              <a:pPr>
                <a:defRPr/>
              </a:pPr>
              <a:t>‹#›</a:t>
            </a:fld>
            <a:endParaRPr lang="en-US" altLang="en-US"/>
          </a:p>
        </p:txBody>
      </p:sp>
    </p:spTree>
    <p:extLst>
      <p:ext uri="{BB962C8B-B14F-4D97-AF65-F5344CB8AC3E}">
        <p14:creationId xmlns:p14="http://schemas.microsoft.com/office/powerpoint/2010/main" val="333598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B4BC728B-AB1B-4ED0-62B1-D97847E960D6}"/>
              </a:ext>
            </a:extLst>
          </p:cNvPr>
          <p:cNvSpPr>
            <a:spLocks noGrp="1" noChangeArrowheads="1"/>
          </p:cNvSpPr>
          <p:nvPr>
            <p:ph type="dt" sz="half" idx="10"/>
          </p:nvPr>
        </p:nvSpPr>
        <p:spPr>
          <a:ln/>
        </p:spPr>
        <p:txBody>
          <a:bodyPr/>
          <a:lstStyle>
            <a:lvl1pPr>
              <a:defRPr/>
            </a:lvl1pPr>
          </a:lstStyle>
          <a:p>
            <a:pPr>
              <a:defRPr/>
            </a:pPr>
            <a:fld id="{9F9B67E5-149F-40F5-94C1-703671D41064}" type="datetimeFigureOut">
              <a:rPr lang="en-US" altLang="en-US"/>
              <a:pPr>
                <a:defRPr/>
              </a:pPr>
              <a:t>10/1/2024</a:t>
            </a:fld>
            <a:endParaRPr lang="en-US" altLang="en-US" b="1" i="1"/>
          </a:p>
        </p:txBody>
      </p:sp>
      <p:sp>
        <p:nvSpPr>
          <p:cNvPr id="3" name="Rectangle 1027">
            <a:extLst>
              <a:ext uri="{FF2B5EF4-FFF2-40B4-BE49-F238E27FC236}">
                <a16:creationId xmlns:a16="http://schemas.microsoft.com/office/drawing/2014/main" id="{61FCE149-A35D-EEBF-72EB-8AD7D7B7A9B8}"/>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4" name="Rectangle 1028">
            <a:extLst>
              <a:ext uri="{FF2B5EF4-FFF2-40B4-BE49-F238E27FC236}">
                <a16:creationId xmlns:a16="http://schemas.microsoft.com/office/drawing/2014/main" id="{43627CC3-48A8-EE15-13D8-35736AD8698F}"/>
              </a:ext>
            </a:extLst>
          </p:cNvPr>
          <p:cNvSpPr>
            <a:spLocks noGrp="1" noChangeArrowheads="1"/>
          </p:cNvSpPr>
          <p:nvPr>
            <p:ph type="sldNum" sz="quarter" idx="12"/>
          </p:nvPr>
        </p:nvSpPr>
        <p:spPr>
          <a:ln/>
        </p:spPr>
        <p:txBody>
          <a:bodyPr/>
          <a:lstStyle>
            <a:lvl1pPr>
              <a:defRPr/>
            </a:lvl1pPr>
          </a:lstStyle>
          <a:p>
            <a:pPr>
              <a:defRPr/>
            </a:pPr>
            <a:fld id="{1CA37350-8928-43A7-B203-23C5F37A224F}" type="slidenum">
              <a:rPr lang="en-US" altLang="en-US"/>
              <a:pPr>
                <a:defRPr/>
              </a:pPr>
              <a:t>‹#›</a:t>
            </a:fld>
            <a:endParaRPr lang="en-US" altLang="en-US"/>
          </a:p>
        </p:txBody>
      </p:sp>
    </p:spTree>
    <p:extLst>
      <p:ext uri="{BB962C8B-B14F-4D97-AF65-F5344CB8AC3E}">
        <p14:creationId xmlns:p14="http://schemas.microsoft.com/office/powerpoint/2010/main" val="374047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26">
            <a:extLst>
              <a:ext uri="{FF2B5EF4-FFF2-40B4-BE49-F238E27FC236}">
                <a16:creationId xmlns:a16="http://schemas.microsoft.com/office/drawing/2014/main" id="{AB4B5FDE-446E-5DF1-70CF-2C15B0F40697}"/>
              </a:ext>
            </a:extLst>
          </p:cNvPr>
          <p:cNvSpPr>
            <a:spLocks noGrp="1" noChangeArrowheads="1"/>
          </p:cNvSpPr>
          <p:nvPr>
            <p:ph type="dt" sz="half" idx="10"/>
          </p:nvPr>
        </p:nvSpPr>
        <p:spPr>
          <a:ln/>
        </p:spPr>
        <p:txBody>
          <a:bodyPr/>
          <a:lstStyle>
            <a:lvl1pPr>
              <a:defRPr/>
            </a:lvl1pPr>
          </a:lstStyle>
          <a:p>
            <a:pPr>
              <a:defRPr/>
            </a:pPr>
            <a:fld id="{CFD2B2A2-1F29-4FC3-94D9-AC1590560E30}" type="datetimeFigureOut">
              <a:rPr lang="en-US" altLang="en-US"/>
              <a:pPr>
                <a:defRPr/>
              </a:pPr>
              <a:t>10/1/2024</a:t>
            </a:fld>
            <a:endParaRPr lang="en-US" altLang="en-US" b="1" i="1"/>
          </a:p>
        </p:txBody>
      </p:sp>
      <p:sp>
        <p:nvSpPr>
          <p:cNvPr id="6" name="Rectangle 1027">
            <a:extLst>
              <a:ext uri="{FF2B5EF4-FFF2-40B4-BE49-F238E27FC236}">
                <a16:creationId xmlns:a16="http://schemas.microsoft.com/office/drawing/2014/main" id="{B6FACEED-DB7C-CD1F-CE21-B6668F182DE2}"/>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7" name="Rectangle 1028">
            <a:extLst>
              <a:ext uri="{FF2B5EF4-FFF2-40B4-BE49-F238E27FC236}">
                <a16:creationId xmlns:a16="http://schemas.microsoft.com/office/drawing/2014/main" id="{3858D477-CB6F-41E1-89A2-06A6C13E5CA5}"/>
              </a:ext>
            </a:extLst>
          </p:cNvPr>
          <p:cNvSpPr>
            <a:spLocks noGrp="1" noChangeArrowheads="1"/>
          </p:cNvSpPr>
          <p:nvPr>
            <p:ph type="sldNum" sz="quarter" idx="12"/>
          </p:nvPr>
        </p:nvSpPr>
        <p:spPr>
          <a:ln/>
        </p:spPr>
        <p:txBody>
          <a:bodyPr/>
          <a:lstStyle>
            <a:lvl1pPr>
              <a:defRPr/>
            </a:lvl1pPr>
          </a:lstStyle>
          <a:p>
            <a:pPr>
              <a:defRPr/>
            </a:pPr>
            <a:fld id="{1D97E6D9-072B-4673-B888-5552A7A8F0F8}" type="slidenum">
              <a:rPr lang="en-US" altLang="en-US"/>
              <a:pPr>
                <a:defRPr/>
              </a:pPr>
              <a:t>‹#›</a:t>
            </a:fld>
            <a:endParaRPr lang="en-US" altLang="en-US"/>
          </a:p>
        </p:txBody>
      </p:sp>
    </p:spTree>
    <p:extLst>
      <p:ext uri="{BB962C8B-B14F-4D97-AF65-F5344CB8AC3E}">
        <p14:creationId xmlns:p14="http://schemas.microsoft.com/office/powerpoint/2010/main" val="243088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26">
            <a:extLst>
              <a:ext uri="{FF2B5EF4-FFF2-40B4-BE49-F238E27FC236}">
                <a16:creationId xmlns:a16="http://schemas.microsoft.com/office/drawing/2014/main" id="{9BF1AA5C-D14B-C27F-1EA5-B523422E7E8F}"/>
              </a:ext>
            </a:extLst>
          </p:cNvPr>
          <p:cNvSpPr>
            <a:spLocks noGrp="1" noChangeArrowheads="1"/>
          </p:cNvSpPr>
          <p:nvPr>
            <p:ph type="dt" sz="half" idx="10"/>
          </p:nvPr>
        </p:nvSpPr>
        <p:spPr>
          <a:ln/>
        </p:spPr>
        <p:txBody>
          <a:bodyPr/>
          <a:lstStyle>
            <a:lvl1pPr>
              <a:defRPr/>
            </a:lvl1pPr>
          </a:lstStyle>
          <a:p>
            <a:pPr>
              <a:defRPr/>
            </a:pPr>
            <a:fld id="{5BAE904A-BAB6-4F04-BFC1-A9C63598D42C}" type="datetimeFigureOut">
              <a:rPr lang="en-US" altLang="en-US"/>
              <a:pPr>
                <a:defRPr/>
              </a:pPr>
              <a:t>10/1/2024</a:t>
            </a:fld>
            <a:endParaRPr lang="en-US" altLang="en-US" b="1" i="1"/>
          </a:p>
        </p:txBody>
      </p:sp>
      <p:sp>
        <p:nvSpPr>
          <p:cNvPr id="6" name="Rectangle 1027">
            <a:extLst>
              <a:ext uri="{FF2B5EF4-FFF2-40B4-BE49-F238E27FC236}">
                <a16:creationId xmlns:a16="http://schemas.microsoft.com/office/drawing/2014/main" id="{138E4F82-FA3E-0BB0-3241-CD0F7F0B05FB}"/>
              </a:ext>
            </a:extLst>
          </p:cNvPr>
          <p:cNvSpPr>
            <a:spLocks noGrp="1" noChangeArrowheads="1"/>
          </p:cNvSpPr>
          <p:nvPr>
            <p:ph type="ftr" sz="quarter" idx="11"/>
          </p:nvPr>
        </p:nvSpPr>
        <p:spPr>
          <a:ln/>
        </p:spPr>
        <p:txBody>
          <a:bodyPr/>
          <a:lstStyle>
            <a:lvl1pPr>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7" name="Rectangle 1028">
            <a:extLst>
              <a:ext uri="{FF2B5EF4-FFF2-40B4-BE49-F238E27FC236}">
                <a16:creationId xmlns:a16="http://schemas.microsoft.com/office/drawing/2014/main" id="{2EC88D51-2BCC-250A-CE98-EBDA6A24C7C0}"/>
              </a:ext>
            </a:extLst>
          </p:cNvPr>
          <p:cNvSpPr>
            <a:spLocks noGrp="1" noChangeArrowheads="1"/>
          </p:cNvSpPr>
          <p:nvPr>
            <p:ph type="sldNum" sz="quarter" idx="12"/>
          </p:nvPr>
        </p:nvSpPr>
        <p:spPr>
          <a:ln/>
        </p:spPr>
        <p:txBody>
          <a:bodyPr/>
          <a:lstStyle>
            <a:lvl1pPr>
              <a:defRPr/>
            </a:lvl1pPr>
          </a:lstStyle>
          <a:p>
            <a:pPr>
              <a:defRPr/>
            </a:pPr>
            <a:fld id="{6C2C5586-F560-4DD0-99FC-919E854F99F5}" type="slidenum">
              <a:rPr lang="en-US" altLang="en-US"/>
              <a:pPr>
                <a:defRPr/>
              </a:pPr>
              <a:t>‹#›</a:t>
            </a:fld>
            <a:endParaRPr lang="en-US" altLang="en-US"/>
          </a:p>
        </p:txBody>
      </p:sp>
    </p:spTree>
    <p:extLst>
      <p:ext uri="{BB962C8B-B14F-4D97-AF65-F5344CB8AC3E}">
        <p14:creationId xmlns:p14="http://schemas.microsoft.com/office/powerpoint/2010/main" val="264747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024">
            <a:extLst>
              <a:ext uri="{FF2B5EF4-FFF2-40B4-BE49-F238E27FC236}">
                <a16:creationId xmlns:a16="http://schemas.microsoft.com/office/drawing/2014/main" id="{39097F22-5CE8-0BCA-AC3A-D361C51311A2}"/>
              </a:ext>
            </a:extLst>
          </p:cNvPr>
          <p:cNvSpPr>
            <a:spLocks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025">
            <a:extLst>
              <a:ext uri="{FF2B5EF4-FFF2-40B4-BE49-F238E27FC236}">
                <a16:creationId xmlns:a16="http://schemas.microsoft.com/office/drawing/2014/main" id="{C58EADEB-E1E7-7307-8ABB-324F914FC4D6}"/>
              </a:ext>
            </a:extLst>
          </p:cNvPr>
          <p:cNvSpPr>
            <a:spLocks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Rectangle 1026">
            <a:extLst>
              <a:ext uri="{FF2B5EF4-FFF2-40B4-BE49-F238E27FC236}">
                <a16:creationId xmlns:a16="http://schemas.microsoft.com/office/drawing/2014/main" id="{48814C46-CEE0-03A7-3261-B06D81E25E12}"/>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mn-ea"/>
                <a:cs typeface="Arial" panose="020B0604020202020204" pitchFamily="34" charset="0"/>
              </a:defRPr>
            </a:lvl1pPr>
          </a:lstStyle>
          <a:p>
            <a:pPr>
              <a:defRPr/>
            </a:pPr>
            <a:fld id="{212D655E-2F9F-4B12-8376-6447797FA0AF}" type="datetimeFigureOut">
              <a:rPr lang="en-US" altLang="en-US"/>
              <a:pPr>
                <a:defRPr/>
              </a:pPr>
              <a:t>10/1/2024</a:t>
            </a:fld>
            <a:endParaRPr lang="en-US" altLang="en-US" b="1" i="1"/>
          </a:p>
        </p:txBody>
      </p:sp>
      <p:sp>
        <p:nvSpPr>
          <p:cNvPr id="1048579" name="Rectangle 1027">
            <a:extLst>
              <a:ext uri="{FF2B5EF4-FFF2-40B4-BE49-F238E27FC236}">
                <a16:creationId xmlns:a16="http://schemas.microsoft.com/office/drawing/2014/main" id="{963A1F10-78D0-12CE-A024-9F5650B20C6C}"/>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b="1" i="1">
                <a:solidFill>
                  <a:srgbClr val="898989"/>
                </a:solidFill>
                <a:latin typeface="+mn-lt"/>
                <a:ea typeface="+mn-ea"/>
                <a:cs typeface="Arial" panose="020B0604020202020204" pitchFamily="34" charset="0"/>
              </a:defRPr>
            </a:lvl1pPr>
          </a:lstStyle>
          <a:p>
            <a:pPr>
              <a:defRPr/>
            </a:pPr>
            <a:r>
              <a:rPr lang="pt-BR" altLang="en-US"/>
              <a:t>NAME: REGISTER NO:       PAGE NO:                 SRR/CSE/ CONTEST  2K17</a:t>
            </a:r>
            <a:endParaRPr lang="en-US" altLang="en-US" sz="1800" b="0" i="0">
              <a:solidFill>
                <a:srgbClr val="000000"/>
              </a:solidFill>
              <a:latin typeface="Arial" panose="020B0604020202020204" pitchFamily="34" charset="0"/>
            </a:endParaRPr>
          </a:p>
        </p:txBody>
      </p:sp>
      <p:sp>
        <p:nvSpPr>
          <p:cNvPr id="1048580" name="Rectangle 1028">
            <a:extLst>
              <a:ext uri="{FF2B5EF4-FFF2-40B4-BE49-F238E27FC236}">
                <a16:creationId xmlns:a16="http://schemas.microsoft.com/office/drawing/2014/main" id="{C6AF0536-636B-85E8-676D-79B561696851}"/>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b="1" i="1">
                <a:solidFill>
                  <a:srgbClr val="898989"/>
                </a:solidFill>
                <a:latin typeface="Calibri" panose="020F0502020204030204" pitchFamily="34" charset="0"/>
                <a:cs typeface="Arial" panose="020B0604020202020204" pitchFamily="34" charset="0"/>
              </a:defRPr>
            </a:lvl1pPr>
          </a:lstStyle>
          <a:p>
            <a:pPr>
              <a:defRPr/>
            </a:pPr>
            <a:fld id="{E5F55642-ED5E-4435-94E2-6046F90649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latinLnBrk="1" hangingPunct="0">
        <a:spcBef>
          <a:spcPct val="0"/>
        </a:spcBef>
        <a:spcAft>
          <a:spcPct val="0"/>
        </a:spcAft>
        <a:defRPr sz="4400" kern="1200">
          <a:solidFill>
            <a:srgbClr val="000000"/>
          </a:solidFill>
          <a:latin typeface="+mj-lt"/>
          <a:ea typeface="+mj-ea"/>
          <a:cs typeface="+mj-cs"/>
        </a:defRPr>
      </a:lvl1pPr>
      <a:lvl2pPr algn="ctr" rtl="0" eaLnBrk="0" fontAlgn="base" latinLnBrk="1" hangingPunct="0">
        <a:spcBef>
          <a:spcPct val="0"/>
        </a:spcBef>
        <a:spcAft>
          <a:spcPct val="0"/>
        </a:spcAft>
        <a:defRPr sz="4400">
          <a:solidFill>
            <a:srgbClr val="000000"/>
          </a:solidFill>
          <a:latin typeface="Calibri Light" panose="020F0302020204030204" pitchFamily="34" charset="0"/>
          <a:ea typeface="宋体" panose="02010600030101010101" pitchFamily="2" charset="-122"/>
        </a:defRPr>
      </a:lvl2pPr>
      <a:lvl3pPr algn="ctr" rtl="0" eaLnBrk="0" fontAlgn="base" latinLnBrk="1" hangingPunct="0">
        <a:spcBef>
          <a:spcPct val="0"/>
        </a:spcBef>
        <a:spcAft>
          <a:spcPct val="0"/>
        </a:spcAft>
        <a:defRPr sz="4400">
          <a:solidFill>
            <a:srgbClr val="000000"/>
          </a:solidFill>
          <a:latin typeface="Calibri Light" panose="020F0302020204030204" pitchFamily="34" charset="0"/>
          <a:ea typeface="宋体" panose="02010600030101010101" pitchFamily="2" charset="-122"/>
        </a:defRPr>
      </a:lvl3pPr>
      <a:lvl4pPr algn="ctr" rtl="0" eaLnBrk="0" fontAlgn="base" latinLnBrk="1" hangingPunct="0">
        <a:spcBef>
          <a:spcPct val="0"/>
        </a:spcBef>
        <a:spcAft>
          <a:spcPct val="0"/>
        </a:spcAft>
        <a:defRPr sz="4400">
          <a:solidFill>
            <a:srgbClr val="000000"/>
          </a:solidFill>
          <a:latin typeface="Calibri Light" panose="020F0302020204030204" pitchFamily="34" charset="0"/>
          <a:ea typeface="宋体" panose="02010600030101010101" pitchFamily="2" charset="-122"/>
        </a:defRPr>
      </a:lvl4pPr>
      <a:lvl5pPr algn="ctr" rtl="0" eaLnBrk="0" fontAlgn="base" latinLnBrk="1" hangingPunct="0">
        <a:spcBef>
          <a:spcPct val="0"/>
        </a:spcBef>
        <a:spcAft>
          <a:spcPct val="0"/>
        </a:spcAft>
        <a:defRPr sz="4400">
          <a:solidFill>
            <a:srgbClr val="000000"/>
          </a:solidFill>
          <a:latin typeface="Calibri Light" panose="020F0302020204030204" pitchFamily="34" charset="0"/>
          <a:ea typeface="宋体" panose="02010600030101010101" pitchFamily="2" charset="-122"/>
        </a:defRPr>
      </a:lvl5pPr>
      <a:lvl6pPr marL="457200" algn="ctr" rtl="0" fontAlgn="base" latinLnBrk="1">
        <a:spcBef>
          <a:spcPct val="0"/>
        </a:spcBef>
        <a:spcAft>
          <a:spcPct val="0"/>
        </a:spcAft>
        <a:defRPr sz="4400">
          <a:solidFill>
            <a:srgbClr val="000000"/>
          </a:solidFill>
          <a:latin typeface="Calibri" panose="020F0502020204030204" pitchFamily="34" charset="0"/>
          <a:ea typeface="宋体" panose="02010600030101010101" pitchFamily="2" charset="-122"/>
        </a:defRPr>
      </a:lvl6pPr>
      <a:lvl7pPr marL="914400" algn="ctr" rtl="0" fontAlgn="base" latinLnBrk="1">
        <a:spcBef>
          <a:spcPct val="0"/>
        </a:spcBef>
        <a:spcAft>
          <a:spcPct val="0"/>
        </a:spcAft>
        <a:defRPr sz="4400">
          <a:solidFill>
            <a:srgbClr val="000000"/>
          </a:solidFill>
          <a:latin typeface="Calibri" panose="020F0502020204030204" pitchFamily="34" charset="0"/>
          <a:ea typeface="宋体" panose="02010600030101010101" pitchFamily="2" charset="-122"/>
        </a:defRPr>
      </a:lvl7pPr>
      <a:lvl8pPr marL="1371600" algn="ctr" rtl="0" fontAlgn="base" latinLnBrk="1">
        <a:spcBef>
          <a:spcPct val="0"/>
        </a:spcBef>
        <a:spcAft>
          <a:spcPct val="0"/>
        </a:spcAft>
        <a:defRPr sz="4400">
          <a:solidFill>
            <a:srgbClr val="000000"/>
          </a:solidFill>
          <a:latin typeface="Calibri" panose="020F0502020204030204" pitchFamily="34" charset="0"/>
          <a:ea typeface="宋体" panose="02010600030101010101" pitchFamily="2" charset="-122"/>
        </a:defRPr>
      </a:lvl8pPr>
      <a:lvl9pPr marL="1828800" algn="ctr" rtl="0" fontAlgn="base" latinLnBrk="1">
        <a:spcBef>
          <a:spcPct val="0"/>
        </a:spcBef>
        <a:spcAft>
          <a:spcPct val="0"/>
        </a:spcAft>
        <a:defRPr sz="4400">
          <a:solidFill>
            <a:srgbClr val="000000"/>
          </a:solidFill>
          <a:latin typeface="Calibri" panose="020F0502020204030204" pitchFamily="34" charset="0"/>
          <a:ea typeface="宋体" panose="02010600030101010101" pitchFamily="2" charset="-122"/>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rgbClr val="000000"/>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rgbClr val="000000"/>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rgbClr val="000000"/>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rgbClr val="000000"/>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8">
            <a:extLst>
              <a:ext uri="{FF2B5EF4-FFF2-40B4-BE49-F238E27FC236}">
                <a16:creationId xmlns:a16="http://schemas.microsoft.com/office/drawing/2014/main" id="{32B7A88D-A22E-C643-E4D9-65EA4EEF5D60}"/>
              </a:ext>
            </a:extLst>
          </p:cNvPr>
          <p:cNvSpPr>
            <a:spLocks/>
          </p:cNvSpPr>
          <p:nvPr/>
        </p:nvSpPr>
        <p:spPr bwMode="auto">
          <a:xfrm>
            <a:off x="0" y="1588"/>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ACCIDENT DETECTION</a:t>
            </a:r>
            <a:endParaRPr lang="en-US" altLang="en-US" sz="4000">
              <a:latin typeface="Arial" panose="020B0604020202020204" pitchFamily="34" charset="0"/>
            </a:endParaRPr>
          </a:p>
        </p:txBody>
      </p:sp>
      <p:sp>
        <p:nvSpPr>
          <p:cNvPr id="3075" name="Rectangle 134">
            <a:extLst>
              <a:ext uri="{FF2B5EF4-FFF2-40B4-BE49-F238E27FC236}">
                <a16:creationId xmlns:a16="http://schemas.microsoft.com/office/drawing/2014/main" id="{7B542458-AF43-434A-7466-F6BA70E2E276}"/>
              </a:ext>
            </a:extLst>
          </p:cNvPr>
          <p:cNvSpPr>
            <a:spLocks noChangeArrowheads="1"/>
          </p:cNvSpPr>
          <p:nvPr/>
        </p:nvSpPr>
        <p:spPr bwMode="auto">
          <a:xfrm>
            <a:off x="1908175" y="1844675"/>
            <a:ext cx="57705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eaLnBrk="1" latinLnBrk="0" hangingPunct="1">
              <a:spcBef>
                <a:spcPts val="1200"/>
              </a:spcBef>
              <a:buFontTx/>
              <a:buNone/>
            </a:pPr>
            <a:r>
              <a:rPr lang="en-US" altLang="en-US" sz="2400">
                <a:latin typeface="Times New Roman" panose="02020603050405020304" pitchFamily="18" charset="0"/>
                <a:cs typeface="Times New Roman" panose="02020603050405020304" pitchFamily="18" charset="0"/>
              </a:rPr>
              <a:t>NAME:</a:t>
            </a:r>
            <a:endParaRPr lang="en-US" altLang="en-US" sz="1600">
              <a:latin typeface="Arial" panose="020B0604020202020204" pitchFamily="34" charset="0"/>
            </a:endParaRPr>
          </a:p>
          <a:p>
            <a:pPr eaLnBrk="1" latinLnBrk="0" hangingPunct="1">
              <a:spcBef>
                <a:spcPts val="600"/>
              </a:spcBef>
              <a:buFontTx/>
              <a:buNone/>
            </a:pPr>
            <a:r>
              <a:rPr lang="en-US" altLang="en-US" sz="2400">
                <a:latin typeface="Times New Roman" panose="02020603050405020304" pitchFamily="18" charset="0"/>
                <a:cs typeface="Times New Roman" panose="02020603050405020304" pitchFamily="18" charset="0"/>
              </a:rPr>
              <a:t>	1)S.Mohamed Nasrutheen</a:t>
            </a:r>
            <a:endParaRPr lang="en-US" altLang="en-US" sz="1600">
              <a:latin typeface="Arial" panose="020B0604020202020204" pitchFamily="34" charset="0"/>
            </a:endParaRPr>
          </a:p>
          <a:p>
            <a:pPr eaLnBrk="1" latinLnBrk="0" hangingPunct="1">
              <a:spcBef>
                <a:spcPts val="600"/>
              </a:spcBef>
              <a:buFontTx/>
              <a:buNone/>
            </a:pPr>
            <a:r>
              <a:rPr lang="en-US" altLang="en-US" sz="2400">
                <a:latin typeface="Times New Roman" panose="02020603050405020304" pitchFamily="18" charset="0"/>
                <a:cs typeface="Times New Roman" panose="02020603050405020304" pitchFamily="18" charset="0"/>
              </a:rPr>
              <a:t>	2) S.Morton Rillo</a:t>
            </a:r>
          </a:p>
          <a:p>
            <a:pPr eaLnBrk="1" latinLnBrk="0" hangingPunct="1">
              <a:spcBef>
                <a:spcPts val="600"/>
              </a:spcBef>
              <a:buFontTx/>
              <a:buNone/>
            </a:pPr>
            <a:r>
              <a:rPr lang="en-US" altLang="en-US" sz="2400">
                <a:latin typeface="Times New Roman" panose="02020603050405020304" pitchFamily="18" charset="0"/>
                <a:cs typeface="Times New Roman" panose="02020603050405020304" pitchFamily="18" charset="0"/>
              </a:rPr>
              <a:t>	3)A.Naveen</a:t>
            </a:r>
            <a:endParaRPr lang="en-US" altLang="en-US" sz="1600">
              <a:latin typeface="Arial" panose="020B0604020202020204" pitchFamily="34" charset="0"/>
            </a:endParaRPr>
          </a:p>
        </p:txBody>
      </p:sp>
      <p:sp>
        <p:nvSpPr>
          <p:cNvPr id="3076" name="Rectangle 274">
            <a:extLst>
              <a:ext uri="{FF2B5EF4-FFF2-40B4-BE49-F238E27FC236}">
                <a16:creationId xmlns:a16="http://schemas.microsoft.com/office/drawing/2014/main" id="{A41CFAED-5357-AB9D-7E54-D023F1AB43CF}"/>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14">
            <a:extLst>
              <a:ext uri="{FF2B5EF4-FFF2-40B4-BE49-F238E27FC236}">
                <a16:creationId xmlns:a16="http://schemas.microsoft.com/office/drawing/2014/main" id="{11E2943D-A398-3927-204B-1C2A82E2B30A}"/>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LIST OF MODULES</a:t>
            </a:r>
            <a:endParaRPr lang="en-US" altLang="en-US" sz="4000">
              <a:latin typeface="Arial" panose="020B0604020202020204" pitchFamily="34" charset="0"/>
            </a:endParaRPr>
          </a:p>
        </p:txBody>
      </p:sp>
      <p:sp>
        <p:nvSpPr>
          <p:cNvPr id="13315" name="TextBox 2">
            <a:extLst>
              <a:ext uri="{FF2B5EF4-FFF2-40B4-BE49-F238E27FC236}">
                <a16:creationId xmlns:a16="http://schemas.microsoft.com/office/drawing/2014/main" id="{663D07E9-703B-EB41-F008-930F921733BD}"/>
              </a:ext>
            </a:extLst>
          </p:cNvPr>
          <p:cNvSpPr txBox="1">
            <a:spLocks noChangeArrowheads="1"/>
          </p:cNvSpPr>
          <p:nvPr/>
        </p:nvSpPr>
        <p:spPr bwMode="auto">
          <a:xfrm>
            <a:off x="323850" y="1557338"/>
            <a:ext cx="8208963"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0050" indent="-4000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ct val="0"/>
              </a:spcBef>
              <a:spcAft>
                <a:spcPts val="600"/>
              </a:spcAft>
              <a:buClr>
                <a:srgbClr val="30ACEC"/>
              </a:buClr>
              <a:buFont typeface="Calibri Light" panose="020F0302020204030204" pitchFamily="34" charset="0"/>
              <a:buAutoNum type="romanUcPeriod"/>
            </a:pPr>
            <a:r>
              <a:rPr lang="en-US" altLang="en-US" sz="1800" b="1">
                <a:latin typeface="Arial" panose="020B0604020202020204" pitchFamily="34" charset="0"/>
              </a:rPr>
              <a:t>Accident  Happens and Sensor Detection : </a:t>
            </a:r>
          </a:p>
          <a:p>
            <a:pPr lvl="3" algn="just" latinLnBrk="0">
              <a:spcBef>
                <a:spcPct val="0"/>
              </a:spcBef>
              <a:spcAft>
                <a:spcPts val="600"/>
              </a:spcAft>
              <a:buClr>
                <a:srgbClr val="30ACEC"/>
              </a:buClr>
              <a:buFontTx/>
              <a:buNone/>
            </a:pPr>
            <a:r>
              <a:rPr lang="en-US" altLang="en-US" sz="1800">
                <a:latin typeface="Arial" panose="020B0604020202020204" pitchFamily="34" charset="0"/>
              </a:rPr>
              <a:t>When the collision occurs , the vibration the collision is detected.</a:t>
            </a:r>
          </a:p>
          <a:p>
            <a:pPr algn="just" latinLnBrk="0">
              <a:spcBef>
                <a:spcPct val="0"/>
              </a:spcBef>
              <a:spcAft>
                <a:spcPts val="600"/>
              </a:spcAft>
              <a:buClr>
                <a:srgbClr val="30ACEC"/>
              </a:buClr>
              <a:buFont typeface="Calibri Light" panose="020F0302020204030204" pitchFamily="34" charset="0"/>
              <a:buAutoNum type="romanUcPeriod"/>
            </a:pPr>
            <a:endParaRPr lang="en-US" altLang="en-US" sz="1800">
              <a:latin typeface="Arial" panose="020B0604020202020204" pitchFamily="34" charset="0"/>
            </a:endParaRPr>
          </a:p>
          <a:p>
            <a:pPr algn="just" latinLnBrk="0">
              <a:spcBef>
                <a:spcPct val="0"/>
              </a:spcBef>
              <a:spcAft>
                <a:spcPts val="600"/>
              </a:spcAft>
              <a:buClr>
                <a:srgbClr val="30ACEC"/>
              </a:buClr>
              <a:buFont typeface="Calibri Light" panose="020F0302020204030204" pitchFamily="34" charset="0"/>
              <a:buAutoNum type="romanUcPeriod"/>
            </a:pPr>
            <a:r>
              <a:rPr lang="en-US" altLang="en-US" sz="1800" b="1">
                <a:latin typeface="Arial" panose="020B0604020202020204" pitchFamily="34" charset="0"/>
              </a:rPr>
              <a:t>Hardware Activation :</a:t>
            </a:r>
          </a:p>
          <a:p>
            <a:pPr lvl="3" algn="just" latinLnBrk="0">
              <a:spcBef>
                <a:spcPct val="0"/>
              </a:spcBef>
              <a:spcAft>
                <a:spcPts val="600"/>
              </a:spcAft>
              <a:buClr>
                <a:srgbClr val="30ACEC"/>
              </a:buClr>
              <a:buFontTx/>
              <a:buNone/>
            </a:pPr>
            <a:r>
              <a:rPr lang="en-US" altLang="en-US" sz="1800" b="1">
                <a:latin typeface="Arial" panose="020B0604020202020204" pitchFamily="34" charset="0"/>
              </a:rPr>
              <a:t> </a:t>
            </a:r>
            <a:r>
              <a:rPr lang="en-US" altLang="en-US" sz="1800">
                <a:latin typeface="Arial" panose="020B0604020202020204" pitchFamily="34" charset="0"/>
              </a:rPr>
              <a:t>After vibrating signal action  detection , the current location  is     gathered by GPS module and the will send to the GSM Module.</a:t>
            </a:r>
          </a:p>
          <a:p>
            <a:pPr algn="just" latinLnBrk="0">
              <a:spcBef>
                <a:spcPct val="0"/>
              </a:spcBef>
              <a:spcAft>
                <a:spcPts val="600"/>
              </a:spcAft>
              <a:buClr>
                <a:srgbClr val="30ACEC"/>
              </a:buClr>
              <a:buFont typeface="Calibri Light" panose="020F0302020204030204" pitchFamily="34" charset="0"/>
              <a:buAutoNum type="romanUcPeriod"/>
            </a:pPr>
            <a:endParaRPr lang="en-US" altLang="en-US" sz="1800">
              <a:latin typeface="Arial" panose="020B0604020202020204" pitchFamily="34" charset="0"/>
            </a:endParaRPr>
          </a:p>
          <a:p>
            <a:pPr algn="just" latinLnBrk="0">
              <a:spcBef>
                <a:spcPct val="0"/>
              </a:spcBef>
              <a:spcAft>
                <a:spcPts val="600"/>
              </a:spcAft>
              <a:buClr>
                <a:srgbClr val="30ACEC"/>
              </a:buClr>
              <a:buFont typeface="Calibri Light" panose="020F0302020204030204" pitchFamily="34" charset="0"/>
              <a:buAutoNum type="romanUcPeriod"/>
            </a:pPr>
            <a:r>
              <a:rPr lang="en-US" altLang="en-US" sz="1800" b="1">
                <a:latin typeface="Arial" panose="020B0604020202020204" pitchFamily="34" charset="0"/>
              </a:rPr>
              <a:t>Message send : </a:t>
            </a:r>
          </a:p>
          <a:p>
            <a:pPr lvl="3" algn="just" latinLnBrk="0">
              <a:spcBef>
                <a:spcPct val="0"/>
              </a:spcBef>
              <a:spcAft>
                <a:spcPts val="600"/>
              </a:spcAft>
              <a:buClr>
                <a:srgbClr val="30ACEC"/>
              </a:buClr>
              <a:buFontTx/>
              <a:buNone/>
            </a:pPr>
            <a:r>
              <a:rPr lang="en-US" altLang="en-US" sz="1800">
                <a:latin typeface="Arial" panose="020B0604020202020204" pitchFamily="34" charset="0"/>
              </a:rPr>
              <a:t>The GSM module will send location to the registered mobile number.</a:t>
            </a:r>
            <a:endParaRPr lang="en-IN" altLang="en-US" sz="1800">
              <a:latin typeface="Arial" panose="020B0604020202020204" pitchFamily="34" charset="0"/>
            </a:endParaRPr>
          </a:p>
        </p:txBody>
      </p:sp>
      <p:sp>
        <p:nvSpPr>
          <p:cNvPr id="13316" name="Rectangle 274">
            <a:extLst>
              <a:ext uri="{FF2B5EF4-FFF2-40B4-BE49-F238E27FC236}">
                <a16:creationId xmlns:a16="http://schemas.microsoft.com/office/drawing/2014/main" id="{0990B19D-CB57-33E1-7E81-5D71FEFD3826}"/>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50">
            <a:extLst>
              <a:ext uri="{FF2B5EF4-FFF2-40B4-BE49-F238E27FC236}">
                <a16:creationId xmlns:a16="http://schemas.microsoft.com/office/drawing/2014/main" id="{4E24D928-B8E0-470E-3C77-56C2B9881258}"/>
              </a:ext>
            </a:extLst>
          </p:cNvPr>
          <p:cNvSpPr>
            <a:spLocks/>
          </p:cNvSpPr>
          <p:nvPr/>
        </p:nvSpPr>
        <p:spPr bwMode="auto">
          <a:xfrm>
            <a:off x="0" y="-30163"/>
            <a:ext cx="9144000" cy="828676"/>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14339" name="Rectangle 252">
            <a:extLst>
              <a:ext uri="{FF2B5EF4-FFF2-40B4-BE49-F238E27FC236}">
                <a16:creationId xmlns:a16="http://schemas.microsoft.com/office/drawing/2014/main" id="{87410453-8609-C5FC-36D1-41B206458CCF}"/>
              </a:ext>
            </a:extLst>
          </p:cNvPr>
          <p:cNvSpPr>
            <a:spLocks noChangeArrowheads="1"/>
          </p:cNvSpPr>
          <p:nvPr/>
        </p:nvSpPr>
        <p:spPr bwMode="auto">
          <a:xfrm>
            <a:off x="457200" y="0"/>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Module 1</a:t>
            </a:r>
            <a:endParaRPr lang="en-US" altLang="en-US" sz="4000">
              <a:latin typeface="Arial" panose="020B0604020202020204" pitchFamily="34" charset="0"/>
            </a:endParaRPr>
          </a:p>
        </p:txBody>
      </p:sp>
      <p:sp>
        <p:nvSpPr>
          <p:cNvPr id="14340" name="Rectangle 254">
            <a:extLst>
              <a:ext uri="{FF2B5EF4-FFF2-40B4-BE49-F238E27FC236}">
                <a16:creationId xmlns:a16="http://schemas.microsoft.com/office/drawing/2014/main" id="{96405FF7-8662-D41F-4C0C-FA9EAC90D779}"/>
              </a:ext>
            </a:extLst>
          </p:cNvPr>
          <p:cNvSpPr>
            <a:spLocks noChangeArrowheads="1"/>
          </p:cNvSpPr>
          <p:nvPr/>
        </p:nvSpPr>
        <p:spPr bwMode="auto">
          <a:xfrm>
            <a:off x="323850" y="1125538"/>
            <a:ext cx="8229600" cy="4748212"/>
          </a:xfrm>
          <a:prstGeom prst="rect">
            <a:avLst/>
          </a:prstGeom>
          <a:noFill/>
          <a:ln>
            <a:noFill/>
          </a:ln>
        </p:spPr>
        <p:txBody>
          <a:bodyPr/>
          <a:lstStyle>
            <a:lvl1pPr marL="457200" indent="-45720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In the module 1, we are going to see about the accident happens and how it is detected.</a:t>
            </a: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Vibrating Sensor</a:t>
            </a:r>
          </a:p>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	vibrating sensor means the device which is used to detect the sudden change in the physical state and measure the change.</a:t>
            </a:r>
          </a:p>
          <a:p>
            <a:pPr marL="0" indent="0" algn="just" eaLnBrk="1" latinLnBrk="0" hangingPunct="1">
              <a:spcBef>
                <a:spcPts val="600"/>
              </a:spcBef>
              <a:buFont typeface="Arial" panose="020B0604020202020204" pitchFamily="34" charset="0"/>
              <a:buNone/>
              <a:defRPr/>
            </a:pPr>
            <a:endParaRPr lang="en-US" altLang="en-US" sz="2000" b="1" dirty="0">
              <a:latin typeface="Times New Roman" panose="02020603050405020304" pitchFamily="18" charset="0"/>
              <a:cs typeface="Times New Roman" panose="02020603050405020304" pitchFamily="18" charset="0"/>
            </a:endParaRP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Steps:</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Here we use the vibrating sensor which detect the particular mechanical force by the accident.</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This will find whether the accident is happened or not  by the vibration in the sensor.</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Then this accident information will be sent to the Arduino will receive the information and proceed steps.</a:t>
            </a:r>
          </a:p>
        </p:txBody>
      </p:sp>
      <p:sp>
        <p:nvSpPr>
          <p:cNvPr id="14341" name="Rectangle 274">
            <a:extLst>
              <a:ext uri="{FF2B5EF4-FFF2-40B4-BE49-F238E27FC236}">
                <a16:creationId xmlns:a16="http://schemas.microsoft.com/office/drawing/2014/main" id="{3EE14BC2-EFF7-8063-08E0-813CED21E0D5}"/>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50">
            <a:extLst>
              <a:ext uri="{FF2B5EF4-FFF2-40B4-BE49-F238E27FC236}">
                <a16:creationId xmlns:a16="http://schemas.microsoft.com/office/drawing/2014/main" id="{7AE4BC8E-924C-BA80-807B-1D8A3B42BFDC}"/>
              </a:ext>
            </a:extLst>
          </p:cNvPr>
          <p:cNvSpPr>
            <a:spLocks/>
          </p:cNvSpPr>
          <p:nvPr/>
        </p:nvSpPr>
        <p:spPr bwMode="auto">
          <a:xfrm>
            <a:off x="0" y="-30163"/>
            <a:ext cx="9144000" cy="828676"/>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15363" name="Rectangle 252">
            <a:extLst>
              <a:ext uri="{FF2B5EF4-FFF2-40B4-BE49-F238E27FC236}">
                <a16:creationId xmlns:a16="http://schemas.microsoft.com/office/drawing/2014/main" id="{83140070-B27D-DF09-7F10-C25B5959A18B}"/>
              </a:ext>
            </a:extLst>
          </p:cNvPr>
          <p:cNvSpPr>
            <a:spLocks noChangeArrowheads="1"/>
          </p:cNvSpPr>
          <p:nvPr/>
        </p:nvSpPr>
        <p:spPr bwMode="auto">
          <a:xfrm>
            <a:off x="457200" y="0"/>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Module 1</a:t>
            </a:r>
            <a:endParaRPr lang="en-US" altLang="en-US" sz="4000">
              <a:latin typeface="Arial" panose="020B0604020202020204" pitchFamily="34" charset="0"/>
            </a:endParaRPr>
          </a:p>
        </p:txBody>
      </p:sp>
      <p:sp>
        <p:nvSpPr>
          <p:cNvPr id="15364" name="TextBox 9">
            <a:extLst>
              <a:ext uri="{FF2B5EF4-FFF2-40B4-BE49-F238E27FC236}">
                <a16:creationId xmlns:a16="http://schemas.microsoft.com/office/drawing/2014/main" id="{D9135E58-7DEE-8222-6095-6F9144B240F3}"/>
              </a:ext>
            </a:extLst>
          </p:cNvPr>
          <p:cNvSpPr txBox="1">
            <a:spLocks noChangeArrowheads="1"/>
          </p:cNvSpPr>
          <p:nvPr/>
        </p:nvSpPr>
        <p:spPr bwMode="auto">
          <a:xfrm>
            <a:off x="441325" y="1027113"/>
            <a:ext cx="218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2000" b="1">
                <a:latin typeface="Arial" panose="020B0604020202020204" pitchFamily="34" charset="0"/>
              </a:rPr>
              <a:t>Vibrating</a:t>
            </a:r>
            <a:r>
              <a:rPr lang="en-IN" altLang="en-US" sz="1800">
                <a:latin typeface="Arial" panose="020B0604020202020204" pitchFamily="34" charset="0"/>
              </a:rPr>
              <a:t> </a:t>
            </a:r>
            <a:r>
              <a:rPr lang="en-IN" altLang="en-US" sz="1800" b="1">
                <a:latin typeface="Arial" panose="020B0604020202020204" pitchFamily="34" charset="0"/>
              </a:rPr>
              <a:t>Sensor</a:t>
            </a:r>
            <a:r>
              <a:rPr lang="en-IN" altLang="en-US" sz="1800">
                <a:latin typeface="Arial" panose="020B0604020202020204" pitchFamily="34" charset="0"/>
              </a:rPr>
              <a:t>:</a:t>
            </a:r>
          </a:p>
        </p:txBody>
      </p:sp>
      <p:pic>
        <p:nvPicPr>
          <p:cNvPr id="15365" name="Picture 10">
            <a:extLst>
              <a:ext uri="{FF2B5EF4-FFF2-40B4-BE49-F238E27FC236}">
                <a16:creationId xmlns:a16="http://schemas.microsoft.com/office/drawing/2014/main" id="{05275F04-BE31-EA81-DE28-4AD807A42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209800"/>
            <a:ext cx="4441825"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274">
            <a:extLst>
              <a:ext uri="{FF2B5EF4-FFF2-40B4-BE49-F238E27FC236}">
                <a16:creationId xmlns:a16="http://schemas.microsoft.com/office/drawing/2014/main" id="{091E7D8F-7FDE-270C-03C1-AF502423F68B}"/>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50">
            <a:extLst>
              <a:ext uri="{FF2B5EF4-FFF2-40B4-BE49-F238E27FC236}">
                <a16:creationId xmlns:a16="http://schemas.microsoft.com/office/drawing/2014/main" id="{66400FC7-F66B-2ED7-81BA-64C10B37C360}"/>
              </a:ext>
            </a:extLst>
          </p:cNvPr>
          <p:cNvSpPr>
            <a:spLocks/>
          </p:cNvSpPr>
          <p:nvPr/>
        </p:nvSpPr>
        <p:spPr bwMode="auto">
          <a:xfrm>
            <a:off x="0" y="-30163"/>
            <a:ext cx="9144000" cy="828676"/>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16387" name="Rectangle 252">
            <a:extLst>
              <a:ext uri="{FF2B5EF4-FFF2-40B4-BE49-F238E27FC236}">
                <a16:creationId xmlns:a16="http://schemas.microsoft.com/office/drawing/2014/main" id="{046E25D5-5D83-9FE1-59AF-8FBACD06E2E0}"/>
              </a:ext>
            </a:extLst>
          </p:cNvPr>
          <p:cNvSpPr>
            <a:spLocks noChangeArrowheads="1"/>
          </p:cNvSpPr>
          <p:nvPr/>
        </p:nvSpPr>
        <p:spPr bwMode="auto">
          <a:xfrm>
            <a:off x="457200" y="0"/>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Module 2</a:t>
            </a:r>
            <a:endParaRPr lang="en-US" altLang="en-US" sz="4000">
              <a:latin typeface="Arial" panose="020B0604020202020204" pitchFamily="34" charset="0"/>
            </a:endParaRPr>
          </a:p>
        </p:txBody>
      </p:sp>
      <p:sp>
        <p:nvSpPr>
          <p:cNvPr id="15" name="Rectangle 254">
            <a:extLst>
              <a:ext uri="{FF2B5EF4-FFF2-40B4-BE49-F238E27FC236}">
                <a16:creationId xmlns:a16="http://schemas.microsoft.com/office/drawing/2014/main" id="{7EDA8E49-F59D-6966-B441-FE1C06A59648}"/>
              </a:ext>
            </a:extLst>
          </p:cNvPr>
          <p:cNvSpPr>
            <a:spLocks noChangeArrowheads="1"/>
          </p:cNvSpPr>
          <p:nvPr/>
        </p:nvSpPr>
        <p:spPr bwMode="auto">
          <a:xfrm>
            <a:off x="323850" y="1125538"/>
            <a:ext cx="8229600" cy="4748212"/>
          </a:xfrm>
          <a:prstGeom prst="rect">
            <a:avLst/>
          </a:prstGeom>
          <a:noFill/>
          <a:ln>
            <a:noFill/>
          </a:ln>
        </p:spPr>
        <p:txBody>
          <a:bodyPr/>
          <a:lstStyle>
            <a:lvl1pPr marL="457200" indent="-45720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In the module 2, we are going to see about the location gathered by the GPS sensor and informing to the GSM module about the current location.</a:t>
            </a:r>
          </a:p>
          <a:p>
            <a:pPr marL="0" indent="0" algn="just" eaLnBrk="1" latinLnBrk="0" hangingPunct="1">
              <a:spcBef>
                <a:spcPts val="600"/>
              </a:spcBef>
              <a:buFont typeface="Arial" panose="020B0604020202020204" pitchFamily="34" charset="0"/>
              <a:buNone/>
              <a:defRPr/>
            </a:pPr>
            <a:endParaRPr lang="en-US" altLang="en-US" sz="2000" b="1" dirty="0">
              <a:latin typeface="Times New Roman" panose="02020603050405020304" pitchFamily="18" charset="0"/>
              <a:cs typeface="Times New Roman" panose="02020603050405020304" pitchFamily="18" charset="0"/>
            </a:endParaRP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 GPS Sensor</a:t>
            </a:r>
          </a:p>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	This GPS Sensor will detect the current location of the accident happened after the request given</a:t>
            </a:r>
            <a:endParaRPr lang="en-US" altLang="en-US" sz="2000" b="1" dirty="0">
              <a:latin typeface="Times New Roman" panose="02020603050405020304" pitchFamily="18" charset="0"/>
              <a:cs typeface="Times New Roman" panose="02020603050405020304" pitchFamily="18" charset="0"/>
            </a:endParaRP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Steps:</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will send the command to the GPS sensor to Locate the current location.</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GPS sensor will locate the location of the accident and send to the Arduino.</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will send the location to the GSM module.</a:t>
            </a:r>
          </a:p>
        </p:txBody>
      </p:sp>
      <p:sp>
        <p:nvSpPr>
          <p:cNvPr id="16389" name="Rectangle 274">
            <a:extLst>
              <a:ext uri="{FF2B5EF4-FFF2-40B4-BE49-F238E27FC236}">
                <a16:creationId xmlns:a16="http://schemas.microsoft.com/office/drawing/2014/main" id="{4BE8A9CA-3D13-DF86-F700-6A0BAD788B04}"/>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50">
            <a:extLst>
              <a:ext uri="{FF2B5EF4-FFF2-40B4-BE49-F238E27FC236}">
                <a16:creationId xmlns:a16="http://schemas.microsoft.com/office/drawing/2014/main" id="{38E48B0E-862A-EDB7-C4C4-A3536ABA2988}"/>
              </a:ext>
            </a:extLst>
          </p:cNvPr>
          <p:cNvSpPr>
            <a:spLocks/>
          </p:cNvSpPr>
          <p:nvPr/>
        </p:nvSpPr>
        <p:spPr bwMode="auto">
          <a:xfrm>
            <a:off x="0" y="-30163"/>
            <a:ext cx="9144000" cy="828676"/>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17411" name="Rectangle 252">
            <a:extLst>
              <a:ext uri="{FF2B5EF4-FFF2-40B4-BE49-F238E27FC236}">
                <a16:creationId xmlns:a16="http://schemas.microsoft.com/office/drawing/2014/main" id="{507EED4E-BED1-2D51-E3F2-C1E260F62D88}"/>
              </a:ext>
            </a:extLst>
          </p:cNvPr>
          <p:cNvSpPr>
            <a:spLocks noChangeArrowheads="1"/>
          </p:cNvSpPr>
          <p:nvPr/>
        </p:nvSpPr>
        <p:spPr bwMode="auto">
          <a:xfrm>
            <a:off x="457200" y="0"/>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Module 2</a:t>
            </a:r>
            <a:endParaRPr lang="en-US" altLang="en-US" sz="4000">
              <a:latin typeface="Arial" panose="020B0604020202020204" pitchFamily="34" charset="0"/>
            </a:endParaRPr>
          </a:p>
        </p:txBody>
      </p:sp>
      <p:sp>
        <p:nvSpPr>
          <p:cNvPr id="17412" name="TextBox 9">
            <a:extLst>
              <a:ext uri="{FF2B5EF4-FFF2-40B4-BE49-F238E27FC236}">
                <a16:creationId xmlns:a16="http://schemas.microsoft.com/office/drawing/2014/main" id="{F9997E72-AC95-435D-FB53-A3CB962F9F97}"/>
              </a:ext>
            </a:extLst>
          </p:cNvPr>
          <p:cNvSpPr txBox="1">
            <a:spLocks noChangeArrowheads="1"/>
          </p:cNvSpPr>
          <p:nvPr/>
        </p:nvSpPr>
        <p:spPr bwMode="auto">
          <a:xfrm>
            <a:off x="611188" y="1196975"/>
            <a:ext cx="2376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2000" b="1">
                <a:latin typeface="Arial" panose="020B0604020202020204" pitchFamily="34" charset="0"/>
              </a:rPr>
              <a:t>GPS Sensor:</a:t>
            </a:r>
          </a:p>
        </p:txBody>
      </p:sp>
      <p:pic>
        <p:nvPicPr>
          <p:cNvPr id="17413" name="Picture 11">
            <a:extLst>
              <a:ext uri="{FF2B5EF4-FFF2-40B4-BE49-F238E27FC236}">
                <a16:creationId xmlns:a16="http://schemas.microsoft.com/office/drawing/2014/main" id="{0C807AFA-6B83-384E-5833-6F9991AE3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2286000"/>
            <a:ext cx="5145088"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74">
            <a:extLst>
              <a:ext uri="{FF2B5EF4-FFF2-40B4-BE49-F238E27FC236}">
                <a16:creationId xmlns:a16="http://schemas.microsoft.com/office/drawing/2014/main" id="{B8151B41-7908-3328-25F2-DD2971A72144}"/>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0">
            <a:extLst>
              <a:ext uri="{FF2B5EF4-FFF2-40B4-BE49-F238E27FC236}">
                <a16:creationId xmlns:a16="http://schemas.microsoft.com/office/drawing/2014/main" id="{9406FEC3-67BC-7DEA-6111-37D9E44862E3}"/>
              </a:ext>
            </a:extLst>
          </p:cNvPr>
          <p:cNvSpPr>
            <a:spLocks/>
          </p:cNvSpPr>
          <p:nvPr/>
        </p:nvSpPr>
        <p:spPr bwMode="auto">
          <a:xfrm>
            <a:off x="0" y="-30163"/>
            <a:ext cx="9144000" cy="862013"/>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latin typeface="Arial" panose="020B0604020202020204" pitchFamily="34" charset="0"/>
              <a:cs typeface="Arial" panose="020B0604020202020204" pitchFamily="34" charset="0"/>
            </a:endParaRPr>
          </a:p>
        </p:txBody>
      </p:sp>
      <p:sp>
        <p:nvSpPr>
          <p:cNvPr id="18435" name="Rectangle 252">
            <a:extLst>
              <a:ext uri="{FF2B5EF4-FFF2-40B4-BE49-F238E27FC236}">
                <a16:creationId xmlns:a16="http://schemas.microsoft.com/office/drawing/2014/main" id="{FB9C71C6-FA49-51DC-B8F9-3AED104137A8}"/>
              </a:ext>
            </a:extLst>
          </p:cNvPr>
          <p:cNvSpPr>
            <a:spLocks noChangeArrowheads="1"/>
          </p:cNvSpPr>
          <p:nvPr/>
        </p:nvSpPr>
        <p:spPr bwMode="auto">
          <a:xfrm>
            <a:off x="457200" y="0"/>
            <a:ext cx="8229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Arial" panose="020B0604020202020204" pitchFamily="34" charset="0"/>
                <a:cs typeface="Arial" panose="020B0604020202020204" pitchFamily="34" charset="0"/>
              </a:rPr>
              <a:t>Module 3</a:t>
            </a:r>
            <a:endParaRPr lang="en-US" altLang="en-US" sz="4000">
              <a:latin typeface="Arial" panose="020B0604020202020204" pitchFamily="34" charset="0"/>
              <a:cs typeface="Arial" panose="020B0604020202020204" pitchFamily="34" charset="0"/>
            </a:endParaRPr>
          </a:p>
        </p:txBody>
      </p:sp>
      <p:sp>
        <p:nvSpPr>
          <p:cNvPr id="7" name="Rectangle 254">
            <a:extLst>
              <a:ext uri="{FF2B5EF4-FFF2-40B4-BE49-F238E27FC236}">
                <a16:creationId xmlns:a16="http://schemas.microsoft.com/office/drawing/2014/main" id="{B4C22A5D-D421-5C31-146A-37C054F03F96}"/>
              </a:ext>
            </a:extLst>
          </p:cNvPr>
          <p:cNvSpPr>
            <a:spLocks noChangeArrowheads="1"/>
          </p:cNvSpPr>
          <p:nvPr/>
        </p:nvSpPr>
        <p:spPr bwMode="auto">
          <a:xfrm>
            <a:off x="323850" y="1052513"/>
            <a:ext cx="8229600" cy="4748212"/>
          </a:xfrm>
          <a:prstGeom prst="rect">
            <a:avLst/>
          </a:prstGeom>
          <a:noFill/>
          <a:ln>
            <a:noFill/>
          </a:ln>
        </p:spPr>
        <p:txBody>
          <a:bodyPr/>
          <a:lstStyle>
            <a:lvl1pPr marL="457200" indent="-45720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In the module 3, the GSM module will send the accident happened message along with the location of the accident to the registered mobile number.</a:t>
            </a: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GSM Module</a:t>
            </a:r>
          </a:p>
          <a:p>
            <a:pPr marL="0" indent="0" algn="just" eaLnBrk="1" latinLnBrk="0" hangingPunct="1">
              <a:spcBef>
                <a:spcPts val="600"/>
              </a:spcBef>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	The GSM sensor is like a message service system which send the message to the registered mobile number.</a:t>
            </a:r>
          </a:p>
          <a:p>
            <a:pPr marL="0" indent="0" algn="just" eaLnBrk="1" latinLnBrk="0" hangingPunct="1">
              <a:spcBef>
                <a:spcPts val="600"/>
              </a:spcBef>
              <a:buFont typeface="Arial" panose="020B0604020202020204" pitchFamily="34" charset="0"/>
              <a:buNone/>
              <a:defRPr/>
            </a:pPr>
            <a:endParaRPr lang="en-US" altLang="en-US" sz="2000" b="1" dirty="0">
              <a:latin typeface="Times New Roman" panose="02020603050405020304" pitchFamily="18" charset="0"/>
              <a:cs typeface="Times New Roman" panose="02020603050405020304" pitchFamily="18" charset="0"/>
            </a:endParaRPr>
          </a:p>
          <a:p>
            <a:pPr marL="0" indent="0" algn="just" eaLnBrk="1" latinLnBrk="0" hangingPunct="1">
              <a:spcBef>
                <a:spcPts val="600"/>
              </a:spcBef>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Steps:</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Arduino will send the location of the accident to the GSM module.</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GSM will receive the location and send to the registered mobile number.</a:t>
            </a:r>
          </a:p>
          <a:p>
            <a:pPr algn="just" eaLnBrk="1" latinLnBrk="0" hangingPunct="1">
              <a:spcBef>
                <a:spcPts val="600"/>
              </a:spcBef>
              <a:buFont typeface="Wingdings" panose="05000000000000000000" pitchFamily="2" charset="2"/>
              <a:buChar char="v"/>
              <a:defRPr/>
            </a:pPr>
            <a:r>
              <a:rPr lang="en-US" altLang="en-US" sz="2000" dirty="0">
                <a:latin typeface="Times New Roman" panose="02020603050405020304" pitchFamily="18" charset="0"/>
                <a:cs typeface="Times New Roman" panose="02020603050405020304" pitchFamily="18" charset="0"/>
              </a:rPr>
              <a:t>The Registered person will the get the information and take care of the person</a:t>
            </a:r>
          </a:p>
        </p:txBody>
      </p:sp>
      <p:sp>
        <p:nvSpPr>
          <p:cNvPr id="18437" name="Rectangle 274">
            <a:extLst>
              <a:ext uri="{FF2B5EF4-FFF2-40B4-BE49-F238E27FC236}">
                <a16:creationId xmlns:a16="http://schemas.microsoft.com/office/drawing/2014/main" id="{C9F0E2AF-27C3-DEA9-6A36-2F54CDDAA33E}"/>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50">
            <a:extLst>
              <a:ext uri="{FF2B5EF4-FFF2-40B4-BE49-F238E27FC236}">
                <a16:creationId xmlns:a16="http://schemas.microsoft.com/office/drawing/2014/main" id="{E4B25A8F-E6DA-40C1-989B-3D5FB33306FA}"/>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ts val="600"/>
              </a:spcBef>
              <a:buFontTx/>
              <a:buNone/>
            </a:pPr>
            <a:r>
              <a:rPr lang="en-US" altLang="en-US" sz="4000">
                <a:solidFill>
                  <a:srgbClr val="FFFFFF"/>
                </a:solidFill>
              </a:rPr>
              <a:t>Module 3</a:t>
            </a:r>
          </a:p>
        </p:txBody>
      </p:sp>
      <p:sp>
        <p:nvSpPr>
          <p:cNvPr id="19459" name="TextBox 9">
            <a:extLst>
              <a:ext uri="{FF2B5EF4-FFF2-40B4-BE49-F238E27FC236}">
                <a16:creationId xmlns:a16="http://schemas.microsoft.com/office/drawing/2014/main" id="{D54C7555-11C7-DA35-8237-08AE0F100429}"/>
              </a:ext>
            </a:extLst>
          </p:cNvPr>
          <p:cNvSpPr txBox="1">
            <a:spLocks noChangeArrowheads="1"/>
          </p:cNvSpPr>
          <p:nvPr/>
        </p:nvSpPr>
        <p:spPr bwMode="auto">
          <a:xfrm>
            <a:off x="611188" y="1196975"/>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800" b="1">
                <a:latin typeface="Arial" panose="020B0604020202020204" pitchFamily="34" charset="0"/>
              </a:rPr>
              <a:t>GSM Module:</a:t>
            </a:r>
          </a:p>
        </p:txBody>
      </p:sp>
      <p:pic>
        <p:nvPicPr>
          <p:cNvPr id="19460" name="Picture 31">
            <a:extLst>
              <a:ext uri="{FF2B5EF4-FFF2-40B4-BE49-F238E27FC236}">
                <a16:creationId xmlns:a16="http://schemas.microsoft.com/office/drawing/2014/main" id="{8E743476-4936-3301-B929-F4F2A9591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66888"/>
            <a:ext cx="5545138"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74">
            <a:extLst>
              <a:ext uri="{FF2B5EF4-FFF2-40B4-BE49-F238E27FC236}">
                <a16:creationId xmlns:a16="http://schemas.microsoft.com/office/drawing/2014/main" id="{5BA14584-6AB6-E1E3-62C4-CD17EA3770FE}"/>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64">
            <a:extLst>
              <a:ext uri="{FF2B5EF4-FFF2-40B4-BE49-F238E27FC236}">
                <a16:creationId xmlns:a16="http://schemas.microsoft.com/office/drawing/2014/main" id="{F59201E3-B9B8-AF1D-9F07-EB424F78FA6B}"/>
              </a:ext>
            </a:extLst>
          </p:cNvPr>
          <p:cNvSpPr>
            <a:spLocks/>
          </p:cNvSpPr>
          <p:nvPr/>
        </p:nvSpPr>
        <p:spPr bwMode="auto">
          <a:xfrm>
            <a:off x="0" y="0"/>
            <a:ext cx="9144000" cy="82867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20483" name="Rectangle 266">
            <a:extLst>
              <a:ext uri="{FF2B5EF4-FFF2-40B4-BE49-F238E27FC236}">
                <a16:creationId xmlns:a16="http://schemas.microsoft.com/office/drawing/2014/main" id="{A1D167A9-D2C1-843A-B461-5753CD37CC42}"/>
              </a:ext>
            </a:extLst>
          </p:cNvPr>
          <p:cNvSpPr>
            <a:spLocks noChangeArrowheads="1"/>
          </p:cNvSpPr>
          <p:nvPr/>
        </p:nvSpPr>
        <p:spPr bwMode="auto">
          <a:xfrm>
            <a:off x="304800" y="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800">
                <a:solidFill>
                  <a:srgbClr val="FFFFFF"/>
                </a:solidFill>
                <a:latin typeface="Times New Roman" panose="02020603050405020304" pitchFamily="18" charset="0"/>
                <a:cs typeface="Times New Roman" panose="02020603050405020304" pitchFamily="18" charset="0"/>
              </a:rPr>
              <a:t>Application </a:t>
            </a:r>
            <a:endParaRPr lang="en-US" altLang="en-US" sz="1800">
              <a:latin typeface="Arial" panose="020B0604020202020204" pitchFamily="34" charset="0"/>
            </a:endParaRPr>
          </a:p>
        </p:txBody>
      </p:sp>
      <p:sp>
        <p:nvSpPr>
          <p:cNvPr id="20484" name="Rectangle 274">
            <a:extLst>
              <a:ext uri="{FF2B5EF4-FFF2-40B4-BE49-F238E27FC236}">
                <a16:creationId xmlns:a16="http://schemas.microsoft.com/office/drawing/2014/main" id="{3E33BAE2-A9B7-D833-4B00-D311FF6F8D71}"/>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
        <p:nvSpPr>
          <p:cNvPr id="20485" name="TextBox 1">
            <a:extLst>
              <a:ext uri="{FF2B5EF4-FFF2-40B4-BE49-F238E27FC236}">
                <a16:creationId xmlns:a16="http://schemas.microsoft.com/office/drawing/2014/main" id="{28F4ABC2-51DA-D76E-4E1A-665973354F2E}"/>
              </a:ext>
            </a:extLst>
          </p:cNvPr>
          <p:cNvSpPr txBox="1">
            <a:spLocks noChangeArrowheads="1"/>
          </p:cNvSpPr>
          <p:nvPr/>
        </p:nvSpPr>
        <p:spPr bwMode="auto">
          <a:xfrm>
            <a:off x="539750" y="1562100"/>
            <a:ext cx="82296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ts val="600"/>
              </a:spcBef>
              <a:buFont typeface="Wingdings" panose="05000000000000000000" pitchFamily="2" charset="2"/>
              <a:buChar char="v"/>
            </a:pPr>
            <a:r>
              <a:rPr lang="en-IN" altLang="en-US" sz="2000">
                <a:latin typeface="Arial" panose="020B0604020202020204" pitchFamily="34" charset="0"/>
              </a:rPr>
              <a:t>This system can be used in the four wheelers and more vehicles to prevent the accident.</a:t>
            </a:r>
          </a:p>
          <a:p>
            <a:pPr algn="just" latinLnBrk="0">
              <a:spcBef>
                <a:spcPts val="600"/>
              </a:spcBef>
              <a:buFont typeface="Wingdings" panose="05000000000000000000" pitchFamily="2" charset="2"/>
              <a:buChar char="v"/>
            </a:pPr>
            <a:r>
              <a:rPr lang="en-IN" altLang="en-US" sz="2000">
                <a:latin typeface="Arial" panose="020B0604020202020204" pitchFamily="34" charset="0"/>
              </a:rPr>
              <a:t>This model can also used in the two wheelers prevent detect the accident.</a:t>
            </a:r>
          </a:p>
          <a:p>
            <a:pPr algn="just" latinLnBrk="0">
              <a:spcBef>
                <a:spcPts val="600"/>
              </a:spcBef>
              <a:buFont typeface="Wingdings" panose="05000000000000000000" pitchFamily="2" charset="2"/>
              <a:buChar char="v"/>
            </a:pPr>
            <a:r>
              <a:rPr lang="en-IN" altLang="en-US" sz="2000">
                <a:latin typeface="Arial" panose="020B0604020202020204" pitchFamily="34" charset="0"/>
              </a:rPr>
              <a:t>The registered mobile person can reach the accidented person easily by the SMS system</a:t>
            </a:r>
          </a:p>
          <a:p>
            <a:pPr algn="just" latinLnBrk="0">
              <a:spcBef>
                <a:spcPts val="600"/>
              </a:spcBef>
              <a:buFont typeface="Wingdings" panose="05000000000000000000" pitchFamily="2" charset="2"/>
              <a:buChar char="v"/>
            </a:pPr>
            <a:r>
              <a:rPr lang="en-IN" altLang="en-US" sz="2000">
                <a:latin typeface="Arial" panose="020B0604020202020204" pitchFamily="34" charset="0"/>
              </a:rPr>
              <a:t>The ambulance can reach the location easily with the help of the GPS location.</a:t>
            </a:r>
          </a:p>
          <a:p>
            <a:pPr algn="just" latinLnBrk="0">
              <a:spcBef>
                <a:spcPts val="600"/>
              </a:spcBef>
              <a:buFont typeface="Wingdings" panose="05000000000000000000" pitchFamily="2" charset="2"/>
              <a:buChar char="v"/>
            </a:pPr>
            <a:r>
              <a:rPr lang="en-IN" altLang="en-US" sz="2000">
                <a:latin typeface="Arial" panose="020B0604020202020204" pitchFamily="34" charset="0"/>
              </a:rPr>
              <a:t>Many life can be saved by reducing the recovery time by the SMS system. </a:t>
            </a:r>
          </a:p>
          <a:p>
            <a:pPr algn="just" latinLnBrk="0">
              <a:spcBef>
                <a:spcPts val="600"/>
              </a:spcBef>
              <a:buFont typeface="Wingdings" panose="05000000000000000000" pitchFamily="2" charset="2"/>
              <a:buChar char="v"/>
            </a:pPr>
            <a:endParaRPr lang="en-IN" altLang="en-US" sz="20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64">
            <a:extLst>
              <a:ext uri="{FF2B5EF4-FFF2-40B4-BE49-F238E27FC236}">
                <a16:creationId xmlns:a16="http://schemas.microsoft.com/office/drawing/2014/main" id="{85707281-F439-36CC-7DB4-3C2A928E5EAC}"/>
              </a:ext>
            </a:extLst>
          </p:cNvPr>
          <p:cNvSpPr>
            <a:spLocks/>
          </p:cNvSpPr>
          <p:nvPr/>
        </p:nvSpPr>
        <p:spPr bwMode="auto">
          <a:xfrm>
            <a:off x="0" y="0"/>
            <a:ext cx="9144000" cy="82867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21507" name="Rectangle 266">
            <a:extLst>
              <a:ext uri="{FF2B5EF4-FFF2-40B4-BE49-F238E27FC236}">
                <a16:creationId xmlns:a16="http://schemas.microsoft.com/office/drawing/2014/main" id="{1D09B198-E9F0-276F-2E56-5E715941F64E}"/>
              </a:ext>
            </a:extLst>
          </p:cNvPr>
          <p:cNvSpPr>
            <a:spLocks noChangeArrowheads="1"/>
          </p:cNvSpPr>
          <p:nvPr/>
        </p:nvSpPr>
        <p:spPr bwMode="auto">
          <a:xfrm>
            <a:off x="304800" y="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Conclusion and Future Enhacement </a:t>
            </a:r>
            <a:endParaRPr lang="en-US" altLang="en-US" sz="4000">
              <a:latin typeface="Arial" panose="020B0604020202020204" pitchFamily="34" charset="0"/>
            </a:endParaRPr>
          </a:p>
        </p:txBody>
      </p:sp>
      <p:sp>
        <p:nvSpPr>
          <p:cNvPr id="21508" name="Rectangle 274">
            <a:extLst>
              <a:ext uri="{FF2B5EF4-FFF2-40B4-BE49-F238E27FC236}">
                <a16:creationId xmlns:a16="http://schemas.microsoft.com/office/drawing/2014/main" id="{F75420D3-9AEA-78A7-61EB-6762AE5537D0}"/>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
        <p:nvSpPr>
          <p:cNvPr id="21509" name="TextBox 1">
            <a:extLst>
              <a:ext uri="{FF2B5EF4-FFF2-40B4-BE49-F238E27FC236}">
                <a16:creationId xmlns:a16="http://schemas.microsoft.com/office/drawing/2014/main" id="{50FD7C30-2674-280F-5A81-D9AC73AB8D33}"/>
              </a:ext>
            </a:extLst>
          </p:cNvPr>
          <p:cNvSpPr txBox="1">
            <a:spLocks noChangeArrowheads="1"/>
          </p:cNvSpPr>
          <p:nvPr/>
        </p:nvSpPr>
        <p:spPr bwMode="auto">
          <a:xfrm>
            <a:off x="539750" y="1693863"/>
            <a:ext cx="76327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ct val="0"/>
              </a:spcBef>
              <a:spcAft>
                <a:spcPts val="1200"/>
              </a:spcAft>
              <a:buFont typeface="Wingdings" panose="05000000000000000000" pitchFamily="2" charset="2"/>
              <a:buChar char="ü"/>
            </a:pPr>
            <a:r>
              <a:rPr lang="en-IN" altLang="en-US" sz="2000">
                <a:latin typeface="Arial" panose="020B0604020202020204" pitchFamily="34" charset="0"/>
              </a:rPr>
              <a:t>Thus we are concluded that our model will reduce the time to recover of the accident person and also enable the relative to know about the accident .</a:t>
            </a:r>
          </a:p>
          <a:p>
            <a:pPr algn="just" latinLnBrk="0">
              <a:spcBef>
                <a:spcPct val="0"/>
              </a:spcBef>
              <a:spcAft>
                <a:spcPts val="1200"/>
              </a:spcAft>
              <a:buFont typeface="Wingdings" panose="05000000000000000000" pitchFamily="2" charset="2"/>
              <a:buChar char="ü"/>
            </a:pPr>
            <a:r>
              <a:rPr lang="en-IN" altLang="en-US" sz="2000">
                <a:latin typeface="Arial" panose="020B0604020202020204" pitchFamily="34" charset="0"/>
              </a:rPr>
              <a:t>This model will enable us help in any time of the accident and save our life for our dependies.</a:t>
            </a:r>
          </a:p>
          <a:p>
            <a:pPr algn="just" latinLnBrk="0">
              <a:spcBef>
                <a:spcPct val="0"/>
              </a:spcBef>
              <a:spcAft>
                <a:spcPts val="1200"/>
              </a:spcAft>
              <a:buFont typeface="Wingdings" panose="05000000000000000000" pitchFamily="2" charset="2"/>
              <a:buChar char="ü"/>
            </a:pPr>
            <a:r>
              <a:rPr lang="en-IN" altLang="en-US" sz="2000">
                <a:latin typeface="Arial" panose="020B0604020202020204" pitchFamily="34" charset="0"/>
              </a:rPr>
              <a:t>The future scope is that the accident will be reduced and many lives be saved . </a:t>
            </a:r>
          </a:p>
          <a:p>
            <a:pPr algn="just" latinLnBrk="0">
              <a:spcBef>
                <a:spcPct val="0"/>
              </a:spcBef>
              <a:spcAft>
                <a:spcPts val="1200"/>
              </a:spcAft>
              <a:buFont typeface="Wingdings" panose="05000000000000000000" pitchFamily="2" charset="2"/>
              <a:buChar char="ü"/>
            </a:pPr>
            <a:r>
              <a:rPr lang="en-IN" altLang="en-US" sz="2000">
                <a:latin typeface="Arial" panose="020B0604020202020204" pitchFamily="34" charset="0"/>
              </a:rPr>
              <a:t>Many peoples can be given with the second chance to live their lives properly and securely.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84">
            <a:extLst>
              <a:ext uri="{FF2B5EF4-FFF2-40B4-BE49-F238E27FC236}">
                <a16:creationId xmlns:a16="http://schemas.microsoft.com/office/drawing/2014/main" id="{E2BF38FB-F604-24B3-74E3-2278C95908A0}"/>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REFERENCES</a:t>
            </a:r>
            <a:endParaRPr lang="en-US" altLang="en-US" sz="4000">
              <a:latin typeface="Arial" panose="020B0604020202020204" pitchFamily="34" charset="0"/>
            </a:endParaRPr>
          </a:p>
        </p:txBody>
      </p:sp>
      <p:sp>
        <p:nvSpPr>
          <p:cNvPr id="22531" name="Rectangle 286">
            <a:extLst>
              <a:ext uri="{FF2B5EF4-FFF2-40B4-BE49-F238E27FC236}">
                <a16:creationId xmlns:a16="http://schemas.microsoft.com/office/drawing/2014/main" id="{6702D411-1271-FDE8-6B97-275193705CE9}"/>
              </a:ext>
            </a:extLst>
          </p:cNvPr>
          <p:cNvSpPr>
            <a:spLocks noChangeArrowheads="1"/>
          </p:cNvSpPr>
          <p:nvPr/>
        </p:nvSpPr>
        <p:spPr bwMode="auto">
          <a:xfrm>
            <a:off x="533400" y="2819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4400"/>
          </a:p>
        </p:txBody>
      </p:sp>
      <p:sp>
        <p:nvSpPr>
          <p:cNvPr id="22532" name="Rectangle 288">
            <a:extLst>
              <a:ext uri="{FF2B5EF4-FFF2-40B4-BE49-F238E27FC236}">
                <a16:creationId xmlns:a16="http://schemas.microsoft.com/office/drawing/2014/main" id="{E85B1461-D89B-CDBE-718E-EF1DB8DB28A1}"/>
              </a:ext>
            </a:extLst>
          </p:cNvPr>
          <p:cNvSpPr>
            <a:spLocks noChangeArrowheads="1"/>
          </p:cNvSpPr>
          <p:nvPr/>
        </p:nvSpPr>
        <p:spPr bwMode="auto">
          <a:xfrm>
            <a:off x="182563" y="996950"/>
            <a:ext cx="84582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[1] Mr.S.Iyyappan ,V.Nandagopal “Accident detection and ambulance rescue with intelligent traffic light system” International Journal of advanced Research in EEIE-2013.</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 [2] K.Sangeetha, P.Archana, M.Ramya , P.Ramya “Automatic Ambulance Rescue with Intelligent Traffic Light System”  International organization of scientific Research journal of Engineering-2014</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 [3] Mr. Sahil Gadroo Mr. Pinkesh Jodhwani Mr. Gunveer Singh Mr. A. D. Londhe “Automatic accident detection and ambulance rescue system” International journal of scientific &amp;engineering research-2015</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 [4] Hrishikesh Murkut, Fazal Patil, Vishal Yadav, Meghana Deshpande “Automatic accident detection and rescue with ambulance”SSRG International journal of ECE-2015</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 [5] A. Hac, "Wireless Sensor Network Designs”, John Wiley&amp; Sons,Ltd, 2003.</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[6] M. Kuorilehto, M. Kohvakka, J. Suhonen, P. Hamalainen, M.Hannikainen, and T. Hamalainen, "Ultra-Low Energy Wireless Sensor Networks in Practice Theory", Realization and Deployment, John Wiley &amp; Sons, Inc, 2007.</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 [7] N. Bulusu, "Wireless Sensor Networks", Artech House, Inc, 2005. </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[8] M. Lee, C. Yao, H. Liu,” Passive Tag for Multi-carrier RFID Systems”, IEEE 17th International Conference on Parallel and Distributed Systems, 2011. </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[9] Y. Khalil, M. Al-kariki, “Intelligent Traffic Light Flow Control System using Wireless Sensor Networks”, Journal of Information  Science and Engineering, 26, 753-768 (2010) .  </a:t>
            </a:r>
          </a:p>
          <a:p>
            <a:pPr algn="just" eaLnBrk="1" latinLnBrk="0" hangingPunct="1">
              <a:lnSpc>
                <a:spcPct val="150000"/>
              </a:lnSpc>
              <a:spcBef>
                <a:spcPct val="0"/>
              </a:spcBef>
              <a:buFont typeface="Arial" panose="020B0604020202020204" pitchFamily="34" charset="0"/>
              <a:buNone/>
            </a:pPr>
            <a:r>
              <a:rPr lang="en-US" altLang="en-US" sz="1200">
                <a:latin typeface="Times New Roman" panose="02020603050405020304" pitchFamily="18" charset="0"/>
                <a:cs typeface="Times New Roman" panose="02020603050405020304" pitchFamily="18" charset="0"/>
              </a:rPr>
              <a:t>[10] R. Kannan , R. Nammily, S. Manoj , A. Vishwa, ” Wireless Vehicular Accident Detection and Reporting System”, International Conference on Mechanical and Electrical Technology (ICMET 2010). </a:t>
            </a:r>
          </a:p>
        </p:txBody>
      </p:sp>
      <p:sp>
        <p:nvSpPr>
          <p:cNvPr id="22533" name="Rectangle 290">
            <a:extLst>
              <a:ext uri="{FF2B5EF4-FFF2-40B4-BE49-F238E27FC236}">
                <a16:creationId xmlns:a16="http://schemas.microsoft.com/office/drawing/2014/main" id="{8EC42692-B3AC-0BE7-A97B-D94E3D8B5E6C}"/>
              </a:ext>
            </a:extLst>
          </p:cNvPr>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2000">
                <a:solidFill>
                  <a:srgbClr val="FFFFFF"/>
                </a:solidFill>
                <a:latin typeface="Times New Roman" panose="02020603050405020304" pitchFamily="18" charset="0"/>
                <a:cs typeface="Times New Roman" panose="02020603050405020304" pitchFamily="18" charset="0"/>
              </a:rPr>
              <a:t>NAME:JANANI.JA      REGISTER NO.: 312014104037       PAGE NO:  23                 SRR/CSE/ CONTEST  2K17</a:t>
            </a:r>
            <a:endParaRPr lang="en-US" altLang="en-US" sz="1800">
              <a:latin typeface="Arial" panose="020B0604020202020204" pitchFamily="34" charset="0"/>
            </a:endParaRPr>
          </a:p>
        </p:txBody>
      </p:sp>
      <p:sp>
        <p:nvSpPr>
          <p:cNvPr id="22534" name="Rectangle 296">
            <a:extLst>
              <a:ext uri="{FF2B5EF4-FFF2-40B4-BE49-F238E27FC236}">
                <a16:creationId xmlns:a16="http://schemas.microsoft.com/office/drawing/2014/main" id="{5DD8FFAD-11BE-8F90-4527-2E6410E865CA}"/>
              </a:ext>
            </a:extLst>
          </p:cNvPr>
          <p:cNvSpPr>
            <a:spLocks noChangeArrowheads="1"/>
          </p:cNvSpPr>
          <p:nvPr/>
        </p:nvSpPr>
        <p:spPr bwMode="auto">
          <a:xfrm>
            <a:off x="3121025" y="605472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
        <p:nvSpPr>
          <p:cNvPr id="22535" name="Rectangle 302">
            <a:extLst>
              <a:ext uri="{FF2B5EF4-FFF2-40B4-BE49-F238E27FC236}">
                <a16:creationId xmlns:a16="http://schemas.microsoft.com/office/drawing/2014/main" id="{C7B5081D-B13F-CF1A-D5B8-3C600EBB92C7}"/>
              </a:ext>
            </a:extLst>
          </p:cNvPr>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2000">
                <a:solidFill>
                  <a:srgbClr val="FFFFFF"/>
                </a:solidFill>
                <a:latin typeface="Times New Roman" panose="02020603050405020304" pitchFamily="18" charset="0"/>
                <a:cs typeface="Times New Roman" panose="02020603050405020304" pitchFamily="18" charset="0"/>
              </a:rPr>
              <a:t>NAME:JANANI.JA      REGISTER NO.: 312014104037       PAGE NO:  24               SRR/CSE/ CONTEST  2K17</a:t>
            </a:r>
            <a:endParaRPr lang="en-US" altLang="en-US" sz="1800">
              <a:latin typeface="Arial" panose="020B0604020202020204" pitchFamily="34" charset="0"/>
            </a:endParaRPr>
          </a:p>
        </p:txBody>
      </p:sp>
      <p:sp>
        <p:nvSpPr>
          <p:cNvPr id="22536" name="Rectangle 308">
            <a:extLst>
              <a:ext uri="{FF2B5EF4-FFF2-40B4-BE49-F238E27FC236}">
                <a16:creationId xmlns:a16="http://schemas.microsoft.com/office/drawing/2014/main" id="{173633C4-6274-5DC3-DD36-CD31F32DED9D}"/>
              </a:ext>
            </a:extLst>
          </p:cNvPr>
          <p:cNvSpPr>
            <a:spLocks noChangeArrowheads="1"/>
          </p:cNvSpPr>
          <p:nvPr/>
        </p:nvSpPr>
        <p:spPr bwMode="auto">
          <a:xfrm>
            <a:off x="3124200" y="6356350"/>
            <a:ext cx="472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pt-BR" altLang="en-US" sz="1200">
                <a:solidFill>
                  <a:srgbClr val="FFFFFF"/>
                </a:solidFill>
              </a:rPr>
              <a:t>NAME: REGISTER NO:       PAGE NO:                 </a:t>
            </a: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
        <p:nvSpPr>
          <p:cNvPr id="22537" name="Rectangle 274">
            <a:extLst>
              <a:ext uri="{FF2B5EF4-FFF2-40B4-BE49-F238E27FC236}">
                <a16:creationId xmlns:a16="http://schemas.microsoft.com/office/drawing/2014/main" id="{627AC884-AB97-C8CC-2303-011EFA7EB51F}"/>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38">
            <a:extLst>
              <a:ext uri="{FF2B5EF4-FFF2-40B4-BE49-F238E27FC236}">
                <a16:creationId xmlns:a16="http://schemas.microsoft.com/office/drawing/2014/main" id="{FBDC42C1-67E3-E483-932C-F67BDB0E4147}"/>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OVERVIEW  OF  THE  PROJECT</a:t>
            </a:r>
            <a:endParaRPr lang="en-US" altLang="en-US" sz="4000">
              <a:latin typeface="Arial" panose="020B0604020202020204" pitchFamily="34" charset="0"/>
            </a:endParaRPr>
          </a:p>
        </p:txBody>
      </p:sp>
      <p:sp>
        <p:nvSpPr>
          <p:cNvPr id="4099" name="Rectangle 140">
            <a:extLst>
              <a:ext uri="{FF2B5EF4-FFF2-40B4-BE49-F238E27FC236}">
                <a16:creationId xmlns:a16="http://schemas.microsoft.com/office/drawing/2014/main" id="{592914DA-DF6A-28C0-5D37-65D9D1BF1B8B}"/>
              </a:ext>
            </a:extLst>
          </p:cNvPr>
          <p:cNvSpPr>
            <a:spLocks noChangeArrowheads="1"/>
          </p:cNvSpPr>
          <p:nvPr/>
        </p:nvSpPr>
        <p:spPr bwMode="auto">
          <a:xfrm>
            <a:off x="304800" y="762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4400"/>
          </a:p>
        </p:txBody>
      </p:sp>
      <p:sp>
        <p:nvSpPr>
          <p:cNvPr id="4100" name="Rectangle 142">
            <a:extLst>
              <a:ext uri="{FF2B5EF4-FFF2-40B4-BE49-F238E27FC236}">
                <a16:creationId xmlns:a16="http://schemas.microsoft.com/office/drawing/2014/main" id="{AA1904FD-544E-CD47-698B-C289EF4622DA}"/>
              </a:ext>
            </a:extLst>
          </p:cNvPr>
          <p:cNvSpPr>
            <a:spLocks noChangeArrowheads="1"/>
          </p:cNvSpPr>
          <p:nvPr/>
        </p:nvSpPr>
        <p:spPr bwMode="auto">
          <a:xfrm>
            <a:off x="533400" y="1371600"/>
            <a:ext cx="822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Abstract</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Existing System</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GB" sz="2200">
                <a:latin typeface="Times New Roman" panose="02020603050405020304" pitchFamily="18" charset="0"/>
                <a:cs typeface="Times New Roman" panose="02020603050405020304" pitchFamily="18" charset="0"/>
              </a:rPr>
              <a:t>Disadvantages of the Existing system. </a:t>
            </a:r>
            <a:endParaRPr lang="zh-CN"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Proposed System</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Data flow Diagram/Architectural diagram/Block diagram</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Modules and Brief  Description</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Application of the proposed work</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Conclusion</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Future Enhancement</a:t>
            </a:r>
            <a:endParaRPr lang="en-US" altLang="en-US" sz="1800">
              <a:latin typeface="Arial" panose="020B0604020202020204" pitchFamily="34" charset="0"/>
            </a:endParaRPr>
          </a:p>
          <a:p>
            <a:pPr eaLnBrk="1" latinLnBrk="0" hangingPunct="1">
              <a:lnSpc>
                <a:spcPct val="80000"/>
              </a:lnSpc>
              <a:buClr>
                <a:srgbClr val="9BBB59"/>
              </a:buClr>
              <a:buFont typeface="Wingdings" panose="05000000000000000000" pitchFamily="2" charset="2"/>
              <a:buChar char="Ø"/>
            </a:pPr>
            <a:r>
              <a:rPr lang="en-US" altLang="en-US" sz="2200">
                <a:latin typeface="Times New Roman" panose="02020603050405020304" pitchFamily="18" charset="0"/>
                <a:cs typeface="Times New Roman" panose="02020603050405020304" pitchFamily="18" charset="0"/>
              </a:rPr>
              <a:t>References (IEEE format)</a:t>
            </a:r>
            <a:endParaRPr lang="en-US" altLang="en-US" sz="1800">
              <a:latin typeface="Arial" panose="020B0604020202020204" pitchFamily="34" charset="0"/>
            </a:endParaRPr>
          </a:p>
        </p:txBody>
      </p:sp>
      <p:sp>
        <p:nvSpPr>
          <p:cNvPr id="4101" name="Rectangle 274">
            <a:extLst>
              <a:ext uri="{FF2B5EF4-FFF2-40B4-BE49-F238E27FC236}">
                <a16:creationId xmlns:a16="http://schemas.microsoft.com/office/drawing/2014/main" id="{AA860354-DC99-B96D-8439-88D07BB55849}"/>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8">
            <a:extLst>
              <a:ext uri="{FF2B5EF4-FFF2-40B4-BE49-F238E27FC236}">
                <a16:creationId xmlns:a16="http://schemas.microsoft.com/office/drawing/2014/main" id="{79DB2B05-FB6E-27D2-D32F-325349870340}"/>
              </a:ext>
            </a:extLst>
          </p:cNvPr>
          <p:cNvSpPr>
            <a:spLocks/>
          </p:cNvSpPr>
          <p:nvPr/>
        </p:nvSpPr>
        <p:spPr bwMode="auto">
          <a:xfrm>
            <a:off x="0" y="0"/>
            <a:ext cx="9144000" cy="862013"/>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endParaRPr lang="en-US" altLang="en-US" sz="5000">
              <a:solidFill>
                <a:srgbClr val="FFFFFF"/>
              </a:solidFill>
            </a:endParaRPr>
          </a:p>
        </p:txBody>
      </p:sp>
      <p:sp>
        <p:nvSpPr>
          <p:cNvPr id="23555" name="Rectangle 300">
            <a:extLst>
              <a:ext uri="{FF2B5EF4-FFF2-40B4-BE49-F238E27FC236}">
                <a16:creationId xmlns:a16="http://schemas.microsoft.com/office/drawing/2014/main" id="{5A7C58D3-44A2-8ED6-8216-FFC45F404064}"/>
              </a:ext>
            </a:extLst>
          </p:cNvPr>
          <p:cNvSpPr>
            <a:spLocks noChangeArrowheads="1"/>
          </p:cNvSpPr>
          <p:nvPr/>
        </p:nvSpPr>
        <p:spPr bwMode="auto">
          <a:xfrm>
            <a:off x="533400" y="2819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400">
                <a:latin typeface="Times New Roman" panose="02020603050405020304" pitchFamily="18" charset="0"/>
                <a:cs typeface="Times New Roman" panose="02020603050405020304" pitchFamily="18" charset="0"/>
              </a:rPr>
              <a:t>THANK YOU</a:t>
            </a:r>
            <a:endParaRPr lang="en-US" altLang="en-US" sz="1800">
              <a:latin typeface="Arial" panose="020B0604020202020204" pitchFamily="34" charset="0"/>
            </a:endParaRPr>
          </a:p>
        </p:txBody>
      </p:sp>
      <p:sp>
        <p:nvSpPr>
          <p:cNvPr id="23556" name="Rectangle 302">
            <a:extLst>
              <a:ext uri="{FF2B5EF4-FFF2-40B4-BE49-F238E27FC236}">
                <a16:creationId xmlns:a16="http://schemas.microsoft.com/office/drawing/2014/main" id="{1E754A81-DC46-AE60-D95D-FF2AC0940898}"/>
              </a:ext>
            </a:extLst>
          </p:cNvPr>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2000">
                <a:solidFill>
                  <a:srgbClr val="FFFFFF"/>
                </a:solidFill>
                <a:latin typeface="Times New Roman" panose="02020603050405020304" pitchFamily="18" charset="0"/>
                <a:cs typeface="Times New Roman" panose="02020603050405020304" pitchFamily="18" charset="0"/>
              </a:rPr>
              <a:t>NAME:JANANI.JA      REGISTER NO.: 312014104037       PAGE NO:  24               SRR/CSE/ CONTEST  2K17</a:t>
            </a:r>
            <a:endParaRPr lang="en-US" altLang="en-US" sz="1800">
              <a:latin typeface="Arial" panose="020B0604020202020204" pitchFamily="34" charset="0"/>
            </a:endParaRPr>
          </a:p>
        </p:txBody>
      </p:sp>
      <p:sp>
        <p:nvSpPr>
          <p:cNvPr id="23557" name="Rectangle 308">
            <a:extLst>
              <a:ext uri="{FF2B5EF4-FFF2-40B4-BE49-F238E27FC236}">
                <a16:creationId xmlns:a16="http://schemas.microsoft.com/office/drawing/2014/main" id="{1BE20546-7BDA-68E1-9D13-809BEC1A0B24}"/>
              </a:ext>
            </a:extLst>
          </p:cNvPr>
          <p:cNvSpPr>
            <a:spLocks noChangeArrowheads="1"/>
          </p:cNvSpPr>
          <p:nvPr/>
        </p:nvSpPr>
        <p:spPr bwMode="auto">
          <a:xfrm>
            <a:off x="3124200" y="6356350"/>
            <a:ext cx="472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pt-BR" altLang="en-US" sz="1200">
                <a:solidFill>
                  <a:srgbClr val="FFFFFF"/>
                </a:solidFill>
              </a:rPr>
              <a:t>NAME: REGISTER NO:       PAGE NO:                 </a:t>
            </a: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
        <p:nvSpPr>
          <p:cNvPr id="23558" name="Rectangle 274">
            <a:extLst>
              <a:ext uri="{FF2B5EF4-FFF2-40B4-BE49-F238E27FC236}">
                <a16:creationId xmlns:a16="http://schemas.microsoft.com/office/drawing/2014/main" id="{746EABBB-C53C-1ACB-3D35-5F9BB547D126}"/>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Rectangle 154">
            <a:extLst>
              <a:ext uri="{FF2B5EF4-FFF2-40B4-BE49-F238E27FC236}">
                <a16:creationId xmlns:a16="http://schemas.microsoft.com/office/drawing/2014/main" id="{3830898B-A0B6-5D67-F385-63EB3F957703}"/>
              </a:ext>
            </a:extLst>
          </p:cNvPr>
          <p:cNvSpPr>
            <a:spLocks noChangeArrowheads="1"/>
          </p:cNvSpPr>
          <p:nvPr/>
        </p:nvSpPr>
        <p:spPr bwMode="auto">
          <a:xfrm>
            <a:off x="457200" y="1233488"/>
            <a:ext cx="8229600" cy="4391025"/>
          </a:xfrm>
          <a:prstGeom prst="rect">
            <a:avLst/>
          </a:prstGeom>
          <a:noFill/>
          <a:ln>
            <a:noFill/>
          </a:ln>
        </p:spPr>
        <p:txBody>
          <a:bodyPr/>
          <a:lstStyle>
            <a:lvl1pPr marL="342900" indent="-342900"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spcBef>
                <a:spcPts val="1200"/>
              </a:spcBef>
              <a:buFont typeface="Wingdings" panose="05000000000000000000" pitchFamily="2" charset="2"/>
              <a:buChar char="v"/>
              <a:defRPr/>
            </a:pPr>
            <a:r>
              <a:rPr lang="en-US" sz="2000" dirty="0">
                <a:ea typeface="+mn-ea"/>
              </a:rPr>
              <a:t>As the usage of vehicles is increasing drastically, the hazards due to vehicles is also increased.</a:t>
            </a:r>
            <a:endParaRPr lang="en-IN" sz="2000" dirty="0">
              <a:ea typeface="+mn-ea"/>
            </a:endParaRPr>
          </a:p>
          <a:p>
            <a:pPr algn="just">
              <a:spcBef>
                <a:spcPts val="1200"/>
              </a:spcBef>
              <a:buFont typeface="Wingdings" panose="05000000000000000000" pitchFamily="2" charset="2"/>
              <a:buChar char="v"/>
              <a:defRPr/>
            </a:pPr>
            <a:r>
              <a:rPr lang="en-US" sz="2000" dirty="0">
                <a:ea typeface="+mn-ea"/>
              </a:rPr>
              <a:t> The main cause for accidents is high speed, drunk and drive, diverting minds, over stress and due to electronic gadgets.</a:t>
            </a:r>
            <a:endParaRPr lang="en-IN" sz="2000" dirty="0">
              <a:ea typeface="+mn-ea"/>
            </a:endParaRPr>
          </a:p>
          <a:p>
            <a:pPr algn="just">
              <a:spcBef>
                <a:spcPts val="1200"/>
              </a:spcBef>
              <a:buFont typeface="Wingdings" panose="05000000000000000000" pitchFamily="2" charset="2"/>
              <a:buChar char="v"/>
              <a:defRPr/>
            </a:pPr>
            <a:r>
              <a:rPr lang="en-US" sz="2000" dirty="0">
                <a:ea typeface="+mn-ea"/>
              </a:rPr>
              <a:t> After the accident has occurred  there will be less chance of people surround us at the time and if we are in unconscious, this project will be works at the  time.</a:t>
            </a:r>
            <a:endParaRPr lang="en-IN" sz="2000" dirty="0">
              <a:ea typeface="+mn-ea"/>
            </a:endParaRPr>
          </a:p>
          <a:p>
            <a:pPr algn="just">
              <a:spcBef>
                <a:spcPts val="1200"/>
              </a:spcBef>
              <a:buFont typeface="Wingdings" panose="05000000000000000000" pitchFamily="2" charset="2"/>
              <a:buChar char="v"/>
              <a:defRPr/>
            </a:pPr>
            <a:r>
              <a:rPr lang="en-US" sz="2000" dirty="0">
                <a:ea typeface="+mn-ea"/>
              </a:rPr>
              <a:t>Vibrating sensor will detect the accident and send the information to the to </a:t>
            </a:r>
            <a:r>
              <a:rPr lang="en-US" sz="2000" dirty="0" err="1">
                <a:ea typeface="+mn-ea"/>
              </a:rPr>
              <a:t>ardiuno</a:t>
            </a:r>
            <a:r>
              <a:rPr lang="en-US" sz="2000" dirty="0">
                <a:ea typeface="+mn-ea"/>
              </a:rPr>
              <a:t> will command the GPS to sense the location to registered mobile number.</a:t>
            </a:r>
            <a:endParaRPr lang="en-IN" sz="2000" dirty="0">
              <a:ea typeface="+mn-ea"/>
            </a:endParaRPr>
          </a:p>
          <a:p>
            <a:pPr algn="just">
              <a:spcBef>
                <a:spcPts val="1200"/>
              </a:spcBef>
              <a:buFont typeface="Wingdings" panose="05000000000000000000" pitchFamily="2" charset="2"/>
              <a:buChar char="v"/>
              <a:defRPr/>
            </a:pPr>
            <a:r>
              <a:rPr lang="en-US" sz="2000" dirty="0">
                <a:ea typeface="+mn-ea"/>
              </a:rPr>
              <a:t> Finally the accident will be recovered very quickly and this will reduce the chance of critical issues of accident.</a:t>
            </a:r>
            <a:endParaRPr lang="en-IN" sz="2000" dirty="0">
              <a:ea typeface="+mn-ea"/>
            </a:endParaRPr>
          </a:p>
          <a:p>
            <a:pPr algn="just" eaLnBrk="1" hangingPunct="1">
              <a:spcBef>
                <a:spcPts val="1200"/>
              </a:spcBef>
              <a:buFont typeface="Wingdings" panose="05000000000000000000" pitchFamily="2" charset="2"/>
              <a:buChar char="v"/>
              <a:defRPr/>
            </a:pPr>
            <a:endParaRPr lang="en-US" altLang="en-US" sz="2000" dirty="0">
              <a:ea typeface="+mn-ea"/>
            </a:endParaRPr>
          </a:p>
        </p:txBody>
      </p:sp>
      <p:sp>
        <p:nvSpPr>
          <p:cNvPr id="5123" name="Rectangle 138">
            <a:extLst>
              <a:ext uri="{FF2B5EF4-FFF2-40B4-BE49-F238E27FC236}">
                <a16:creationId xmlns:a16="http://schemas.microsoft.com/office/drawing/2014/main" id="{82B414F9-EDCD-E032-7602-EE95BC90A829}"/>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ABSTRACT </a:t>
            </a:r>
            <a:endParaRPr lang="en-US" altLang="en-US" sz="4000">
              <a:latin typeface="Arial" panose="020B0604020202020204" pitchFamily="34" charset="0"/>
            </a:endParaRPr>
          </a:p>
        </p:txBody>
      </p:sp>
      <p:sp>
        <p:nvSpPr>
          <p:cNvPr id="5124" name="Rectangle 274">
            <a:extLst>
              <a:ext uri="{FF2B5EF4-FFF2-40B4-BE49-F238E27FC236}">
                <a16:creationId xmlns:a16="http://schemas.microsoft.com/office/drawing/2014/main" id="{A217C851-9567-4D86-A88C-3922BE49A4C6}"/>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62">
            <a:extLst>
              <a:ext uri="{FF2B5EF4-FFF2-40B4-BE49-F238E27FC236}">
                <a16:creationId xmlns:a16="http://schemas.microsoft.com/office/drawing/2014/main" id="{B2F610A6-7E46-4E20-F304-1BA3FB109A0E}"/>
              </a:ext>
            </a:extLst>
          </p:cNvPr>
          <p:cNvSpPr>
            <a:spLocks/>
          </p:cNvSpPr>
          <p:nvPr/>
        </p:nvSpPr>
        <p:spPr bwMode="auto">
          <a:xfrm>
            <a:off x="3175" y="-49213"/>
            <a:ext cx="9144000" cy="708026"/>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EXISTING SYSTEM</a:t>
            </a:r>
            <a:endParaRPr lang="en-US" altLang="en-US" sz="4000">
              <a:latin typeface="Arial" panose="020B0604020202020204" pitchFamily="34" charset="0"/>
            </a:endParaRPr>
          </a:p>
        </p:txBody>
      </p:sp>
      <p:sp>
        <p:nvSpPr>
          <p:cNvPr id="6147" name="Rectangle 164">
            <a:extLst>
              <a:ext uri="{FF2B5EF4-FFF2-40B4-BE49-F238E27FC236}">
                <a16:creationId xmlns:a16="http://schemas.microsoft.com/office/drawing/2014/main" id="{97E7717B-0657-7FB9-3F44-68BAFA68BB1E}"/>
              </a:ext>
            </a:extLst>
          </p:cNvPr>
          <p:cNvSpPr>
            <a:spLocks noChangeArrowheads="1"/>
          </p:cNvSpPr>
          <p:nvPr/>
        </p:nvSpPr>
        <p:spPr bwMode="auto">
          <a:xfrm>
            <a:off x="457200" y="981075"/>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eaLnBrk="1" latinLnBrk="0" hangingPunct="1">
              <a:buFontTx/>
              <a:buNone/>
            </a:pPr>
            <a:endParaRPr lang="en-US" altLang="en-US" sz="1800">
              <a:latin typeface="Arial" panose="020B0604020202020204" pitchFamily="34" charset="0"/>
            </a:endParaRPr>
          </a:p>
          <a:p>
            <a:pPr algn="just" eaLnBrk="1" latinLnBrk="0" hangingPunct="1">
              <a:buFontTx/>
              <a:buNone/>
            </a:pPr>
            <a:endParaRPr lang="en-US" altLang="en-US" sz="1800">
              <a:latin typeface="Arial" panose="020B0604020202020204" pitchFamily="34" charset="0"/>
            </a:endParaRPr>
          </a:p>
        </p:txBody>
      </p:sp>
      <p:sp>
        <p:nvSpPr>
          <p:cNvPr id="6148" name="TextBox 1">
            <a:extLst>
              <a:ext uri="{FF2B5EF4-FFF2-40B4-BE49-F238E27FC236}">
                <a16:creationId xmlns:a16="http://schemas.microsoft.com/office/drawing/2014/main" id="{91F75F98-3E56-D995-07FF-B8528399F126}"/>
              </a:ext>
            </a:extLst>
          </p:cNvPr>
          <p:cNvSpPr txBox="1">
            <a:spLocks noChangeArrowheads="1"/>
          </p:cNvSpPr>
          <p:nvPr/>
        </p:nvSpPr>
        <p:spPr bwMode="auto">
          <a:xfrm>
            <a:off x="323850" y="1408113"/>
            <a:ext cx="8496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The injured person will call the ambulance service if the accident has occurred.</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Near people will only able to contact the ambulance if the person can’t call the ambulance due to severe injured and go to the unconscious state.</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The injured person or near people should find the to location of  the accident to inform the ambulance service.</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Injured person should contact the relatives to inform about the accident occurred.</a:t>
            </a:r>
          </a:p>
        </p:txBody>
      </p:sp>
      <p:sp>
        <p:nvSpPr>
          <p:cNvPr id="6149" name="Rectangle 274">
            <a:extLst>
              <a:ext uri="{FF2B5EF4-FFF2-40B4-BE49-F238E27FC236}">
                <a16:creationId xmlns:a16="http://schemas.microsoft.com/office/drawing/2014/main" id="{83403BAB-E2B4-D146-B2B3-DFB7324FD535}"/>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0">
            <a:extLst>
              <a:ext uri="{FF2B5EF4-FFF2-40B4-BE49-F238E27FC236}">
                <a16:creationId xmlns:a16="http://schemas.microsoft.com/office/drawing/2014/main" id="{51BB4125-559A-4CA0-8E1B-AB1D101018D5}"/>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DEMERITS OF EXISTING SYSTEM</a:t>
            </a:r>
            <a:endParaRPr lang="en-US" altLang="en-US" sz="4000">
              <a:latin typeface="Arial" panose="020B0604020202020204" pitchFamily="34" charset="0"/>
            </a:endParaRPr>
          </a:p>
        </p:txBody>
      </p:sp>
      <p:sp>
        <p:nvSpPr>
          <p:cNvPr id="7171" name="TextBox 3">
            <a:extLst>
              <a:ext uri="{FF2B5EF4-FFF2-40B4-BE49-F238E27FC236}">
                <a16:creationId xmlns:a16="http://schemas.microsoft.com/office/drawing/2014/main" id="{88328785-1EDE-DFAF-7EEC-E591D8C82C84}"/>
              </a:ext>
            </a:extLst>
          </p:cNvPr>
          <p:cNvSpPr txBox="1">
            <a:spLocks noChangeArrowheads="1"/>
          </p:cNvSpPr>
          <p:nvPr/>
        </p:nvSpPr>
        <p:spPr bwMode="auto">
          <a:xfrm>
            <a:off x="358775" y="1562100"/>
            <a:ext cx="84264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The injured person should inform about the accident to the ambulance service.</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The person can’t call the ambulance due to severe injured and go to the unconscious state , nearer people will only able to contact the ambulance.</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The injured person or the people nearer will find difficult to locate the accident occurred to inform the ambulance service.</a:t>
            </a:r>
          </a:p>
          <a:p>
            <a:pPr algn="just" latinLnBrk="0">
              <a:spcBef>
                <a:spcPct val="0"/>
              </a:spcBef>
              <a:spcAft>
                <a:spcPts val="1200"/>
              </a:spcAft>
              <a:buFont typeface="Wingdings" panose="05000000000000000000" pitchFamily="2" charset="2"/>
              <a:buChar char="v"/>
            </a:pPr>
            <a:r>
              <a:rPr lang="en-IN" altLang="en-US" sz="2000">
                <a:latin typeface="Arial" panose="020B0604020202020204" pitchFamily="34" charset="0"/>
              </a:rPr>
              <a:t>Doctors will face the difficult to inform the relatives about the accident if he gone to the unconscious state.</a:t>
            </a:r>
          </a:p>
        </p:txBody>
      </p:sp>
      <p:sp>
        <p:nvSpPr>
          <p:cNvPr id="7172" name="Rectangle 274">
            <a:extLst>
              <a:ext uri="{FF2B5EF4-FFF2-40B4-BE49-F238E27FC236}">
                <a16:creationId xmlns:a16="http://schemas.microsoft.com/office/drawing/2014/main" id="{D0EB0D62-EFCE-EA52-EC9C-21AA4933E795}"/>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0">
            <a:extLst>
              <a:ext uri="{FF2B5EF4-FFF2-40B4-BE49-F238E27FC236}">
                <a16:creationId xmlns:a16="http://schemas.microsoft.com/office/drawing/2014/main" id="{22B3AA02-19B4-A781-2C4F-38677161E066}"/>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PROPOSED SYSTEM</a:t>
            </a:r>
            <a:endParaRPr lang="en-US" altLang="en-US" sz="4000">
              <a:latin typeface="Arial" panose="020B0604020202020204" pitchFamily="34" charset="0"/>
            </a:endParaRPr>
          </a:p>
        </p:txBody>
      </p:sp>
      <p:sp>
        <p:nvSpPr>
          <p:cNvPr id="8195" name="TextBox 1">
            <a:extLst>
              <a:ext uri="{FF2B5EF4-FFF2-40B4-BE49-F238E27FC236}">
                <a16:creationId xmlns:a16="http://schemas.microsoft.com/office/drawing/2014/main" id="{C6A34AB7-35AE-A6A8-4519-A57B90B90BA2}"/>
              </a:ext>
            </a:extLst>
          </p:cNvPr>
          <p:cNvSpPr txBox="1">
            <a:spLocks noChangeArrowheads="1"/>
          </p:cNvSpPr>
          <p:nvPr/>
        </p:nvSpPr>
        <p:spPr bwMode="auto">
          <a:xfrm>
            <a:off x="215900" y="1541463"/>
            <a:ext cx="87122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just" latinLnBrk="0">
              <a:spcBef>
                <a:spcPts val="1200"/>
              </a:spcBef>
              <a:buFont typeface="Wingdings" panose="05000000000000000000" pitchFamily="2" charset="2"/>
              <a:buChar char="v"/>
            </a:pPr>
            <a:r>
              <a:rPr lang="en-IN" altLang="en-US" sz="2000">
                <a:latin typeface="Arial" panose="020B0604020202020204" pitchFamily="34" charset="0"/>
              </a:rPr>
              <a:t>The accident occurred will be founded with the help of SMS service automatically by vibrating sensor.</a:t>
            </a:r>
          </a:p>
          <a:p>
            <a:pPr algn="just" latinLnBrk="0">
              <a:spcBef>
                <a:spcPts val="1200"/>
              </a:spcBef>
              <a:buFont typeface="Wingdings" panose="05000000000000000000" pitchFamily="2" charset="2"/>
              <a:buChar char="v"/>
            </a:pPr>
            <a:r>
              <a:rPr lang="en-IN" altLang="en-US" sz="2000">
                <a:latin typeface="Arial" panose="020B0604020202020204" pitchFamily="34" charset="0"/>
              </a:rPr>
              <a:t>The message will be send to the registered mobile number when the accident have been occurred with help of GSM module.</a:t>
            </a:r>
          </a:p>
          <a:p>
            <a:pPr algn="just" latinLnBrk="0">
              <a:spcBef>
                <a:spcPts val="1200"/>
              </a:spcBef>
              <a:buFont typeface="Wingdings" panose="05000000000000000000" pitchFamily="2" charset="2"/>
              <a:buChar char="v"/>
            </a:pPr>
            <a:r>
              <a:rPr lang="en-IN" altLang="en-US" sz="2000">
                <a:latin typeface="Arial" panose="020B0604020202020204" pitchFamily="34" charset="0"/>
              </a:rPr>
              <a:t>The location of the accident will be sent along with the SMS service to the registered mobile number.</a:t>
            </a:r>
          </a:p>
          <a:p>
            <a:pPr algn="just" latinLnBrk="0">
              <a:spcBef>
                <a:spcPts val="1200"/>
              </a:spcBef>
              <a:buFont typeface="Wingdings" panose="05000000000000000000" pitchFamily="2" charset="2"/>
              <a:buChar char="v"/>
            </a:pPr>
            <a:r>
              <a:rPr lang="en-IN" altLang="en-US" sz="2000">
                <a:latin typeface="Arial" panose="020B0604020202020204" pitchFamily="34" charset="0"/>
              </a:rPr>
              <a:t>The registered person will coordinate the location to the ambulance service with the current situation of the accident by GPS sensor.</a:t>
            </a:r>
          </a:p>
          <a:p>
            <a:pPr algn="just" latinLnBrk="0">
              <a:spcBef>
                <a:spcPts val="1200"/>
              </a:spcBef>
              <a:buFont typeface="Wingdings" panose="05000000000000000000" pitchFamily="2" charset="2"/>
              <a:buChar char="v"/>
            </a:pPr>
            <a:endParaRPr lang="en-IN" altLang="en-US" sz="2000">
              <a:latin typeface="Arial" panose="020B0604020202020204" pitchFamily="34" charset="0"/>
            </a:endParaRPr>
          </a:p>
        </p:txBody>
      </p:sp>
      <p:sp>
        <p:nvSpPr>
          <p:cNvPr id="8196" name="Rectangle 274">
            <a:extLst>
              <a:ext uri="{FF2B5EF4-FFF2-40B4-BE49-F238E27FC236}">
                <a16:creationId xmlns:a16="http://schemas.microsoft.com/office/drawing/2014/main" id="{70C52F0A-6F28-B5EB-A8C7-CF751A64DCBD}"/>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2">
            <a:extLst>
              <a:ext uri="{FF2B5EF4-FFF2-40B4-BE49-F238E27FC236}">
                <a16:creationId xmlns:a16="http://schemas.microsoft.com/office/drawing/2014/main" id="{9A1C6527-6BB2-FC4B-A6BA-BACD6BD8421D}"/>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PROPOSED SYSTEM-MERITS</a:t>
            </a:r>
            <a:endParaRPr lang="en-US" altLang="en-US" sz="4000">
              <a:latin typeface="Arial" panose="020B0604020202020204" pitchFamily="34" charset="0"/>
            </a:endParaRPr>
          </a:p>
        </p:txBody>
      </p:sp>
      <p:sp>
        <p:nvSpPr>
          <p:cNvPr id="9219" name="TextBox 1">
            <a:extLst>
              <a:ext uri="{FF2B5EF4-FFF2-40B4-BE49-F238E27FC236}">
                <a16:creationId xmlns:a16="http://schemas.microsoft.com/office/drawing/2014/main" id="{3E4B6F43-758B-E617-7B05-207A1C2349A5}"/>
              </a:ext>
            </a:extLst>
          </p:cNvPr>
          <p:cNvSpPr txBox="1">
            <a:spLocks noChangeArrowheads="1"/>
          </p:cNvSpPr>
          <p:nvPr/>
        </p:nvSpPr>
        <p:spPr bwMode="auto">
          <a:xfrm>
            <a:off x="468313" y="1747838"/>
            <a:ext cx="84963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ts val="1200"/>
              </a:spcBef>
              <a:buFont typeface="Wingdings" panose="05000000000000000000" pitchFamily="2" charset="2"/>
              <a:buChar char="v"/>
            </a:pPr>
            <a:r>
              <a:rPr lang="en-IN" altLang="en-US" sz="2000">
                <a:latin typeface="Arial" panose="020B0604020202020204" pitchFamily="34" charset="0"/>
              </a:rPr>
              <a:t>Time taken to contact the ambulance will be lesser by the trusted person than the injured people.</a:t>
            </a:r>
          </a:p>
          <a:p>
            <a:pPr latinLnBrk="0">
              <a:spcBef>
                <a:spcPts val="1200"/>
              </a:spcBef>
              <a:buFont typeface="Wingdings" panose="05000000000000000000" pitchFamily="2" charset="2"/>
              <a:buChar char="v"/>
            </a:pPr>
            <a:r>
              <a:rPr lang="en-IN" altLang="en-US" sz="2000">
                <a:latin typeface="Arial" panose="020B0604020202020204" pitchFamily="34" charset="0"/>
              </a:rPr>
              <a:t>The accident occurred will informed the relatives easily and by automatically.</a:t>
            </a:r>
          </a:p>
          <a:p>
            <a:pPr latinLnBrk="0">
              <a:spcBef>
                <a:spcPts val="1200"/>
              </a:spcBef>
              <a:buFont typeface="Wingdings" panose="05000000000000000000" pitchFamily="2" charset="2"/>
              <a:buChar char="v"/>
            </a:pPr>
            <a:r>
              <a:rPr lang="en-IN" altLang="en-US" sz="2000">
                <a:latin typeface="Arial" panose="020B0604020202020204" pitchFamily="34" charset="0"/>
              </a:rPr>
              <a:t>Type of injury that have occurred to the person can identified easily to trusted person and ambulance service.</a:t>
            </a:r>
          </a:p>
          <a:p>
            <a:pPr latinLnBrk="0">
              <a:spcBef>
                <a:spcPts val="1200"/>
              </a:spcBef>
              <a:buFont typeface="Wingdings" panose="05000000000000000000" pitchFamily="2" charset="2"/>
              <a:buChar char="v"/>
            </a:pPr>
            <a:r>
              <a:rPr lang="en-IN" altLang="en-US" sz="2000">
                <a:latin typeface="Arial" panose="020B0604020202020204" pitchFamily="34" charset="0"/>
              </a:rPr>
              <a:t>Current location of the accident will be shared to the registered mobile number and the ambulance service.</a:t>
            </a:r>
          </a:p>
          <a:p>
            <a:pPr latinLnBrk="0">
              <a:spcBef>
                <a:spcPts val="1200"/>
              </a:spcBef>
              <a:buFont typeface="Wingdings" panose="05000000000000000000" pitchFamily="2" charset="2"/>
              <a:buChar char="v"/>
            </a:pPr>
            <a:endParaRPr lang="en-IN" altLang="en-US" sz="2000">
              <a:latin typeface="Arial" panose="020B0604020202020204" pitchFamily="34" charset="0"/>
            </a:endParaRPr>
          </a:p>
          <a:p>
            <a:pPr latinLnBrk="0">
              <a:spcBef>
                <a:spcPts val="1200"/>
              </a:spcBef>
              <a:buFont typeface="Wingdings" panose="05000000000000000000" pitchFamily="2" charset="2"/>
              <a:buChar char="v"/>
            </a:pPr>
            <a:endParaRPr lang="en-IN" altLang="en-US" sz="2000">
              <a:latin typeface="Arial" panose="020B0604020202020204" pitchFamily="34" charset="0"/>
            </a:endParaRPr>
          </a:p>
          <a:p>
            <a:pPr latinLnBrk="0">
              <a:spcBef>
                <a:spcPts val="1200"/>
              </a:spcBef>
              <a:buFont typeface="Wingdings" panose="05000000000000000000" pitchFamily="2" charset="2"/>
              <a:buChar char="v"/>
            </a:pPr>
            <a:endParaRPr lang="en-IN" altLang="en-US" sz="2000">
              <a:latin typeface="Arial" panose="020B0604020202020204" pitchFamily="34" charset="0"/>
            </a:endParaRPr>
          </a:p>
          <a:p>
            <a:pPr latinLnBrk="0">
              <a:spcBef>
                <a:spcPts val="1200"/>
              </a:spcBef>
              <a:buFont typeface="Wingdings" panose="05000000000000000000" pitchFamily="2" charset="2"/>
              <a:buChar char="v"/>
            </a:pPr>
            <a:endParaRPr lang="en-IN" altLang="en-US" sz="2000">
              <a:latin typeface="Arial" panose="020B0604020202020204" pitchFamily="34" charset="0"/>
            </a:endParaRPr>
          </a:p>
        </p:txBody>
      </p:sp>
      <p:sp>
        <p:nvSpPr>
          <p:cNvPr id="9220" name="Rectangle 274">
            <a:extLst>
              <a:ext uri="{FF2B5EF4-FFF2-40B4-BE49-F238E27FC236}">
                <a16:creationId xmlns:a16="http://schemas.microsoft.com/office/drawing/2014/main" id="{98E9EC2F-870B-3D9B-9D0E-D84B11ED00C6}"/>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14">
            <a:extLst>
              <a:ext uri="{FF2B5EF4-FFF2-40B4-BE49-F238E27FC236}">
                <a16:creationId xmlns:a16="http://schemas.microsoft.com/office/drawing/2014/main" id="{C3E82C97-E7D0-9FED-C646-FC33961CEA88}"/>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SYSTEM SPECIFICATION</a:t>
            </a:r>
            <a:endParaRPr lang="en-US" altLang="en-US" sz="4000">
              <a:latin typeface="Arial" panose="020B0604020202020204" pitchFamily="34" charset="0"/>
            </a:endParaRPr>
          </a:p>
        </p:txBody>
      </p:sp>
      <p:sp>
        <p:nvSpPr>
          <p:cNvPr id="2" name="Rectangle 1">
            <a:extLst>
              <a:ext uri="{FF2B5EF4-FFF2-40B4-BE49-F238E27FC236}">
                <a16:creationId xmlns:a16="http://schemas.microsoft.com/office/drawing/2014/main" id="{6DAD4E22-29AC-464F-7631-1837A0123990}"/>
              </a:ext>
            </a:extLst>
          </p:cNvPr>
          <p:cNvSpPr/>
          <p:nvPr/>
        </p:nvSpPr>
        <p:spPr>
          <a:xfrm>
            <a:off x="528638" y="1109663"/>
            <a:ext cx="5254625" cy="4702175"/>
          </a:xfrm>
          <a:prstGeom prst="rect">
            <a:avLst/>
          </a:prstGeom>
        </p:spPr>
        <p:txBody>
          <a:bodyPr>
            <a:spAutoFit/>
          </a:bodyPr>
          <a:lstStyle/>
          <a:p>
            <a:pPr>
              <a:lnSpc>
                <a:spcPct val="115000"/>
              </a:lnSpc>
              <a:spcAft>
                <a:spcPts val="1000"/>
              </a:spcAft>
              <a:defRPr/>
            </a:pPr>
            <a:r>
              <a:rPr lang="en-US" sz="2000" b="1" dirty="0">
                <a:latin typeface="Times New Roman" panose="02020603050405020304" pitchFamily="18" charset="0"/>
                <a:ea typeface="Calibri" panose="020F0502020204030204" pitchFamily="34" charset="0"/>
                <a:cs typeface="Latha" panose="020B0604020202020204" pitchFamily="34" charset="0"/>
              </a:rPr>
              <a:t>SOFTWARE REQUIRED</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ARDUINO IDE</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WINDOWS 7 OR MORE</a:t>
            </a:r>
            <a:endParaRPr lang="en-IN" sz="2000" dirty="0">
              <a:latin typeface="Calibri" panose="020F0502020204030204" pitchFamily="34" charset="0"/>
              <a:ea typeface="Calibri" panose="020F0502020204030204" pitchFamily="34" charset="0"/>
              <a:cs typeface="Latha" panose="020B0604020202020204" pitchFamily="34" charset="0"/>
            </a:endParaRPr>
          </a:p>
          <a:p>
            <a:pPr marL="894715">
              <a:lnSpc>
                <a:spcPct val="115000"/>
              </a:lnSpc>
              <a:spcAft>
                <a:spcPts val="1000"/>
              </a:spcAft>
              <a:defRPr/>
            </a:pPr>
            <a:r>
              <a:rPr lang="en-US" sz="2000" b="1" dirty="0">
                <a:latin typeface="Times New Roman" panose="02020603050405020304" pitchFamily="18" charset="0"/>
                <a:ea typeface="Calibri" panose="020F0502020204030204" pitchFamily="34" charset="0"/>
                <a:cs typeface="Latha" panose="020B0604020202020204" pitchFamily="34" charset="0"/>
              </a:rPr>
              <a:t> </a:t>
            </a:r>
            <a:endParaRPr lang="en-IN" sz="2000" dirty="0">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defRPr/>
            </a:pPr>
            <a:r>
              <a:rPr lang="en-US" sz="2000" b="1" dirty="0">
                <a:latin typeface="Times New Roman" panose="02020603050405020304" pitchFamily="18" charset="0"/>
                <a:ea typeface="Calibri" panose="020F0502020204030204" pitchFamily="34" charset="0"/>
                <a:cs typeface="Latha" panose="020B0604020202020204" pitchFamily="34" charset="0"/>
              </a:rPr>
              <a:t>HARDWARE REQUIRED</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GSM MODULE</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GPS MODULE</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VIBRATING SENSOR</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ARDIUNO UNO</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CONNECTING WIRES</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RYZEN 3 OR INTEL i3 PROCESSOR </a:t>
            </a:r>
            <a:endParaRPr lang="en-IN" sz="20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15000"/>
              </a:lnSpc>
              <a:spcAft>
                <a:spcPts val="0"/>
              </a:spcAft>
              <a:buFont typeface="Wingdings" panose="05000000000000000000" pitchFamily="2" charset="2"/>
              <a:buChar char=""/>
              <a:defRPr/>
            </a:pPr>
            <a:r>
              <a:rPr lang="en-US" sz="2000" dirty="0">
                <a:latin typeface="Times New Roman" panose="02020603050405020304" pitchFamily="18" charset="0"/>
                <a:ea typeface="Calibri" panose="020F0502020204030204" pitchFamily="34" charset="0"/>
                <a:cs typeface="Latha" panose="020B0604020202020204" pitchFamily="34" charset="0"/>
              </a:rPr>
              <a:t>RAM  2GB</a:t>
            </a:r>
            <a:endParaRPr lang="en-IN" sz="2000" dirty="0">
              <a:latin typeface="Calibri" panose="020F0502020204030204" pitchFamily="34" charset="0"/>
              <a:ea typeface="Calibri" panose="020F0502020204030204" pitchFamily="34" charset="0"/>
              <a:cs typeface="Latha" panose="020B0604020202020204" pitchFamily="34" charset="0"/>
            </a:endParaRPr>
          </a:p>
        </p:txBody>
      </p:sp>
      <p:sp>
        <p:nvSpPr>
          <p:cNvPr id="11268" name="Rectangle 274">
            <a:extLst>
              <a:ext uri="{FF2B5EF4-FFF2-40B4-BE49-F238E27FC236}">
                <a16:creationId xmlns:a16="http://schemas.microsoft.com/office/drawing/2014/main" id="{FD497C90-2E04-53CB-AA73-418E2604A6BD}"/>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14">
            <a:extLst>
              <a:ext uri="{FF2B5EF4-FFF2-40B4-BE49-F238E27FC236}">
                <a16:creationId xmlns:a16="http://schemas.microsoft.com/office/drawing/2014/main" id="{295D08EE-5A81-76D2-2D25-CFECFA4CE910}"/>
              </a:ext>
            </a:extLst>
          </p:cNvPr>
          <p:cNvSpPr>
            <a:spLocks/>
          </p:cNvSpPr>
          <p:nvPr/>
        </p:nvSpPr>
        <p:spPr bwMode="auto">
          <a:xfrm>
            <a:off x="0" y="0"/>
            <a:ext cx="9144000" cy="708025"/>
          </a:xfrm>
          <a:prstGeom prst="rect">
            <a:avLst/>
          </a:prstGeom>
          <a:solidFill>
            <a:srgbClr val="C0504D"/>
          </a:solidFill>
          <a:ln w="25400">
            <a:solidFill>
              <a:srgbClr val="8C3836"/>
            </a:solidFill>
            <a:miter lim="800000"/>
            <a:headEnd/>
            <a:tailEnd/>
          </a:ln>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4000">
                <a:solidFill>
                  <a:srgbClr val="FFFFFF"/>
                </a:solidFill>
                <a:latin typeface="Times New Roman" panose="02020603050405020304" pitchFamily="18" charset="0"/>
                <a:cs typeface="Times New Roman" panose="02020603050405020304" pitchFamily="18" charset="0"/>
              </a:rPr>
              <a:t>ARCHITECHTURE DIAGRAM</a:t>
            </a:r>
            <a:endParaRPr lang="en-US" altLang="en-US" sz="4000">
              <a:latin typeface="Arial" panose="020B0604020202020204" pitchFamily="34" charset="0"/>
            </a:endParaRPr>
          </a:p>
        </p:txBody>
      </p:sp>
      <p:grpSp>
        <p:nvGrpSpPr>
          <p:cNvPr id="12291" name="Group 42">
            <a:extLst>
              <a:ext uri="{FF2B5EF4-FFF2-40B4-BE49-F238E27FC236}">
                <a16:creationId xmlns:a16="http://schemas.microsoft.com/office/drawing/2014/main" id="{09A081B4-1925-D1F4-959A-5295156587AD}"/>
              </a:ext>
            </a:extLst>
          </p:cNvPr>
          <p:cNvGrpSpPr>
            <a:grpSpLocks/>
          </p:cNvGrpSpPr>
          <p:nvPr/>
        </p:nvGrpSpPr>
        <p:grpSpPr bwMode="auto">
          <a:xfrm>
            <a:off x="395288" y="895350"/>
            <a:ext cx="9001125" cy="4957763"/>
            <a:chOff x="1812750" y="1157255"/>
            <a:chExt cx="10191417" cy="5172327"/>
          </a:xfrm>
        </p:grpSpPr>
        <p:sp>
          <p:nvSpPr>
            <p:cNvPr id="12293" name="TextBox 43">
              <a:extLst>
                <a:ext uri="{FF2B5EF4-FFF2-40B4-BE49-F238E27FC236}">
                  <a16:creationId xmlns:a16="http://schemas.microsoft.com/office/drawing/2014/main" id="{465C21BA-BABC-2384-47A5-256872D609AC}"/>
                </a:ext>
              </a:extLst>
            </p:cNvPr>
            <p:cNvSpPr txBox="1">
              <a:spLocks noChangeArrowheads="1"/>
            </p:cNvSpPr>
            <p:nvPr/>
          </p:nvSpPr>
          <p:spPr bwMode="auto">
            <a:xfrm>
              <a:off x="9871751" y="2536979"/>
              <a:ext cx="21324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GPS</a:t>
              </a:r>
              <a:r>
                <a:rPr lang="en-IN" altLang="en-US" sz="1400">
                  <a:latin typeface="Arial" panose="020B0604020202020204" pitchFamily="34" charset="0"/>
                </a:rPr>
                <a:t> Sensor</a:t>
              </a:r>
            </a:p>
          </p:txBody>
        </p:sp>
        <p:grpSp>
          <p:nvGrpSpPr>
            <p:cNvPr id="12294" name="Group 44">
              <a:extLst>
                <a:ext uri="{FF2B5EF4-FFF2-40B4-BE49-F238E27FC236}">
                  <a16:creationId xmlns:a16="http://schemas.microsoft.com/office/drawing/2014/main" id="{B9B1651A-9702-419D-64D3-B3009FDC1BEF}"/>
                </a:ext>
              </a:extLst>
            </p:cNvPr>
            <p:cNvGrpSpPr>
              <a:grpSpLocks/>
            </p:cNvGrpSpPr>
            <p:nvPr/>
          </p:nvGrpSpPr>
          <p:grpSpPr bwMode="auto">
            <a:xfrm>
              <a:off x="1812750" y="1157255"/>
              <a:ext cx="9992020" cy="5172327"/>
              <a:chOff x="1765017" y="1245933"/>
              <a:chExt cx="9992020" cy="5172327"/>
            </a:xfrm>
          </p:grpSpPr>
          <p:pic>
            <p:nvPicPr>
              <p:cNvPr id="46" name="Picture 45">
                <a:extLst>
                  <a:ext uri="{FF2B5EF4-FFF2-40B4-BE49-F238E27FC236}">
                    <a16:creationId xmlns:a16="http://schemas.microsoft.com/office/drawing/2014/main" id="{8333B46D-EF38-D979-A042-DF990C3044E3}"/>
                  </a:ext>
                </a:extLst>
              </p:cNvPr>
              <p:cNvPicPr>
                <a:picLocks noChangeAspect="1"/>
              </p:cNvPicPr>
              <p:nvPr/>
            </p:nvPicPr>
            <p:blipFill>
              <a:blip r:embed="rId2"/>
              <a:stretch>
                <a:fillRect/>
              </a:stretch>
            </p:blipFill>
            <p:spPr>
              <a:xfrm>
                <a:off x="5072285" y="4897864"/>
                <a:ext cx="1824389" cy="1243809"/>
              </a:xfrm>
              <a:prstGeom prst="rect">
                <a:avLst/>
              </a:prstGeom>
              <a:effectLst>
                <a:outerShdw blurRad="50800" dist="38100" dir="2700000" algn="tl" rotWithShape="0">
                  <a:prstClr val="black">
                    <a:alpha val="40000"/>
                  </a:prstClr>
                </a:outerShdw>
              </a:effectLst>
            </p:spPr>
          </p:pic>
          <p:pic>
            <p:nvPicPr>
              <p:cNvPr id="47" name="Picture 46">
                <a:extLst>
                  <a:ext uri="{FF2B5EF4-FFF2-40B4-BE49-F238E27FC236}">
                    <a16:creationId xmlns:a16="http://schemas.microsoft.com/office/drawing/2014/main" id="{38CA255D-ED2E-02B2-ACF3-434FBB08009E}"/>
                  </a:ext>
                </a:extLst>
              </p:cNvPr>
              <p:cNvPicPr>
                <a:picLocks noChangeAspect="1"/>
              </p:cNvPicPr>
              <p:nvPr/>
            </p:nvPicPr>
            <p:blipFill>
              <a:blip r:embed="rId3"/>
              <a:stretch>
                <a:fillRect/>
              </a:stretch>
            </p:blipFill>
            <p:spPr>
              <a:xfrm>
                <a:off x="1765017" y="1332056"/>
                <a:ext cx="1680595" cy="1348150"/>
              </a:xfrm>
              <a:prstGeom prst="rect">
                <a:avLst/>
              </a:prstGeom>
              <a:effectLst>
                <a:outerShdw blurRad="50800" dist="38100" dir="2700000" algn="tl" rotWithShape="0">
                  <a:prstClr val="black">
                    <a:alpha val="40000"/>
                  </a:prstClr>
                </a:outerShdw>
              </a:effectLst>
            </p:spPr>
          </p:pic>
          <p:pic>
            <p:nvPicPr>
              <p:cNvPr id="48" name="Picture 47">
                <a:extLst>
                  <a:ext uri="{FF2B5EF4-FFF2-40B4-BE49-F238E27FC236}">
                    <a16:creationId xmlns:a16="http://schemas.microsoft.com/office/drawing/2014/main" id="{780D3E7A-86A7-B1B2-45D0-F1522B46764D}"/>
                  </a:ext>
                </a:extLst>
              </p:cNvPr>
              <p:cNvPicPr>
                <a:picLocks noChangeAspect="1"/>
              </p:cNvPicPr>
              <p:nvPr/>
            </p:nvPicPr>
            <p:blipFill>
              <a:blip r:embed="rId4"/>
              <a:stretch>
                <a:fillRect/>
              </a:stretch>
            </p:blipFill>
            <p:spPr>
              <a:xfrm>
                <a:off x="9544041" y="4782463"/>
                <a:ext cx="1699459" cy="1348012"/>
              </a:xfrm>
              <a:prstGeom prst="rect">
                <a:avLst/>
              </a:prstGeom>
              <a:scene3d>
                <a:camera prst="orthographicFront"/>
                <a:lightRig rig="threePt" dir="t"/>
              </a:scene3d>
              <a:sp3d>
                <a:bevelT prst="relaxedInset"/>
              </a:sp3d>
            </p:spPr>
          </p:pic>
          <p:pic>
            <p:nvPicPr>
              <p:cNvPr id="49" name="Picture 48">
                <a:extLst>
                  <a:ext uri="{FF2B5EF4-FFF2-40B4-BE49-F238E27FC236}">
                    <a16:creationId xmlns:a16="http://schemas.microsoft.com/office/drawing/2014/main" id="{5CFAE9D0-21A1-F4FF-7273-75B568495022}"/>
                  </a:ext>
                </a:extLst>
              </p:cNvPr>
              <p:cNvPicPr>
                <a:picLocks noChangeAspect="1"/>
              </p:cNvPicPr>
              <p:nvPr/>
            </p:nvPicPr>
            <p:blipFill>
              <a:blip r:embed="rId5"/>
              <a:stretch>
                <a:fillRect/>
              </a:stretch>
            </p:blipFill>
            <p:spPr>
              <a:xfrm>
                <a:off x="9673944" y="1575250"/>
                <a:ext cx="1358587" cy="974637"/>
              </a:xfrm>
              <a:prstGeom prst="rect">
                <a:avLst/>
              </a:prstGeom>
              <a:ln>
                <a:noFill/>
              </a:ln>
              <a:effectLst>
                <a:outerShdw blurRad="50800" dist="38100" dir="2700000" algn="tl" rotWithShape="0">
                  <a:prstClr val="black">
                    <a:alpha val="40000"/>
                  </a:prstClr>
                </a:outerShdw>
                <a:softEdge rad="635000"/>
              </a:effectLst>
              <a:scene3d>
                <a:camera prst="orthographicFront">
                  <a:rot lat="0" lon="0" rev="0"/>
                </a:camera>
                <a:lightRig rig="soft" dir="t">
                  <a:rot lat="0" lon="0" rev="0"/>
                </a:lightRig>
              </a:scene3d>
              <a:sp3d contourW="44450" prstMaterial="matte">
                <a:bevelT w="63500" h="63500"/>
                <a:contourClr>
                  <a:srgbClr val="FFFFFF"/>
                </a:contourClr>
              </a:sp3d>
            </p:spPr>
          </p:pic>
          <p:pic>
            <p:nvPicPr>
              <p:cNvPr id="50" name="Picture 49">
                <a:extLst>
                  <a:ext uri="{FF2B5EF4-FFF2-40B4-BE49-F238E27FC236}">
                    <a16:creationId xmlns:a16="http://schemas.microsoft.com/office/drawing/2014/main" id="{0E384980-AF81-0F07-01F4-DF922895D906}"/>
                  </a:ext>
                </a:extLst>
              </p:cNvPr>
              <p:cNvPicPr>
                <a:picLocks noChangeAspect="1"/>
              </p:cNvPicPr>
              <p:nvPr/>
            </p:nvPicPr>
            <p:blipFill>
              <a:blip r:embed="rId6"/>
              <a:stretch>
                <a:fillRect/>
              </a:stretch>
            </p:blipFill>
            <p:spPr>
              <a:xfrm>
                <a:off x="5273597" y="1245933"/>
                <a:ext cx="1854946" cy="1633018"/>
              </a:xfrm>
              <a:prstGeom prst="rect">
                <a:avLst/>
              </a:prstGeom>
              <a:effectLst>
                <a:outerShdw blurRad="50800" dist="38100" dir="2700000" algn="tl" rotWithShape="0">
                  <a:prstClr val="black">
                    <a:alpha val="40000"/>
                  </a:prstClr>
                </a:outerShdw>
              </a:effectLst>
            </p:spPr>
          </p:pic>
          <p:sp>
            <p:nvSpPr>
              <p:cNvPr id="51" name="Arrow: Right 50">
                <a:extLst>
                  <a:ext uri="{FF2B5EF4-FFF2-40B4-BE49-F238E27FC236}">
                    <a16:creationId xmlns:a16="http://schemas.microsoft.com/office/drawing/2014/main" id="{667D7B54-55B0-15A2-6692-92EBC7BEDF8F}"/>
                  </a:ext>
                </a:extLst>
              </p:cNvPr>
              <p:cNvSpPr/>
              <p:nvPr/>
            </p:nvSpPr>
            <p:spPr>
              <a:xfrm>
                <a:off x="3285641" y="1885228"/>
                <a:ext cx="2027499" cy="273274"/>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dirty="0"/>
              </a:p>
            </p:txBody>
          </p:sp>
          <p:pic>
            <p:nvPicPr>
              <p:cNvPr id="52" name="Picture 51">
                <a:extLst>
                  <a:ext uri="{FF2B5EF4-FFF2-40B4-BE49-F238E27FC236}">
                    <a16:creationId xmlns:a16="http://schemas.microsoft.com/office/drawing/2014/main" id="{7A4DBA04-C545-3B40-5DD3-F94F97F25758}"/>
                  </a:ext>
                </a:extLst>
              </p:cNvPr>
              <p:cNvPicPr>
                <a:picLocks noChangeAspect="1"/>
              </p:cNvPicPr>
              <p:nvPr/>
            </p:nvPicPr>
            <p:blipFill>
              <a:blip r:embed="rId7"/>
              <a:stretch>
                <a:fillRect/>
              </a:stretch>
            </p:blipFill>
            <p:spPr>
              <a:xfrm>
                <a:off x="2206819" y="3511448"/>
                <a:ext cx="904365" cy="956585"/>
              </a:xfrm>
              <a:prstGeom prst="rect">
                <a:avLst/>
              </a:prstGeom>
              <a:scene3d>
                <a:camera prst="orthographicFront"/>
                <a:lightRig rig="threePt" dir="t"/>
              </a:scene3d>
              <a:sp3d>
                <a:bevelT/>
              </a:sp3d>
            </p:spPr>
          </p:pic>
          <p:sp>
            <p:nvSpPr>
              <p:cNvPr id="53" name="Arrow: Right 52">
                <a:extLst>
                  <a:ext uri="{FF2B5EF4-FFF2-40B4-BE49-F238E27FC236}">
                    <a16:creationId xmlns:a16="http://schemas.microsoft.com/office/drawing/2014/main" id="{7854DBFB-9BDF-3B61-6479-EFC3D746E60E}"/>
                  </a:ext>
                </a:extLst>
              </p:cNvPr>
              <p:cNvSpPr/>
              <p:nvPr/>
            </p:nvSpPr>
            <p:spPr>
              <a:xfrm flipH="1">
                <a:off x="6519214" y="5422881"/>
                <a:ext cx="2753660" cy="289836"/>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a:p>
            </p:txBody>
          </p:sp>
          <p:sp>
            <p:nvSpPr>
              <p:cNvPr id="54" name="Arrow: Right 53">
                <a:extLst>
                  <a:ext uri="{FF2B5EF4-FFF2-40B4-BE49-F238E27FC236}">
                    <a16:creationId xmlns:a16="http://schemas.microsoft.com/office/drawing/2014/main" id="{200F38A3-2909-9A48-6D5A-3511834AE37A}"/>
                  </a:ext>
                </a:extLst>
              </p:cNvPr>
              <p:cNvSpPr/>
              <p:nvPr/>
            </p:nvSpPr>
            <p:spPr>
              <a:xfrm rot="2312686">
                <a:off x="6643237" y="3642461"/>
                <a:ext cx="2852518" cy="298117"/>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a:p>
            </p:txBody>
          </p:sp>
          <p:sp>
            <p:nvSpPr>
              <p:cNvPr id="55" name="Arrow: Right 54">
                <a:extLst>
                  <a:ext uri="{FF2B5EF4-FFF2-40B4-BE49-F238E27FC236}">
                    <a16:creationId xmlns:a16="http://schemas.microsoft.com/office/drawing/2014/main" id="{2D5CC3FB-97D8-8788-1704-6F87F2D5B06A}"/>
                  </a:ext>
                </a:extLst>
              </p:cNvPr>
              <p:cNvSpPr/>
              <p:nvPr/>
            </p:nvSpPr>
            <p:spPr>
              <a:xfrm rot="19266408">
                <a:off x="3129264" y="3342688"/>
                <a:ext cx="2451692" cy="283211"/>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a:p>
            </p:txBody>
          </p:sp>
          <p:sp>
            <p:nvSpPr>
              <p:cNvPr id="12305" name="TextBox 55">
                <a:extLst>
                  <a:ext uri="{FF2B5EF4-FFF2-40B4-BE49-F238E27FC236}">
                    <a16:creationId xmlns:a16="http://schemas.microsoft.com/office/drawing/2014/main" id="{533F6E0E-4043-8BDF-62DF-90629F8260A3}"/>
                  </a:ext>
                </a:extLst>
              </p:cNvPr>
              <p:cNvSpPr txBox="1">
                <a:spLocks noChangeArrowheads="1"/>
              </p:cNvSpPr>
              <p:nvPr/>
            </p:nvSpPr>
            <p:spPr bwMode="auto">
              <a:xfrm>
                <a:off x="1972299" y="2344798"/>
                <a:ext cx="1821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Vibrating </a:t>
                </a:r>
                <a:r>
                  <a:rPr lang="en-IN" altLang="en-US" sz="1400">
                    <a:latin typeface="Arial" panose="020B0604020202020204" pitchFamily="34" charset="0"/>
                  </a:rPr>
                  <a:t>Sensor</a:t>
                </a:r>
                <a:endParaRPr lang="en-IN" altLang="en-US" sz="1200">
                  <a:latin typeface="Arial" panose="020B0604020202020204" pitchFamily="34" charset="0"/>
                </a:endParaRPr>
              </a:p>
            </p:txBody>
          </p:sp>
          <p:sp>
            <p:nvSpPr>
              <p:cNvPr id="12306" name="TextBox 56">
                <a:extLst>
                  <a:ext uri="{FF2B5EF4-FFF2-40B4-BE49-F238E27FC236}">
                    <a16:creationId xmlns:a16="http://schemas.microsoft.com/office/drawing/2014/main" id="{51267ECB-FE0E-A7B6-A5B2-4998E4E8FA95}"/>
                  </a:ext>
                </a:extLst>
              </p:cNvPr>
              <p:cNvSpPr txBox="1">
                <a:spLocks noChangeArrowheads="1"/>
              </p:cNvSpPr>
              <p:nvPr/>
            </p:nvSpPr>
            <p:spPr bwMode="auto">
              <a:xfrm>
                <a:off x="2122878" y="4470296"/>
                <a:ext cx="21629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Power Supply</a:t>
                </a:r>
              </a:p>
            </p:txBody>
          </p:sp>
          <p:sp>
            <p:nvSpPr>
              <p:cNvPr id="12307" name="TextBox 57">
                <a:extLst>
                  <a:ext uri="{FF2B5EF4-FFF2-40B4-BE49-F238E27FC236}">
                    <a16:creationId xmlns:a16="http://schemas.microsoft.com/office/drawing/2014/main" id="{98F45834-5703-9127-F410-DAC5C233C57C}"/>
                  </a:ext>
                </a:extLst>
              </p:cNvPr>
              <p:cNvSpPr txBox="1">
                <a:spLocks noChangeArrowheads="1"/>
              </p:cNvSpPr>
              <p:nvPr/>
            </p:nvSpPr>
            <p:spPr bwMode="auto">
              <a:xfrm>
                <a:off x="5491753" y="2742278"/>
                <a:ext cx="33850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Arduino</a:t>
                </a:r>
                <a:r>
                  <a:rPr lang="en-IN" altLang="en-US" sz="1400">
                    <a:latin typeface="Arial" panose="020B0604020202020204" pitchFamily="34" charset="0"/>
                  </a:rPr>
                  <a:t> UNO</a:t>
                </a:r>
              </a:p>
            </p:txBody>
          </p:sp>
          <p:sp>
            <p:nvSpPr>
              <p:cNvPr id="12308" name="TextBox 58">
                <a:extLst>
                  <a:ext uri="{FF2B5EF4-FFF2-40B4-BE49-F238E27FC236}">
                    <a16:creationId xmlns:a16="http://schemas.microsoft.com/office/drawing/2014/main" id="{B7F266D7-E76D-25E8-E9BC-77227624A9E3}"/>
                  </a:ext>
                </a:extLst>
              </p:cNvPr>
              <p:cNvSpPr txBox="1">
                <a:spLocks noChangeArrowheads="1"/>
              </p:cNvSpPr>
              <p:nvPr/>
            </p:nvSpPr>
            <p:spPr bwMode="auto">
              <a:xfrm>
                <a:off x="9935219" y="6130475"/>
                <a:ext cx="1821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GSM Module</a:t>
                </a:r>
              </a:p>
            </p:txBody>
          </p:sp>
          <p:sp>
            <p:nvSpPr>
              <p:cNvPr id="12309" name="TextBox 59">
                <a:extLst>
                  <a:ext uri="{FF2B5EF4-FFF2-40B4-BE49-F238E27FC236}">
                    <a16:creationId xmlns:a16="http://schemas.microsoft.com/office/drawing/2014/main" id="{7053E146-8BBB-0CE4-0A76-05DD513ABF11}"/>
                  </a:ext>
                </a:extLst>
              </p:cNvPr>
              <p:cNvSpPr txBox="1">
                <a:spLocks noChangeArrowheads="1"/>
              </p:cNvSpPr>
              <p:nvPr/>
            </p:nvSpPr>
            <p:spPr bwMode="auto">
              <a:xfrm>
                <a:off x="5465654" y="6141261"/>
                <a:ext cx="1821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endParaRPr lang="en-IN" altLang="en-US" sz="1200">
                  <a:latin typeface="Arial" panose="020B0604020202020204" pitchFamily="34" charset="0"/>
                </a:endParaRPr>
              </a:p>
            </p:txBody>
          </p:sp>
          <p:sp>
            <p:nvSpPr>
              <p:cNvPr id="12310" name="TextBox 60">
                <a:extLst>
                  <a:ext uri="{FF2B5EF4-FFF2-40B4-BE49-F238E27FC236}">
                    <a16:creationId xmlns:a16="http://schemas.microsoft.com/office/drawing/2014/main" id="{0F366F0C-3068-5CF2-4C95-CEB21D736A1E}"/>
                  </a:ext>
                </a:extLst>
              </p:cNvPr>
              <p:cNvSpPr txBox="1">
                <a:spLocks noChangeArrowheads="1"/>
              </p:cNvSpPr>
              <p:nvPr/>
            </p:nvSpPr>
            <p:spPr bwMode="auto">
              <a:xfrm>
                <a:off x="3286473" y="1663197"/>
                <a:ext cx="2551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Vibration signal to Arduino</a:t>
                </a:r>
              </a:p>
            </p:txBody>
          </p:sp>
          <p:sp>
            <p:nvSpPr>
              <p:cNvPr id="12311" name="TextBox 61">
                <a:extLst>
                  <a:ext uri="{FF2B5EF4-FFF2-40B4-BE49-F238E27FC236}">
                    <a16:creationId xmlns:a16="http://schemas.microsoft.com/office/drawing/2014/main" id="{0175B23A-572E-C32F-44A9-F74CB430858F}"/>
                  </a:ext>
                </a:extLst>
              </p:cNvPr>
              <p:cNvSpPr txBox="1">
                <a:spLocks noChangeArrowheads="1"/>
              </p:cNvSpPr>
              <p:nvPr/>
            </p:nvSpPr>
            <p:spPr bwMode="auto">
              <a:xfrm rot="-2341357">
                <a:off x="3019893" y="2978095"/>
                <a:ext cx="2909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Power Supply to Arduino</a:t>
                </a:r>
              </a:p>
            </p:txBody>
          </p:sp>
          <p:sp>
            <p:nvSpPr>
              <p:cNvPr id="12312" name="TextBox 62">
                <a:extLst>
                  <a:ext uri="{FF2B5EF4-FFF2-40B4-BE49-F238E27FC236}">
                    <a16:creationId xmlns:a16="http://schemas.microsoft.com/office/drawing/2014/main" id="{0D924317-417C-1EDD-E809-86E5FEEC75EE}"/>
                  </a:ext>
                </a:extLst>
              </p:cNvPr>
              <p:cNvSpPr txBox="1">
                <a:spLocks noChangeArrowheads="1"/>
              </p:cNvSpPr>
              <p:nvPr/>
            </p:nvSpPr>
            <p:spPr bwMode="auto">
              <a:xfrm>
                <a:off x="7128816" y="1277658"/>
                <a:ext cx="2415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latinLnBrk="0">
                  <a:spcBef>
                    <a:spcPct val="0"/>
                  </a:spcBef>
                  <a:buFontTx/>
                  <a:buNone/>
                </a:pPr>
                <a:r>
                  <a:rPr lang="en-IN" altLang="en-US" sz="1200">
                    <a:latin typeface="Arial" panose="020B0604020202020204" pitchFamily="34" charset="0"/>
                  </a:rPr>
                  <a:t>Arduino command GPS module to sense current location</a:t>
                </a:r>
              </a:p>
            </p:txBody>
          </p:sp>
          <p:sp>
            <p:nvSpPr>
              <p:cNvPr id="12313" name="TextBox 63">
                <a:extLst>
                  <a:ext uri="{FF2B5EF4-FFF2-40B4-BE49-F238E27FC236}">
                    <a16:creationId xmlns:a16="http://schemas.microsoft.com/office/drawing/2014/main" id="{AA8C89BB-0F9A-4CF4-578C-8636E356C670}"/>
                  </a:ext>
                </a:extLst>
              </p:cNvPr>
              <p:cNvSpPr txBox="1">
                <a:spLocks noChangeArrowheads="1"/>
              </p:cNvSpPr>
              <p:nvPr/>
            </p:nvSpPr>
            <p:spPr bwMode="auto">
              <a:xfrm rot="2316066">
                <a:off x="6616492" y="3548245"/>
                <a:ext cx="3308165" cy="28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Arduino send location to GSM Module</a:t>
                </a:r>
              </a:p>
            </p:txBody>
          </p:sp>
          <p:sp>
            <p:nvSpPr>
              <p:cNvPr id="12314" name="TextBox 64">
                <a:extLst>
                  <a:ext uri="{FF2B5EF4-FFF2-40B4-BE49-F238E27FC236}">
                    <a16:creationId xmlns:a16="http://schemas.microsoft.com/office/drawing/2014/main" id="{A3E6F90D-C5FD-4CDC-4FE9-46B973BC02DA}"/>
                  </a:ext>
                </a:extLst>
              </p:cNvPr>
              <p:cNvSpPr txBox="1">
                <a:spLocks noChangeArrowheads="1"/>
              </p:cNvSpPr>
              <p:nvPr/>
            </p:nvSpPr>
            <p:spPr bwMode="auto">
              <a:xfrm>
                <a:off x="6519262" y="4908757"/>
                <a:ext cx="2853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latinLnBrk="0">
                  <a:spcBef>
                    <a:spcPct val="0"/>
                  </a:spcBef>
                  <a:buFontTx/>
                  <a:buNone/>
                </a:pPr>
                <a:r>
                  <a:rPr lang="en-IN" altLang="en-US" sz="1200">
                    <a:latin typeface="Arial" panose="020B0604020202020204" pitchFamily="34" charset="0"/>
                  </a:rPr>
                  <a:t>GSM sends message and location via SMS to Registered Mobile</a:t>
                </a:r>
              </a:p>
            </p:txBody>
          </p:sp>
          <p:sp>
            <p:nvSpPr>
              <p:cNvPr id="66" name="Arrow: Right 65">
                <a:extLst>
                  <a:ext uri="{FF2B5EF4-FFF2-40B4-BE49-F238E27FC236}">
                    <a16:creationId xmlns:a16="http://schemas.microsoft.com/office/drawing/2014/main" id="{ED9D0E38-8198-85D1-FF3C-D2614B9B6BA7}"/>
                  </a:ext>
                </a:extLst>
              </p:cNvPr>
              <p:cNvSpPr/>
              <p:nvPr/>
            </p:nvSpPr>
            <p:spPr>
              <a:xfrm>
                <a:off x="7257957" y="1691453"/>
                <a:ext cx="2027499" cy="273273"/>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dirty="0"/>
              </a:p>
            </p:txBody>
          </p:sp>
          <p:sp>
            <p:nvSpPr>
              <p:cNvPr id="67" name="Arrow: Right 66">
                <a:extLst>
                  <a:ext uri="{FF2B5EF4-FFF2-40B4-BE49-F238E27FC236}">
                    <a16:creationId xmlns:a16="http://schemas.microsoft.com/office/drawing/2014/main" id="{F72C9DDB-D46E-F57A-278E-D9C3F7DF1071}"/>
                  </a:ext>
                </a:extLst>
              </p:cNvPr>
              <p:cNvSpPr/>
              <p:nvPr/>
            </p:nvSpPr>
            <p:spPr>
              <a:xfrm flipH="1">
                <a:off x="7254362" y="2062442"/>
                <a:ext cx="2018511" cy="311366"/>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dirty="0"/>
              </a:p>
            </p:txBody>
          </p:sp>
          <p:sp>
            <p:nvSpPr>
              <p:cNvPr id="12317" name="TextBox 67">
                <a:extLst>
                  <a:ext uri="{FF2B5EF4-FFF2-40B4-BE49-F238E27FC236}">
                    <a16:creationId xmlns:a16="http://schemas.microsoft.com/office/drawing/2014/main" id="{D760F5B3-3E4B-30DF-F84C-35C85A86C052}"/>
                  </a:ext>
                </a:extLst>
              </p:cNvPr>
              <p:cNvSpPr txBox="1">
                <a:spLocks noChangeArrowheads="1"/>
              </p:cNvSpPr>
              <p:nvPr/>
            </p:nvSpPr>
            <p:spPr bwMode="auto">
              <a:xfrm>
                <a:off x="6989885" y="2332815"/>
                <a:ext cx="2581992" cy="48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latinLnBrk="0">
                  <a:spcBef>
                    <a:spcPct val="0"/>
                  </a:spcBef>
                  <a:buFontTx/>
                  <a:buNone/>
                </a:pPr>
                <a:r>
                  <a:rPr lang="en-IN" altLang="en-US" sz="1200">
                    <a:latin typeface="Arial" panose="020B0604020202020204" pitchFamily="34" charset="0"/>
                  </a:rPr>
                  <a:t>GPS sends the location to the Arduino</a:t>
                </a:r>
              </a:p>
            </p:txBody>
          </p:sp>
        </p:grpSp>
      </p:grpSp>
      <p:sp>
        <p:nvSpPr>
          <p:cNvPr id="12292" name="Rectangle 274">
            <a:extLst>
              <a:ext uri="{FF2B5EF4-FFF2-40B4-BE49-F238E27FC236}">
                <a16:creationId xmlns:a16="http://schemas.microsoft.com/office/drawing/2014/main" id="{1B5A4D22-FE95-03B7-B992-6AE62C06AAA5}"/>
              </a:ext>
            </a:extLst>
          </p:cNvPr>
          <p:cNvSpPr>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ea typeface="宋体" panose="02010600030101010101" pitchFamily="2" charset="-122"/>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ea typeface="宋体" panose="02010600030101010101" pitchFamily="2" charset="-122"/>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ea typeface="宋体" panose="02010600030101010101" pitchFamily="2" charset="-122"/>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NAME:                  REGISTER NO.: PAGE NO:  08</a:t>
            </a:r>
            <a:endParaRPr lang="en-US" altLang="en-US" sz="1800">
              <a:latin typeface="Arial" panose="020B0604020202020204" pitchFamily="34" charset="0"/>
            </a:endParaRPr>
          </a:p>
          <a:p>
            <a:pPr algn="ctr" eaLnBrk="1" latinLnBrk="0" hangingPunct="1">
              <a:spcBef>
                <a:spcPct val="0"/>
              </a:spcBef>
              <a:buFontTx/>
              <a:buNone/>
            </a:pPr>
            <a:r>
              <a:rPr lang="en-US" altLang="en-US" sz="1200">
                <a:solidFill>
                  <a:srgbClr val="FFFFFF"/>
                </a:solidFill>
                <a:latin typeface="Times New Roman" panose="02020603050405020304" pitchFamily="18" charset="0"/>
                <a:cs typeface="Times New Roman" panose="02020603050405020304" pitchFamily="18" charset="0"/>
              </a:rPr>
              <a:t>SRR/CSE/MINI PROJECT/REVIEW2</a:t>
            </a:r>
            <a:endParaRPr lang="en-US" altLang="en-US" sz="18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1924</Words>
  <Application>Microsoft Office PowerPoint</Application>
  <DocSecurity>0</DocSecurity>
  <PresentationFormat>On-screen Show (4:3)</PresentationFormat>
  <Paragraphs>184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宋体</vt:lpstr>
      <vt:lpstr>Calibri Light</vt:lpstr>
      <vt:lpstr>Calibri</vt:lpstr>
      <vt:lpstr>等线</vt:lpstr>
      <vt:lpstr>Times New Roman</vt:lpstr>
      <vt:lpstr>Wingdings</vt:lpstr>
      <vt:lpstr>Latha</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ANANDHAN Naveen</cp:lastModifiedBy>
  <cp:revision>45</cp:revision>
  <dcterms:created xsi:type="dcterms:W3CDTF">2015-01-20T03:06:40Z</dcterms:created>
  <dcterms:modified xsi:type="dcterms:W3CDTF">2024-10-01T04:11:57Z</dcterms:modified>
</cp:coreProperties>
</file>