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5" r:id="rId2"/>
    <p:sldId id="264" r:id="rId3"/>
    <p:sldId id="256" r:id="rId4"/>
    <p:sldId id="258" r:id="rId5"/>
    <p:sldId id="273" r:id="rId6"/>
    <p:sldId id="281" r:id="rId7"/>
    <p:sldId id="260" r:id="rId8"/>
    <p:sldId id="282" r:id="rId9"/>
    <p:sldId id="283" r:id="rId10"/>
    <p:sldId id="262" r:id="rId11"/>
    <p:sldId id="263" r:id="rId12"/>
    <p:sldId id="274" r:id="rId13"/>
    <p:sldId id="279" r:id="rId14"/>
    <p:sldId id="275" r:id="rId15"/>
    <p:sldId id="280" r:id="rId16"/>
    <p:sldId id="278" r:id="rId17"/>
    <p:sldId id="277" r:id="rId18"/>
    <p:sldId id="284" r:id="rId19"/>
    <p:sldId id="285" r:id="rId20"/>
    <p:sldId id="286" r:id="rId21"/>
    <p:sldId id="287" r:id="rId22"/>
    <p:sldId id="288" r:id="rId23"/>
    <p:sldId id="289" r:id="rId24"/>
    <p:sldId id="267" r:id="rId25"/>
    <p:sldId id="269" r:id="rId26"/>
    <p:sldId id="268"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p:cViewPr varScale="1">
        <p:scale>
          <a:sx n="80" d="100"/>
          <a:sy n="80" d="100"/>
        </p:scale>
        <p:origin x="1786"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DHAN Naveen" userId="55b3b27a-fc65-4ea3-bb3e-795508bedd91" providerId="ADAL" clId="{ED24CC20-DCCD-48D5-8D7A-F2A29BE6827E}"/>
    <pc:docChg chg="modSld">
      <pc:chgData name="ANANDHAN Naveen" userId="55b3b27a-fc65-4ea3-bb3e-795508bedd91" providerId="ADAL" clId="{ED24CC20-DCCD-48D5-8D7A-F2A29BE6827E}" dt="2024-10-01T04:09:22.112" v="2" actId="20577"/>
      <pc:docMkLst>
        <pc:docMk/>
      </pc:docMkLst>
      <pc:sldChg chg="modSp mod">
        <pc:chgData name="ANANDHAN Naveen" userId="55b3b27a-fc65-4ea3-bb3e-795508bedd91" providerId="ADAL" clId="{ED24CC20-DCCD-48D5-8D7A-F2A29BE6827E}" dt="2024-10-01T04:09:22.112" v="2" actId="20577"/>
        <pc:sldMkLst>
          <pc:docMk/>
          <pc:sldMk cId="0" sldId="265"/>
        </pc:sldMkLst>
        <pc:spChg chg="mod">
          <ac:chgData name="ANANDHAN Naveen" userId="55b3b27a-fc65-4ea3-bb3e-795508bedd91" providerId="ADAL" clId="{ED24CC20-DCCD-48D5-8D7A-F2A29BE6827E}" dt="2024-10-01T04:09:22.112" v="2" actId="20577"/>
          <ac:spMkLst>
            <pc:docMk/>
            <pc:sldMk cId="0" sldId="265"/>
            <ac:spMk id="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9498A6-FAA5-4B6A-9D3B-7B4E45E8465D}" type="datetimeFigureOut">
              <a:rPr lang="en-US" smtClean="0"/>
              <a:pPr/>
              <a:t>10/1/2024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986165-7801-4CD7-B12F-A7BC29F63BF8}" type="slidenum">
              <a:rPr lang="en-US" smtClean="0"/>
              <a:pPr/>
              <a:t>‹#›</a:t>
            </a:fld>
            <a:endParaRPr lang="en-US"/>
          </a:p>
        </p:txBody>
      </p:sp>
    </p:spTree>
    <p:extLst>
      <p:ext uri="{BB962C8B-B14F-4D97-AF65-F5344CB8AC3E}">
        <p14:creationId xmlns:p14="http://schemas.microsoft.com/office/powerpoint/2010/main" val="4161967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4986165-7801-4CD7-B12F-A7BC29F63BF8}" type="slidenum">
              <a:rPr lang="en-US" smtClean="0"/>
              <a:pPr/>
              <a:t>19</a:t>
            </a:fld>
            <a:endParaRPr lang="en-US"/>
          </a:p>
        </p:txBody>
      </p:sp>
    </p:spTree>
    <p:extLst>
      <p:ext uri="{BB962C8B-B14F-4D97-AF65-F5344CB8AC3E}">
        <p14:creationId xmlns:p14="http://schemas.microsoft.com/office/powerpoint/2010/main" val="3326930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7A100DE-9121-42BB-82A0-A89FDE2F1490}" type="datetime1">
              <a:rPr lang="en-US" smtClean="0"/>
              <a:pPr>
                <a:defRPr/>
              </a:pPr>
              <a:t>10/1/2024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NAME, REGISTER NO       PAGE NO                    SRR/CSE/ REVIEW1</a:t>
            </a:r>
          </a:p>
        </p:txBody>
      </p:sp>
      <p:sp>
        <p:nvSpPr>
          <p:cNvPr id="6" name="Slide Number Placeholder 5"/>
          <p:cNvSpPr>
            <a:spLocks noGrp="1"/>
          </p:cNvSpPr>
          <p:nvPr>
            <p:ph type="sldNum" sz="quarter" idx="12"/>
          </p:nvPr>
        </p:nvSpPr>
        <p:spPr/>
        <p:txBody>
          <a:bodyPr/>
          <a:lstStyle>
            <a:lvl1pPr>
              <a:defRPr/>
            </a:lvl1pPr>
          </a:lstStyle>
          <a:p>
            <a:pPr>
              <a:defRPr/>
            </a:pPr>
            <a:fld id="{FB8866A4-1C9B-42B5-BA0B-37F56B179F2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B5C58CB-C384-4B19-8051-44F9AEF6E5A9}" type="datetime1">
              <a:rPr lang="en-US" smtClean="0"/>
              <a:pPr>
                <a:defRPr/>
              </a:pPr>
              <a:t>10/1/2024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NAME, REGISTER NO       PAGE NO                    SRR/CSE/ REVIEW1</a:t>
            </a:r>
          </a:p>
        </p:txBody>
      </p:sp>
      <p:sp>
        <p:nvSpPr>
          <p:cNvPr id="6" name="Slide Number Placeholder 5"/>
          <p:cNvSpPr>
            <a:spLocks noGrp="1"/>
          </p:cNvSpPr>
          <p:nvPr>
            <p:ph type="sldNum" sz="quarter" idx="12"/>
          </p:nvPr>
        </p:nvSpPr>
        <p:spPr/>
        <p:txBody>
          <a:bodyPr/>
          <a:lstStyle>
            <a:lvl1pPr>
              <a:defRPr/>
            </a:lvl1pPr>
          </a:lstStyle>
          <a:p>
            <a:pPr>
              <a:defRPr/>
            </a:pPr>
            <a:fld id="{49588D53-E10E-4849-BF72-B2E9CAA2D0D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7491388-3094-407D-BA07-3AAA6584A763}" type="datetime1">
              <a:rPr lang="en-US" smtClean="0"/>
              <a:pPr>
                <a:defRPr/>
              </a:pPr>
              <a:t>10/1/2024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NAME, REGISTER NO       PAGE NO                    SRR/CSE/ REVIEW1</a:t>
            </a:r>
          </a:p>
        </p:txBody>
      </p:sp>
      <p:sp>
        <p:nvSpPr>
          <p:cNvPr id="6" name="Slide Number Placeholder 5"/>
          <p:cNvSpPr>
            <a:spLocks noGrp="1"/>
          </p:cNvSpPr>
          <p:nvPr>
            <p:ph type="sldNum" sz="quarter" idx="12"/>
          </p:nvPr>
        </p:nvSpPr>
        <p:spPr/>
        <p:txBody>
          <a:bodyPr/>
          <a:lstStyle>
            <a:lvl1pPr>
              <a:defRPr/>
            </a:lvl1pPr>
          </a:lstStyle>
          <a:p>
            <a:pPr>
              <a:defRPr/>
            </a:pPr>
            <a:fld id="{381AE83C-6B86-4C91-9027-6BE2182E868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7DD8A71-EC0D-4716-9A69-34CCA755BD34}" type="datetime1">
              <a:rPr lang="en-US" smtClean="0"/>
              <a:pPr>
                <a:defRPr/>
              </a:pPr>
              <a:t>10/1/2024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NAME, REGISTER NO       PAGE NO                    SRR/CSE/ REVIEW1</a:t>
            </a:r>
          </a:p>
        </p:txBody>
      </p:sp>
      <p:sp>
        <p:nvSpPr>
          <p:cNvPr id="6" name="Slide Number Placeholder 5"/>
          <p:cNvSpPr>
            <a:spLocks noGrp="1"/>
          </p:cNvSpPr>
          <p:nvPr>
            <p:ph type="sldNum" sz="quarter" idx="12"/>
          </p:nvPr>
        </p:nvSpPr>
        <p:spPr/>
        <p:txBody>
          <a:bodyPr/>
          <a:lstStyle>
            <a:lvl1pPr>
              <a:defRPr/>
            </a:lvl1pPr>
          </a:lstStyle>
          <a:p>
            <a:pPr>
              <a:defRPr/>
            </a:pPr>
            <a:fld id="{98C107D7-46EC-4252-AB9C-83575D57962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985A230-0E17-4F21-9C7F-C88269F3E4FA}" type="datetime1">
              <a:rPr lang="en-US" smtClean="0"/>
              <a:pPr>
                <a:defRPr/>
              </a:pPr>
              <a:t>10/1/2024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NAME, REGISTER NO       PAGE NO                    SRR/CSE/ REVIEW1</a:t>
            </a:r>
          </a:p>
        </p:txBody>
      </p:sp>
      <p:sp>
        <p:nvSpPr>
          <p:cNvPr id="6" name="Slide Number Placeholder 5"/>
          <p:cNvSpPr>
            <a:spLocks noGrp="1"/>
          </p:cNvSpPr>
          <p:nvPr>
            <p:ph type="sldNum" sz="quarter" idx="12"/>
          </p:nvPr>
        </p:nvSpPr>
        <p:spPr/>
        <p:txBody>
          <a:bodyPr/>
          <a:lstStyle>
            <a:lvl1pPr>
              <a:defRPr/>
            </a:lvl1pPr>
          </a:lstStyle>
          <a:p>
            <a:pPr>
              <a:defRPr/>
            </a:pPr>
            <a:fld id="{FBA6DA0D-1E93-4DF0-BEFD-E7D16EB1B27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9C38278-CC2D-4057-B1B2-E72CDFB2D5DB}" type="datetime1">
              <a:rPr lang="en-US" smtClean="0"/>
              <a:pPr>
                <a:defRPr/>
              </a:pPr>
              <a:t>10/1/2024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NAME, REGISTER NO       PAGE NO                    SRR/CSE/ REVIEW1</a:t>
            </a:r>
          </a:p>
        </p:txBody>
      </p:sp>
      <p:sp>
        <p:nvSpPr>
          <p:cNvPr id="7" name="Slide Number Placeholder 5"/>
          <p:cNvSpPr>
            <a:spLocks noGrp="1"/>
          </p:cNvSpPr>
          <p:nvPr>
            <p:ph type="sldNum" sz="quarter" idx="12"/>
          </p:nvPr>
        </p:nvSpPr>
        <p:spPr/>
        <p:txBody>
          <a:bodyPr/>
          <a:lstStyle>
            <a:lvl1pPr>
              <a:defRPr/>
            </a:lvl1pPr>
          </a:lstStyle>
          <a:p>
            <a:pPr>
              <a:defRPr/>
            </a:pPr>
            <a:fld id="{F3F62698-CD2E-48E0-B5F4-AD7D93C3A13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83D3426-1C17-47CB-9192-38DB57C88886}" type="datetime1">
              <a:rPr lang="en-US" smtClean="0"/>
              <a:pPr>
                <a:defRPr/>
              </a:pPr>
              <a:t>10/1/2024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NAME, REGISTER NO       PAGE NO                    SRR/CSE/ REVIEW1</a:t>
            </a:r>
          </a:p>
        </p:txBody>
      </p:sp>
      <p:sp>
        <p:nvSpPr>
          <p:cNvPr id="9" name="Slide Number Placeholder 5"/>
          <p:cNvSpPr>
            <a:spLocks noGrp="1"/>
          </p:cNvSpPr>
          <p:nvPr>
            <p:ph type="sldNum" sz="quarter" idx="12"/>
          </p:nvPr>
        </p:nvSpPr>
        <p:spPr/>
        <p:txBody>
          <a:bodyPr/>
          <a:lstStyle>
            <a:lvl1pPr>
              <a:defRPr/>
            </a:lvl1pPr>
          </a:lstStyle>
          <a:p>
            <a:pPr>
              <a:defRPr/>
            </a:pPr>
            <a:fld id="{27F67E8F-F69F-4A56-A9F6-FD7B47B25C0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448EC0B-6C28-4BCB-ABDB-1DDE9F294DED}" type="datetime1">
              <a:rPr lang="en-US" smtClean="0"/>
              <a:pPr>
                <a:defRPr/>
              </a:pPr>
              <a:t>10/1/2024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NAME, REGISTER NO       PAGE NO                    SRR/CSE/ REVIEW1</a:t>
            </a:r>
          </a:p>
        </p:txBody>
      </p:sp>
      <p:sp>
        <p:nvSpPr>
          <p:cNvPr id="5" name="Slide Number Placeholder 5"/>
          <p:cNvSpPr>
            <a:spLocks noGrp="1"/>
          </p:cNvSpPr>
          <p:nvPr>
            <p:ph type="sldNum" sz="quarter" idx="12"/>
          </p:nvPr>
        </p:nvSpPr>
        <p:spPr/>
        <p:txBody>
          <a:bodyPr/>
          <a:lstStyle>
            <a:lvl1pPr>
              <a:defRPr/>
            </a:lvl1pPr>
          </a:lstStyle>
          <a:p>
            <a:pPr>
              <a:defRPr/>
            </a:pPr>
            <a:fld id="{45BC2650-F292-435F-842E-808886CFCBF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D5EC869-3BC9-4C8D-AF67-A112A0BA98EE}" type="datetime1">
              <a:rPr lang="en-US" smtClean="0"/>
              <a:pPr>
                <a:defRPr/>
              </a:pPr>
              <a:t>10/1/2024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NAME, REGISTER NO       PAGE NO                    SRR/CSE/ REVIEW1</a:t>
            </a:r>
          </a:p>
        </p:txBody>
      </p:sp>
      <p:sp>
        <p:nvSpPr>
          <p:cNvPr id="4" name="Slide Number Placeholder 5"/>
          <p:cNvSpPr>
            <a:spLocks noGrp="1"/>
          </p:cNvSpPr>
          <p:nvPr>
            <p:ph type="sldNum" sz="quarter" idx="12"/>
          </p:nvPr>
        </p:nvSpPr>
        <p:spPr/>
        <p:txBody>
          <a:bodyPr/>
          <a:lstStyle>
            <a:lvl1pPr>
              <a:defRPr/>
            </a:lvl1pPr>
          </a:lstStyle>
          <a:p>
            <a:pPr>
              <a:defRPr/>
            </a:pPr>
            <a:fld id="{69C74287-ECA5-45B2-B076-A878EC9ABFD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90F4D85-44DB-42E2-B2ED-0AFDF7159E97}" type="datetime1">
              <a:rPr lang="en-US" smtClean="0"/>
              <a:pPr>
                <a:defRPr/>
              </a:pPr>
              <a:t>10/1/2024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NAME, REGISTER NO       PAGE NO                    SRR/CSE/ REVIEW1</a:t>
            </a:r>
          </a:p>
        </p:txBody>
      </p:sp>
      <p:sp>
        <p:nvSpPr>
          <p:cNvPr id="7" name="Slide Number Placeholder 5"/>
          <p:cNvSpPr>
            <a:spLocks noGrp="1"/>
          </p:cNvSpPr>
          <p:nvPr>
            <p:ph type="sldNum" sz="quarter" idx="12"/>
          </p:nvPr>
        </p:nvSpPr>
        <p:spPr/>
        <p:txBody>
          <a:bodyPr/>
          <a:lstStyle>
            <a:lvl1pPr>
              <a:defRPr/>
            </a:lvl1pPr>
          </a:lstStyle>
          <a:p>
            <a:pPr>
              <a:defRPr/>
            </a:pPr>
            <a:fld id="{82FEBD19-F53A-4C7D-9330-7627501923C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DAE84F7-1029-4707-A17D-4E2AD8FCE633}" type="datetime1">
              <a:rPr lang="en-US" smtClean="0"/>
              <a:pPr>
                <a:defRPr/>
              </a:pPr>
              <a:t>10/1/2024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NAME, REGISTER NO       PAGE NO                    SRR/CSE/ REVIEW1</a:t>
            </a:r>
          </a:p>
        </p:txBody>
      </p:sp>
      <p:sp>
        <p:nvSpPr>
          <p:cNvPr id="7" name="Slide Number Placeholder 5"/>
          <p:cNvSpPr>
            <a:spLocks noGrp="1"/>
          </p:cNvSpPr>
          <p:nvPr>
            <p:ph type="sldNum" sz="quarter" idx="12"/>
          </p:nvPr>
        </p:nvSpPr>
        <p:spPr/>
        <p:txBody>
          <a:bodyPr/>
          <a:lstStyle>
            <a:lvl1pPr>
              <a:defRPr/>
            </a:lvl1pPr>
          </a:lstStyle>
          <a:p>
            <a:pPr>
              <a:defRPr/>
            </a:pPr>
            <a:fld id="{5CF670CC-9F0C-4E6E-B148-A680BC2BF65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10248FF6-DB64-4FBA-BE32-96F8FD1739F4}" type="datetime1">
              <a:rPr lang="en-US" smtClean="0"/>
              <a:pPr>
                <a:defRPr/>
              </a:pPr>
              <a:t>10/1/2024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NAME, REGISTER NO       PAGE NO                    SRR/CSE/ REVIEW1</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E15815D2-1937-4F14-873C-1BECFAB56BCA}" type="slidenum">
              <a:rPr lang="en-US"/>
              <a:pPr>
                <a:defRPr/>
              </a:pPr>
              <a:t>‹#›</a:t>
            </a:fld>
            <a:endParaRPr lang="en-US"/>
          </a:p>
        </p:txBody>
      </p:sp>
      <p:sp>
        <p:nvSpPr>
          <p:cNvPr id="3" name="TextBox 2">
            <a:extLst>
              <a:ext uri="{FF2B5EF4-FFF2-40B4-BE49-F238E27FC236}">
                <a16:creationId xmlns:a16="http://schemas.microsoft.com/office/drawing/2014/main" id="{22682084-8572-8275-E6D1-C85E54ED0588}"/>
              </a:ext>
            </a:extLst>
          </p:cNvPr>
          <p:cNvSpPr txBox="1"/>
          <p:nvPr userDrawn="1">
            <p:extLst>
              <p:ext uri="{1162E1C5-73C7-4A58-AE30-91384D911F3F}">
                <p184:classification xmlns:p184="http://schemas.microsoft.com/office/powerpoint/2018/4/main" val="ftr"/>
              </p:ext>
            </p:extLst>
          </p:nvPr>
        </p:nvSpPr>
        <p:spPr>
          <a:xfrm>
            <a:off x="8286750" y="6642100"/>
            <a:ext cx="828675" cy="152400"/>
          </a:xfrm>
          <a:prstGeom prst="rect">
            <a:avLst/>
          </a:prstGeom>
        </p:spPr>
        <p:txBody>
          <a:bodyPr horzOverflow="overflow" lIns="0" tIns="0" rIns="0" bIns="0">
            <a:spAutoFit/>
          </a:bodyPr>
          <a:lstStyle/>
          <a:p>
            <a:pPr algn="l"/>
            <a:r>
              <a:rPr lang="en-IN" sz="1000">
                <a:solidFill>
                  <a:srgbClr val="000000"/>
                </a:solidFill>
                <a:latin typeface="Arial" panose="020B0604020202020204" pitchFamily="34" charset="0"/>
                <a:cs typeface="Arial" panose="020B0604020202020204" pitchFamily="34" charset="0"/>
              </a:rPr>
              <a:t>Confidential C</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2" charset="0"/>
        </a:defRPr>
      </a:lvl2pPr>
      <a:lvl3pPr algn="ctr" rtl="0" eaLnBrk="1" fontAlgn="base" hangingPunct="1">
        <a:spcBef>
          <a:spcPct val="0"/>
        </a:spcBef>
        <a:spcAft>
          <a:spcPct val="0"/>
        </a:spcAft>
        <a:defRPr sz="4400">
          <a:solidFill>
            <a:schemeClr val="tx1"/>
          </a:solidFill>
          <a:latin typeface="Calibri" pitchFamily="32" charset="0"/>
        </a:defRPr>
      </a:lvl3pPr>
      <a:lvl4pPr algn="ctr" rtl="0" eaLnBrk="1" fontAlgn="base" hangingPunct="1">
        <a:spcBef>
          <a:spcPct val="0"/>
        </a:spcBef>
        <a:spcAft>
          <a:spcPct val="0"/>
        </a:spcAft>
        <a:defRPr sz="4400">
          <a:solidFill>
            <a:schemeClr val="tx1"/>
          </a:solidFill>
          <a:latin typeface="Calibri" pitchFamily="32" charset="0"/>
        </a:defRPr>
      </a:lvl4pPr>
      <a:lvl5pPr algn="ctr" rtl="0" eaLnBrk="1" fontAlgn="base" hangingPunct="1">
        <a:spcBef>
          <a:spcPct val="0"/>
        </a:spcBef>
        <a:spcAft>
          <a:spcPct val="0"/>
        </a:spcAft>
        <a:defRPr sz="4400">
          <a:solidFill>
            <a:schemeClr val="tx1"/>
          </a:solidFill>
          <a:latin typeface="Calibri" pitchFamily="32" charset="0"/>
        </a:defRPr>
      </a:lvl5pPr>
      <a:lvl6pPr marL="457200" algn="ctr" rtl="0" eaLnBrk="1" fontAlgn="base" hangingPunct="1">
        <a:spcBef>
          <a:spcPct val="0"/>
        </a:spcBef>
        <a:spcAft>
          <a:spcPct val="0"/>
        </a:spcAft>
        <a:defRPr sz="4400">
          <a:solidFill>
            <a:schemeClr val="tx1"/>
          </a:solidFill>
          <a:latin typeface="Calibri" pitchFamily="32" charset="0"/>
        </a:defRPr>
      </a:lvl6pPr>
      <a:lvl7pPr marL="914400" algn="ctr" rtl="0" eaLnBrk="1" fontAlgn="base" hangingPunct="1">
        <a:spcBef>
          <a:spcPct val="0"/>
        </a:spcBef>
        <a:spcAft>
          <a:spcPct val="0"/>
        </a:spcAft>
        <a:defRPr sz="4400">
          <a:solidFill>
            <a:schemeClr val="tx1"/>
          </a:solidFill>
          <a:latin typeface="Calibri" pitchFamily="32" charset="0"/>
        </a:defRPr>
      </a:lvl7pPr>
      <a:lvl8pPr marL="1371600" algn="ctr" rtl="0" eaLnBrk="1" fontAlgn="base" hangingPunct="1">
        <a:spcBef>
          <a:spcPct val="0"/>
        </a:spcBef>
        <a:spcAft>
          <a:spcPct val="0"/>
        </a:spcAft>
        <a:defRPr sz="4400">
          <a:solidFill>
            <a:schemeClr val="tx1"/>
          </a:solidFill>
          <a:latin typeface="Calibri" pitchFamily="32" charset="0"/>
        </a:defRPr>
      </a:lvl8pPr>
      <a:lvl9pPr marL="1828800" algn="ctr" rtl="0" eaLnBrk="1" fontAlgn="base" hangingPunct="1">
        <a:spcBef>
          <a:spcPct val="0"/>
        </a:spcBef>
        <a:spcAft>
          <a:spcPct val="0"/>
        </a:spcAft>
        <a:defRPr sz="4400">
          <a:solidFill>
            <a:schemeClr val="tx1"/>
          </a:solidFill>
          <a:latin typeface="Calibri" pitchFamily="32"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0"/>
            <a:ext cx="9144000" cy="132343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lgn="ctr" fontAlgn="auto">
              <a:spcBef>
                <a:spcPts val="0"/>
              </a:spcBef>
              <a:spcAft>
                <a:spcPts val="0"/>
              </a:spcAft>
              <a:defRPr/>
            </a:pPr>
            <a:r>
              <a:rPr lang="en-US" sz="4000" dirty="0">
                <a:solidFill>
                  <a:schemeClr val="bg1"/>
                </a:solidFill>
                <a:latin typeface="+mj-lt"/>
              </a:rPr>
              <a:t>Enhanced Drowsiness Detection Using Machine Learning</a:t>
            </a:r>
          </a:p>
        </p:txBody>
      </p:sp>
      <p:sp>
        <p:nvSpPr>
          <p:cNvPr id="5" name="TextBox 4"/>
          <p:cNvSpPr txBox="1"/>
          <p:nvPr/>
        </p:nvSpPr>
        <p:spPr>
          <a:xfrm>
            <a:off x="0" y="6488113"/>
            <a:ext cx="9144000" cy="369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fontAlgn="auto">
              <a:spcBef>
                <a:spcPts val="0"/>
              </a:spcBef>
              <a:spcAft>
                <a:spcPts val="0"/>
              </a:spcAft>
              <a:defRPr/>
            </a:pPr>
            <a:endParaRPr lang="en-US" dirty="0"/>
          </a:p>
        </p:txBody>
      </p:sp>
      <p:sp>
        <p:nvSpPr>
          <p:cNvPr id="6" name="Footer Placeholder 5"/>
          <p:cNvSpPr>
            <a:spLocks noGrp="1"/>
          </p:cNvSpPr>
          <p:nvPr>
            <p:ph type="ftr" sz="quarter" idx="11"/>
          </p:nvPr>
        </p:nvSpPr>
        <p:spPr>
          <a:xfrm>
            <a:off x="0" y="6492875"/>
            <a:ext cx="9144000" cy="365125"/>
          </a:xfrm>
        </p:spPr>
        <p:txBody>
          <a:bodyPr/>
          <a:lstStyle/>
          <a:p>
            <a:pPr algn="r">
              <a:defRPr/>
            </a:pPr>
            <a:r>
              <a:rPr lang="en-US" sz="2400" dirty="0">
                <a:solidFill>
                  <a:schemeClr val="bg1"/>
                </a:solidFill>
              </a:rPr>
              <a:t>                                        PAGE NO: 1                   JSRREC/CSE/ FINAL REVIEW</a:t>
            </a:r>
          </a:p>
        </p:txBody>
      </p:sp>
      <p:sp>
        <p:nvSpPr>
          <p:cNvPr id="7" name="TextBox 6"/>
          <p:cNvSpPr txBox="1"/>
          <p:nvPr/>
        </p:nvSpPr>
        <p:spPr>
          <a:xfrm>
            <a:off x="7772400" y="6096000"/>
            <a:ext cx="13716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12/04/2021</a:t>
            </a:r>
          </a:p>
        </p:txBody>
      </p:sp>
      <p:sp>
        <p:nvSpPr>
          <p:cNvPr id="8" name="TextBox 7"/>
          <p:cNvSpPr txBox="1"/>
          <p:nvPr/>
        </p:nvSpPr>
        <p:spPr>
          <a:xfrm>
            <a:off x="2992877" y="1961612"/>
            <a:ext cx="3158237" cy="1200329"/>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Mohamed </a:t>
            </a:r>
            <a:r>
              <a:rPr lang="en-US" sz="2400" dirty="0" err="1">
                <a:latin typeface="Times New Roman" panose="02020603050405020304" pitchFamily="18" charset="0"/>
                <a:cs typeface="Times New Roman" panose="02020603050405020304" pitchFamily="18" charset="0"/>
              </a:rPr>
              <a:t>Nasrutheen.S</a:t>
            </a: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Morton </a:t>
            </a:r>
            <a:r>
              <a:rPr lang="en-US" sz="2400" dirty="0" err="1">
                <a:latin typeface="Times New Roman" panose="02020603050405020304" pitchFamily="18" charset="0"/>
                <a:cs typeface="Times New Roman" panose="02020603050405020304" pitchFamily="18" charset="0"/>
              </a:rPr>
              <a:t>Rillo.S</a:t>
            </a:r>
            <a:endParaRPr lang="en-US" sz="2400" dirty="0">
              <a:latin typeface="Times New Roman" panose="02020603050405020304" pitchFamily="18" charset="0"/>
              <a:cs typeface="Times New Roman" panose="02020603050405020304" pitchFamily="18" charset="0"/>
            </a:endParaRPr>
          </a:p>
          <a:p>
            <a:pPr algn="ctr"/>
            <a:r>
              <a:rPr lang="en-US" sz="2400" dirty="0" err="1">
                <a:latin typeface="Times New Roman" panose="02020603050405020304" pitchFamily="18" charset="0"/>
                <a:cs typeface="Times New Roman" panose="02020603050405020304" pitchFamily="18" charset="0"/>
              </a:rPr>
              <a:t>Naveen.A</a:t>
            </a:r>
            <a:endParaRPr lang="en-US"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0F0834D-F074-46F9-B3CA-4DF4BC13F279}"/>
              </a:ext>
            </a:extLst>
          </p:cNvPr>
          <p:cNvSpPr txBox="1"/>
          <p:nvPr/>
        </p:nvSpPr>
        <p:spPr>
          <a:xfrm>
            <a:off x="2971796" y="3886200"/>
            <a:ext cx="3200401" cy="461665"/>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Under the Guidance of </a:t>
            </a:r>
            <a:endParaRPr lang="en-IN" sz="2400" dirty="0"/>
          </a:p>
        </p:txBody>
      </p:sp>
      <p:sp>
        <p:nvSpPr>
          <p:cNvPr id="12" name="TextBox 11">
            <a:extLst>
              <a:ext uri="{FF2B5EF4-FFF2-40B4-BE49-F238E27FC236}">
                <a16:creationId xmlns:a16="http://schemas.microsoft.com/office/drawing/2014/main" id="{8DF2AB22-B872-47DD-9892-7D563563A848}"/>
              </a:ext>
            </a:extLst>
          </p:cNvPr>
          <p:cNvSpPr txBox="1"/>
          <p:nvPr/>
        </p:nvSpPr>
        <p:spPr>
          <a:xfrm>
            <a:off x="2819398" y="4495800"/>
            <a:ext cx="3505199" cy="830997"/>
          </a:xfrm>
          <a:prstGeom prst="rect">
            <a:avLst/>
          </a:prstGeom>
          <a:noFill/>
        </p:spPr>
        <p:txBody>
          <a:bodyPr wrap="square" rtlCol="0">
            <a:spAutoFit/>
          </a:bodyPr>
          <a:lstStyle/>
          <a:p>
            <a:pPr algn="ct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Ms.K.Thamizharasi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M.E, </a:t>
            </a:r>
          </a:p>
          <a:p>
            <a:pPr algn="ct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Assistant Professor.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0"/>
            <a:ext cx="9144000" cy="8617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lgn="ctr" fontAlgn="auto">
              <a:spcBef>
                <a:spcPts val="0"/>
              </a:spcBef>
              <a:spcAft>
                <a:spcPts val="0"/>
              </a:spcAft>
              <a:defRPr/>
            </a:pPr>
            <a:r>
              <a:rPr lang="en-US" sz="5000" dirty="0">
                <a:solidFill>
                  <a:schemeClr val="bg1"/>
                </a:solidFill>
                <a:latin typeface="+mj-lt"/>
              </a:rPr>
              <a:t>Architecture Diagram</a:t>
            </a:r>
          </a:p>
        </p:txBody>
      </p:sp>
      <p:sp>
        <p:nvSpPr>
          <p:cNvPr id="5" name="TextBox 4"/>
          <p:cNvSpPr txBox="1"/>
          <p:nvPr/>
        </p:nvSpPr>
        <p:spPr>
          <a:xfrm>
            <a:off x="0" y="6488113"/>
            <a:ext cx="9144000" cy="369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fontAlgn="auto">
              <a:spcBef>
                <a:spcPts val="0"/>
              </a:spcBef>
              <a:spcAft>
                <a:spcPts val="0"/>
              </a:spcAft>
              <a:defRPr/>
            </a:pPr>
            <a:endParaRPr lang="en-US" dirty="0"/>
          </a:p>
        </p:txBody>
      </p:sp>
      <p:sp>
        <p:nvSpPr>
          <p:cNvPr id="6" name="Footer Placeholder 5"/>
          <p:cNvSpPr>
            <a:spLocks noGrp="1"/>
          </p:cNvSpPr>
          <p:nvPr>
            <p:ph type="ftr" sz="quarter" idx="11"/>
          </p:nvPr>
        </p:nvSpPr>
        <p:spPr>
          <a:xfrm>
            <a:off x="0" y="6492875"/>
            <a:ext cx="9144000" cy="365125"/>
          </a:xfrm>
        </p:spPr>
        <p:txBody>
          <a:bodyPr/>
          <a:lstStyle/>
          <a:p>
            <a:pPr algn="r">
              <a:defRPr/>
            </a:pPr>
            <a:r>
              <a:rPr lang="en-US" sz="2400" dirty="0">
                <a:solidFill>
                  <a:schemeClr val="bg1"/>
                </a:solidFill>
              </a:rPr>
              <a:t>                                            PAGE NO:  10             JSRREC/CSE/ FINAL REVIEW</a:t>
            </a:r>
          </a:p>
        </p:txBody>
      </p:sp>
      <p:sp>
        <p:nvSpPr>
          <p:cNvPr id="7" name="TextBox 6"/>
          <p:cNvSpPr txBox="1"/>
          <p:nvPr/>
        </p:nvSpPr>
        <p:spPr>
          <a:xfrm>
            <a:off x="7924800" y="6096000"/>
            <a:ext cx="12192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DATE</a:t>
            </a:r>
          </a:p>
        </p:txBody>
      </p:sp>
      <p:sp>
        <p:nvSpPr>
          <p:cNvPr id="21" name="TextBox 20"/>
          <p:cNvSpPr txBox="1"/>
          <p:nvPr/>
        </p:nvSpPr>
        <p:spPr>
          <a:xfrm>
            <a:off x="7772400" y="6096000"/>
            <a:ext cx="13716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12/04/2021</a:t>
            </a:r>
          </a:p>
        </p:txBody>
      </p:sp>
      <p:grpSp>
        <p:nvGrpSpPr>
          <p:cNvPr id="81" name="Group 80"/>
          <p:cNvGrpSpPr/>
          <p:nvPr/>
        </p:nvGrpSpPr>
        <p:grpSpPr>
          <a:xfrm>
            <a:off x="381000" y="1143000"/>
            <a:ext cx="8382000" cy="4704609"/>
            <a:chOff x="304800" y="1205913"/>
            <a:chExt cx="8382000" cy="4704609"/>
          </a:xfrm>
        </p:grpSpPr>
        <p:grpSp>
          <p:nvGrpSpPr>
            <p:cNvPr id="34" name="Group 33"/>
            <p:cNvGrpSpPr/>
            <p:nvPr/>
          </p:nvGrpSpPr>
          <p:grpSpPr>
            <a:xfrm>
              <a:off x="5880370" y="2708186"/>
              <a:ext cx="1295400" cy="1112245"/>
              <a:chOff x="4320988" y="4343400"/>
              <a:chExt cx="1470212" cy="1094403"/>
            </a:xfrm>
          </p:grpSpPr>
          <p:sp>
            <p:nvSpPr>
              <p:cNvPr id="32" name="Diamond 31"/>
              <p:cNvSpPr/>
              <p:nvPr/>
            </p:nvSpPr>
            <p:spPr>
              <a:xfrm>
                <a:off x="4320988" y="4343400"/>
                <a:ext cx="1470212" cy="1094403"/>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4493954" y="4649417"/>
                <a:ext cx="1165413"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latin typeface="Times New Roman" panose="02020603050405020304" pitchFamily="18" charset="0"/>
                    <a:cs typeface="Times New Roman" panose="02020603050405020304" pitchFamily="18" charset="0"/>
                  </a:rPr>
                  <a:t>Drowsiness Detection</a:t>
                </a:r>
              </a:p>
            </p:txBody>
          </p:sp>
        </p:grpSp>
        <p:grpSp>
          <p:nvGrpSpPr>
            <p:cNvPr id="51" name="Group 50"/>
            <p:cNvGrpSpPr/>
            <p:nvPr/>
          </p:nvGrpSpPr>
          <p:grpSpPr>
            <a:xfrm>
              <a:off x="1305200" y="2242888"/>
              <a:ext cx="1817594" cy="2616108"/>
              <a:chOff x="1981200" y="2133600"/>
              <a:chExt cx="1817594" cy="2616108"/>
            </a:xfrm>
          </p:grpSpPr>
          <p:sp>
            <p:nvSpPr>
              <p:cNvPr id="36" name="TextBox 35"/>
              <p:cNvSpPr txBox="1"/>
              <p:nvPr/>
            </p:nvSpPr>
            <p:spPr>
              <a:xfrm>
                <a:off x="2633382" y="2215643"/>
                <a:ext cx="1165412"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latin typeface="Times New Roman" panose="02020603050405020304" pitchFamily="18" charset="0"/>
                    <a:cs typeface="Times New Roman" panose="02020603050405020304" pitchFamily="18" charset="0"/>
                  </a:rPr>
                  <a:t>Drowsiness Detection</a:t>
                </a:r>
              </a:p>
            </p:txBody>
          </p:sp>
          <p:grpSp>
            <p:nvGrpSpPr>
              <p:cNvPr id="37" name="Group 36"/>
              <p:cNvGrpSpPr/>
              <p:nvPr/>
            </p:nvGrpSpPr>
            <p:grpSpPr>
              <a:xfrm>
                <a:off x="2311166" y="2236591"/>
                <a:ext cx="1162050" cy="1002057"/>
                <a:chOff x="4284242" y="4301950"/>
                <a:chExt cx="1470212" cy="1094403"/>
              </a:xfrm>
            </p:grpSpPr>
            <p:sp>
              <p:nvSpPr>
                <p:cNvPr id="38" name="Diamond 37"/>
                <p:cNvSpPr/>
                <p:nvPr/>
              </p:nvSpPr>
              <p:spPr>
                <a:xfrm>
                  <a:off x="4284242" y="4301950"/>
                  <a:ext cx="1470212" cy="1094403"/>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4473388" y="4486220"/>
                  <a:ext cx="1165412"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latin typeface="Times New Roman" panose="02020603050405020304" pitchFamily="18" charset="0"/>
                      <a:cs typeface="Times New Roman" panose="02020603050405020304" pitchFamily="18" charset="0"/>
                    </a:rPr>
                    <a:t>Face Detection</a:t>
                  </a:r>
                </a:p>
              </p:txBody>
            </p:sp>
          </p:grpSp>
          <p:grpSp>
            <p:nvGrpSpPr>
              <p:cNvPr id="40" name="Group 39"/>
              <p:cNvGrpSpPr/>
              <p:nvPr/>
            </p:nvGrpSpPr>
            <p:grpSpPr>
              <a:xfrm>
                <a:off x="2308972" y="3508237"/>
                <a:ext cx="1162050" cy="1060743"/>
                <a:chOff x="4281466" y="4340284"/>
                <a:chExt cx="1470212" cy="1094403"/>
              </a:xfrm>
            </p:grpSpPr>
            <p:sp>
              <p:nvSpPr>
                <p:cNvPr id="41" name="Diamond 40"/>
                <p:cNvSpPr/>
                <p:nvPr/>
              </p:nvSpPr>
              <p:spPr>
                <a:xfrm>
                  <a:off x="4281466" y="4340284"/>
                  <a:ext cx="1470212" cy="1094403"/>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4437077" y="4564559"/>
                  <a:ext cx="1165412" cy="5398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latin typeface="Times New Roman" panose="02020603050405020304" pitchFamily="18" charset="0"/>
                      <a:cs typeface="Times New Roman" panose="02020603050405020304" pitchFamily="18" charset="0"/>
                    </a:rPr>
                    <a:t>Eyes</a:t>
                  </a:r>
                </a:p>
                <a:p>
                  <a:pPr algn="ctr"/>
                  <a:r>
                    <a:rPr lang="en-US" sz="1400" dirty="0">
                      <a:latin typeface="Times New Roman" panose="02020603050405020304" pitchFamily="18" charset="0"/>
                      <a:cs typeface="Times New Roman" panose="02020603050405020304" pitchFamily="18" charset="0"/>
                    </a:rPr>
                    <a:t>Detection</a:t>
                  </a:r>
                </a:p>
              </p:txBody>
            </p:sp>
          </p:grpSp>
          <p:sp>
            <p:nvSpPr>
              <p:cNvPr id="44" name="Flowchart: Alternate Process 43"/>
              <p:cNvSpPr/>
              <p:nvPr/>
            </p:nvSpPr>
            <p:spPr>
              <a:xfrm>
                <a:off x="1981200" y="2133600"/>
                <a:ext cx="1817594" cy="2616108"/>
              </a:xfrm>
              <a:prstGeom prst="flowChartAlternateProcess">
                <a:avLst/>
              </a:prstGeom>
              <a:noFill/>
              <a:ln>
                <a:solidFill>
                  <a:schemeClr val="tx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p:cNvGrpSpPr/>
            <p:nvPr/>
          </p:nvGrpSpPr>
          <p:grpSpPr>
            <a:xfrm>
              <a:off x="4724400" y="1501439"/>
              <a:ext cx="3733800" cy="878898"/>
              <a:chOff x="4883524" y="1479256"/>
              <a:chExt cx="3733800" cy="878898"/>
            </a:xfrm>
          </p:grpSpPr>
          <p:sp>
            <p:nvSpPr>
              <p:cNvPr id="30" name="Flowchart: Alternate Process 29"/>
              <p:cNvSpPr/>
              <p:nvPr/>
            </p:nvSpPr>
            <p:spPr>
              <a:xfrm>
                <a:off x="5054540" y="1664733"/>
                <a:ext cx="1321130" cy="507943"/>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Eyes Status</a:t>
                </a:r>
              </a:p>
            </p:txBody>
          </p:sp>
          <p:sp>
            <p:nvSpPr>
              <p:cNvPr id="31" name="Flowchart: Alternate Process 30"/>
              <p:cNvSpPr/>
              <p:nvPr/>
            </p:nvSpPr>
            <p:spPr>
              <a:xfrm>
                <a:off x="6947170" y="1668563"/>
                <a:ext cx="1447800" cy="504113"/>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Raspberry Pi</a:t>
                </a:r>
              </a:p>
            </p:txBody>
          </p:sp>
          <p:sp>
            <p:nvSpPr>
              <p:cNvPr id="45" name="Flowchart: Alternate Process 44"/>
              <p:cNvSpPr/>
              <p:nvPr/>
            </p:nvSpPr>
            <p:spPr>
              <a:xfrm>
                <a:off x="4883524" y="1479256"/>
                <a:ext cx="3733800" cy="878898"/>
              </a:xfrm>
              <a:prstGeom prst="flowChartAlternateProcess">
                <a:avLst/>
              </a:prstGeom>
              <a:noFill/>
              <a:ln>
                <a:solidFill>
                  <a:schemeClr val="tx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4191000" y="4050920"/>
              <a:ext cx="4495800" cy="1859602"/>
              <a:chOff x="4603378" y="3785331"/>
              <a:chExt cx="4491604" cy="1719959"/>
            </a:xfrm>
          </p:grpSpPr>
          <p:sp>
            <p:nvSpPr>
              <p:cNvPr id="35" name="Flowchart: Alternate Process 34"/>
              <p:cNvSpPr/>
              <p:nvPr/>
            </p:nvSpPr>
            <p:spPr>
              <a:xfrm>
                <a:off x="6100483" y="4926034"/>
                <a:ext cx="1716169" cy="455136"/>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Information Sharing</a:t>
                </a:r>
              </a:p>
            </p:txBody>
          </p:sp>
          <p:sp>
            <p:nvSpPr>
              <p:cNvPr id="46" name="Flowchart: Alternate Process 45"/>
              <p:cNvSpPr/>
              <p:nvPr/>
            </p:nvSpPr>
            <p:spPr>
              <a:xfrm>
                <a:off x="4984377" y="4271827"/>
                <a:ext cx="1568824" cy="455136"/>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Alarm to wake</a:t>
                </a:r>
              </a:p>
            </p:txBody>
          </p:sp>
          <p:sp>
            <p:nvSpPr>
              <p:cNvPr id="47" name="Flowchart: Alternate Process 46"/>
              <p:cNvSpPr/>
              <p:nvPr/>
            </p:nvSpPr>
            <p:spPr>
              <a:xfrm>
                <a:off x="7378474" y="4271826"/>
                <a:ext cx="1434611" cy="455136"/>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Parking Lights</a:t>
                </a:r>
              </a:p>
            </p:txBody>
          </p:sp>
          <p:sp>
            <p:nvSpPr>
              <p:cNvPr id="48" name="Flowchart: Alternate Process 47"/>
              <p:cNvSpPr/>
              <p:nvPr/>
            </p:nvSpPr>
            <p:spPr>
              <a:xfrm>
                <a:off x="4603378" y="3785331"/>
                <a:ext cx="4491604" cy="1719959"/>
              </a:xfrm>
              <a:prstGeom prst="flowChartAlternateProcess">
                <a:avLst/>
              </a:prstGeom>
              <a:noFill/>
              <a:ln>
                <a:solidFill>
                  <a:schemeClr val="tx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7" name="Elbow Connector 56"/>
            <p:cNvCxnSpPr>
              <a:stCxn id="24" idx="3"/>
              <a:endCxn id="38" idx="0"/>
            </p:cNvCxnSpPr>
            <p:nvPr/>
          </p:nvCxnSpPr>
          <p:spPr>
            <a:xfrm>
              <a:off x="1676400" y="1479257"/>
              <a:ext cx="539791" cy="866622"/>
            </a:xfrm>
            <a:prstGeom prst="bentConnector2">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38" idx="2"/>
              <a:endCxn id="41" idx="0"/>
            </p:cNvCxnSpPr>
            <p:nvPr/>
          </p:nvCxnSpPr>
          <p:spPr>
            <a:xfrm flipH="1">
              <a:off x="2213997" y="3347936"/>
              <a:ext cx="2194" cy="269589"/>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24" name="Flowchart: Alternate Process 23"/>
            <p:cNvSpPr/>
            <p:nvPr/>
          </p:nvSpPr>
          <p:spPr>
            <a:xfrm>
              <a:off x="304800" y="1205913"/>
              <a:ext cx="1371600" cy="546687"/>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Capture Image</a:t>
              </a:r>
            </a:p>
          </p:txBody>
        </p:sp>
        <p:cxnSp>
          <p:nvCxnSpPr>
            <p:cNvPr id="70" name="Elbow Connector 69"/>
            <p:cNvCxnSpPr>
              <a:stCxn id="41" idx="2"/>
              <a:endCxn id="30" idx="1"/>
            </p:cNvCxnSpPr>
            <p:nvPr/>
          </p:nvCxnSpPr>
          <p:spPr>
            <a:xfrm rot="5400000" flipH="1" flipV="1">
              <a:off x="2186016" y="1968868"/>
              <a:ext cx="2737380" cy="2681419"/>
            </a:xfrm>
            <a:prstGeom prst="bentConnector4">
              <a:avLst>
                <a:gd name="adj1" fmla="val -14477"/>
                <a:gd name="adj2" fmla="val 60834"/>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30" idx="3"/>
              <a:endCxn id="31" idx="1"/>
            </p:cNvCxnSpPr>
            <p:nvPr/>
          </p:nvCxnSpPr>
          <p:spPr>
            <a:xfrm>
              <a:off x="6216546" y="1940888"/>
              <a:ext cx="571500" cy="1915"/>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75" name="Elbow Connector 74"/>
            <p:cNvCxnSpPr>
              <a:stCxn id="31" idx="2"/>
              <a:endCxn id="32" idx="0"/>
            </p:cNvCxnSpPr>
            <p:nvPr/>
          </p:nvCxnSpPr>
          <p:spPr>
            <a:xfrm rot="5400000">
              <a:off x="6763345" y="1959584"/>
              <a:ext cx="513327" cy="983876"/>
            </a:xfrm>
            <a:prstGeom prst="bentConnector3">
              <a:avLst>
                <a:gd name="adj1" fmla="val 50000"/>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78" name="Elbow Connector 77"/>
            <p:cNvCxnSpPr>
              <a:stCxn id="32" idx="1"/>
              <a:endCxn id="46" idx="0"/>
            </p:cNvCxnSpPr>
            <p:nvPr/>
          </p:nvCxnSpPr>
          <p:spPr>
            <a:xfrm rot="10800000" flipV="1">
              <a:off x="5357500" y="3264308"/>
              <a:ext cx="522870" cy="1312605"/>
            </a:xfrm>
            <a:prstGeom prst="bentConnector2">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90" name="Elbow Connector 89"/>
            <p:cNvCxnSpPr>
              <a:stCxn id="32" idx="3"/>
              <a:endCxn id="47" idx="0"/>
            </p:cNvCxnSpPr>
            <p:nvPr/>
          </p:nvCxnSpPr>
          <p:spPr>
            <a:xfrm>
              <a:off x="7175770" y="3264309"/>
              <a:ext cx="510894" cy="1312604"/>
            </a:xfrm>
            <a:prstGeom prst="bentConnector2">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100" name="Elbow Connector 99"/>
            <p:cNvCxnSpPr>
              <a:endCxn id="35" idx="0"/>
            </p:cNvCxnSpPr>
            <p:nvPr/>
          </p:nvCxnSpPr>
          <p:spPr>
            <a:xfrm rot="5400000">
              <a:off x="6360790" y="3958363"/>
              <a:ext cx="1513474" cy="1138273"/>
            </a:xfrm>
            <a:prstGeom prst="bentConnector3">
              <a:avLst>
                <a:gd name="adj1" fmla="val 1098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1681760" y="1809865"/>
              <a:ext cx="1358064"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Using    Pi camera</a:t>
              </a:r>
            </a:p>
          </p:txBody>
        </p:sp>
        <p:sp>
          <p:nvSpPr>
            <p:cNvPr id="58" name="TextBox 57"/>
            <p:cNvSpPr txBox="1"/>
            <p:nvPr/>
          </p:nvSpPr>
          <p:spPr>
            <a:xfrm>
              <a:off x="2227339" y="3271259"/>
              <a:ext cx="1367682" cy="461665"/>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Creating Region of</a:t>
              </a:r>
            </a:p>
            <a:p>
              <a:pPr algn="ctr"/>
              <a:r>
                <a:rPr lang="en-US" sz="1200" dirty="0">
                  <a:latin typeface="Times New Roman" panose="02020603050405020304" pitchFamily="18" charset="0"/>
                  <a:cs typeface="Times New Roman" panose="02020603050405020304" pitchFamily="18" charset="0"/>
                </a:rPr>
                <a:t> Interest (ROI)</a:t>
              </a:r>
            </a:p>
          </p:txBody>
        </p:sp>
        <p:sp>
          <p:nvSpPr>
            <p:cNvPr id="59" name="TextBox 58"/>
            <p:cNvSpPr txBox="1"/>
            <p:nvPr/>
          </p:nvSpPr>
          <p:spPr>
            <a:xfrm>
              <a:off x="2585770" y="5106557"/>
              <a:ext cx="1071127"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CNN Clarifier</a:t>
              </a:r>
            </a:p>
          </p:txBody>
        </p:sp>
        <p:sp>
          <p:nvSpPr>
            <p:cNvPr id="60" name="TextBox 59"/>
            <p:cNvSpPr txBox="1"/>
            <p:nvPr/>
          </p:nvSpPr>
          <p:spPr>
            <a:xfrm>
              <a:off x="4559575" y="2959677"/>
              <a:ext cx="1451551"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Warning &lt; = 2 times</a:t>
              </a:r>
            </a:p>
          </p:txBody>
        </p:sp>
        <p:sp>
          <p:nvSpPr>
            <p:cNvPr id="63" name="TextBox 62"/>
            <p:cNvSpPr txBox="1"/>
            <p:nvPr/>
          </p:nvSpPr>
          <p:spPr>
            <a:xfrm>
              <a:off x="4545818" y="4082280"/>
              <a:ext cx="1436612"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Ring alarm  to wake</a:t>
              </a:r>
            </a:p>
          </p:txBody>
        </p:sp>
        <p:sp>
          <p:nvSpPr>
            <p:cNvPr id="64" name="TextBox 63"/>
            <p:cNvSpPr txBox="1"/>
            <p:nvPr/>
          </p:nvSpPr>
          <p:spPr>
            <a:xfrm>
              <a:off x="7109989" y="2974015"/>
              <a:ext cx="1451551"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Warning &gt; = 3 times</a:t>
              </a:r>
            </a:p>
          </p:txBody>
        </p:sp>
        <p:sp>
          <p:nvSpPr>
            <p:cNvPr id="67" name="TextBox 66"/>
            <p:cNvSpPr txBox="1"/>
            <p:nvPr/>
          </p:nvSpPr>
          <p:spPr>
            <a:xfrm>
              <a:off x="6195962" y="1476842"/>
              <a:ext cx="612668" cy="461665"/>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Closed</a:t>
              </a:r>
            </a:p>
            <a:p>
              <a:r>
                <a:rPr lang="en-US" sz="1200" dirty="0">
                  <a:latin typeface="Times New Roman" panose="02020603050405020304" pitchFamily="18" charset="0"/>
                  <a:cs typeface="Times New Roman" panose="02020603050405020304" pitchFamily="18" charset="0"/>
                </a:rPr>
                <a:t> or not</a:t>
              </a:r>
            </a:p>
          </p:txBody>
        </p:sp>
        <p:sp>
          <p:nvSpPr>
            <p:cNvPr id="71" name="TextBox 70"/>
            <p:cNvSpPr txBox="1"/>
            <p:nvPr/>
          </p:nvSpPr>
          <p:spPr>
            <a:xfrm>
              <a:off x="5863681" y="4303061"/>
              <a:ext cx="1398524"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Via SMS  , Dialing</a:t>
              </a:r>
            </a:p>
          </p:txBody>
        </p:sp>
        <p:sp>
          <p:nvSpPr>
            <p:cNvPr id="73" name="TextBox 72"/>
            <p:cNvSpPr txBox="1"/>
            <p:nvPr/>
          </p:nvSpPr>
          <p:spPr>
            <a:xfrm>
              <a:off x="7081790" y="4072978"/>
              <a:ext cx="974369"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Turning  ON</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0"/>
            <a:ext cx="9144000" cy="8617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lgn="ctr" fontAlgn="auto">
              <a:spcBef>
                <a:spcPts val="0"/>
              </a:spcBef>
              <a:spcAft>
                <a:spcPts val="0"/>
              </a:spcAft>
              <a:defRPr/>
            </a:pPr>
            <a:r>
              <a:rPr lang="en-US" sz="5000" dirty="0">
                <a:solidFill>
                  <a:schemeClr val="bg1"/>
                </a:solidFill>
              </a:rPr>
              <a:t>Modules</a:t>
            </a:r>
            <a:endParaRPr lang="en-US" sz="5000" dirty="0">
              <a:solidFill>
                <a:schemeClr val="bg1"/>
              </a:solidFill>
              <a:latin typeface="+mj-lt"/>
            </a:endParaRPr>
          </a:p>
        </p:txBody>
      </p:sp>
      <p:sp>
        <p:nvSpPr>
          <p:cNvPr id="5" name="TextBox 4"/>
          <p:cNvSpPr txBox="1"/>
          <p:nvPr/>
        </p:nvSpPr>
        <p:spPr>
          <a:xfrm>
            <a:off x="0" y="6488113"/>
            <a:ext cx="9144000" cy="369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fontAlgn="auto">
              <a:spcBef>
                <a:spcPts val="0"/>
              </a:spcBef>
              <a:spcAft>
                <a:spcPts val="0"/>
              </a:spcAft>
              <a:defRPr/>
            </a:pPr>
            <a:endParaRPr lang="en-US" dirty="0"/>
          </a:p>
        </p:txBody>
      </p:sp>
      <p:sp>
        <p:nvSpPr>
          <p:cNvPr id="6" name="Footer Placeholder 5"/>
          <p:cNvSpPr>
            <a:spLocks noGrp="1"/>
          </p:cNvSpPr>
          <p:nvPr>
            <p:ph type="ftr" sz="quarter" idx="11"/>
          </p:nvPr>
        </p:nvSpPr>
        <p:spPr>
          <a:xfrm>
            <a:off x="0" y="6492875"/>
            <a:ext cx="9144000" cy="365125"/>
          </a:xfrm>
        </p:spPr>
        <p:txBody>
          <a:bodyPr/>
          <a:lstStyle/>
          <a:p>
            <a:pPr algn="r">
              <a:defRPr/>
            </a:pPr>
            <a:r>
              <a:rPr lang="en-US" sz="2400" dirty="0">
                <a:solidFill>
                  <a:schemeClr val="bg1"/>
                </a:solidFill>
              </a:rPr>
              <a:t>                                    PAGE NO :  11                 JSRREC/CSE/ FINAL REVIEW</a:t>
            </a:r>
          </a:p>
        </p:txBody>
      </p:sp>
      <p:sp>
        <p:nvSpPr>
          <p:cNvPr id="7" name="TextBox 6"/>
          <p:cNvSpPr txBox="1"/>
          <p:nvPr/>
        </p:nvSpPr>
        <p:spPr>
          <a:xfrm>
            <a:off x="7924800" y="6096000"/>
            <a:ext cx="12192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DATE</a:t>
            </a:r>
          </a:p>
        </p:txBody>
      </p:sp>
      <p:sp>
        <p:nvSpPr>
          <p:cNvPr id="8" name="Rectangle 3"/>
          <p:cNvSpPr txBox="1">
            <a:spLocks noChangeArrowheads="1"/>
          </p:cNvSpPr>
          <p:nvPr/>
        </p:nvSpPr>
        <p:spPr bwMode="auto">
          <a:xfrm>
            <a:off x="457200" y="1742896"/>
            <a:ext cx="8229600" cy="30798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540000" indent="-457200" algn="just">
              <a:lnSpc>
                <a:spcPct val="200000"/>
              </a:lnSpc>
              <a:spcBef>
                <a:spcPts val="600"/>
              </a:spcBef>
              <a:spcAft>
                <a:spcPts val="600"/>
              </a:spcAft>
              <a:buFont typeface="+mj-lt"/>
              <a:buAutoNum type="arabicParenR"/>
            </a:pPr>
            <a:r>
              <a:rPr lang="en-IN" sz="2000" dirty="0">
                <a:solidFill>
                  <a:schemeClr val="tx1">
                    <a:lumMod val="85000"/>
                    <a:lumOff val="15000"/>
                  </a:schemeClr>
                </a:solidFill>
                <a:latin typeface="Times New Roman" panose="02020603050405020304" pitchFamily="18" charset="0"/>
                <a:cs typeface="Times New Roman" panose="02020603050405020304" pitchFamily="18" charset="0"/>
              </a:rPr>
              <a:t>Face Detection and Creating Region Of Interest(ROI)</a:t>
            </a:r>
          </a:p>
          <a:p>
            <a:pPr marL="540000" indent="-457200" algn="just">
              <a:lnSpc>
                <a:spcPct val="200000"/>
              </a:lnSpc>
              <a:spcBef>
                <a:spcPts val="600"/>
              </a:spcBef>
              <a:spcAft>
                <a:spcPts val="600"/>
              </a:spcAft>
              <a:buFont typeface="+mj-lt"/>
              <a:buAutoNum type="arabicParenR"/>
            </a:pPr>
            <a:r>
              <a:rPr lang="en-IN" sz="2000" dirty="0">
                <a:solidFill>
                  <a:schemeClr val="tx1">
                    <a:lumMod val="85000"/>
                    <a:lumOff val="15000"/>
                  </a:schemeClr>
                </a:solidFill>
                <a:latin typeface="Times New Roman" panose="02020603050405020304" pitchFamily="18" charset="0"/>
                <a:cs typeface="Times New Roman" panose="02020603050405020304" pitchFamily="18" charset="0"/>
              </a:rPr>
              <a:t>Classification of Image in Classifier</a:t>
            </a:r>
          </a:p>
          <a:p>
            <a:pPr marL="540000" indent="-457200" algn="just">
              <a:lnSpc>
                <a:spcPct val="200000"/>
              </a:lnSpc>
              <a:spcBef>
                <a:spcPts val="600"/>
              </a:spcBef>
              <a:spcAft>
                <a:spcPts val="600"/>
              </a:spcAft>
              <a:buFont typeface="+mj-lt"/>
              <a:buAutoNum type="arabicParenR"/>
            </a:pPr>
            <a:r>
              <a:rPr lang="en-IN" sz="2000" dirty="0">
                <a:solidFill>
                  <a:schemeClr val="tx1">
                    <a:lumMod val="85000"/>
                    <a:lumOff val="15000"/>
                  </a:schemeClr>
                </a:solidFill>
                <a:latin typeface="Times New Roman" panose="02020603050405020304" pitchFamily="18" charset="0"/>
                <a:cs typeface="Times New Roman" panose="02020603050405020304" pitchFamily="18" charset="0"/>
              </a:rPr>
              <a:t>Calculation of score count</a:t>
            </a:r>
          </a:p>
          <a:p>
            <a:pPr marL="540000" indent="-457200" algn="just">
              <a:lnSpc>
                <a:spcPct val="200000"/>
              </a:lnSpc>
              <a:spcBef>
                <a:spcPts val="600"/>
              </a:spcBef>
              <a:spcAft>
                <a:spcPts val="600"/>
              </a:spcAft>
              <a:buFont typeface="+mj-lt"/>
              <a:buAutoNum type="arabicParenR"/>
            </a:pPr>
            <a:r>
              <a:rPr lang="en-IN" sz="2000" dirty="0">
                <a:solidFill>
                  <a:schemeClr val="tx1">
                    <a:lumMod val="85000"/>
                    <a:lumOff val="15000"/>
                  </a:schemeClr>
                </a:solidFill>
                <a:latin typeface="Times New Roman" panose="02020603050405020304" pitchFamily="18" charset="0"/>
                <a:cs typeface="Times New Roman" panose="02020603050405020304" pitchFamily="18" charset="0"/>
              </a:rPr>
              <a:t>Alarm System Activation</a:t>
            </a:r>
          </a:p>
        </p:txBody>
      </p:sp>
      <p:sp>
        <p:nvSpPr>
          <p:cNvPr id="9" name="TextBox 8"/>
          <p:cNvSpPr txBox="1"/>
          <p:nvPr/>
        </p:nvSpPr>
        <p:spPr>
          <a:xfrm>
            <a:off x="7772400" y="6096000"/>
            <a:ext cx="13716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12/04/2021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0"/>
            <a:ext cx="9144000" cy="8617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lgn="ctr" fontAlgn="auto">
              <a:spcBef>
                <a:spcPts val="0"/>
              </a:spcBef>
              <a:spcAft>
                <a:spcPts val="0"/>
              </a:spcAft>
              <a:defRPr/>
            </a:pPr>
            <a:r>
              <a:rPr lang="en-US" sz="5000" dirty="0">
                <a:solidFill>
                  <a:schemeClr val="bg1"/>
                </a:solidFill>
              </a:rPr>
              <a:t>Module Description</a:t>
            </a:r>
            <a:endParaRPr lang="en-US" sz="5000" dirty="0">
              <a:solidFill>
                <a:schemeClr val="bg1"/>
              </a:solidFill>
              <a:latin typeface="+mj-lt"/>
            </a:endParaRPr>
          </a:p>
        </p:txBody>
      </p:sp>
      <p:sp>
        <p:nvSpPr>
          <p:cNvPr id="5" name="TextBox 4"/>
          <p:cNvSpPr txBox="1"/>
          <p:nvPr/>
        </p:nvSpPr>
        <p:spPr>
          <a:xfrm>
            <a:off x="0" y="6488113"/>
            <a:ext cx="9144000" cy="369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fontAlgn="auto">
              <a:spcBef>
                <a:spcPts val="0"/>
              </a:spcBef>
              <a:spcAft>
                <a:spcPts val="0"/>
              </a:spcAft>
              <a:defRPr/>
            </a:pPr>
            <a:endParaRPr lang="en-US" dirty="0"/>
          </a:p>
        </p:txBody>
      </p:sp>
      <p:sp>
        <p:nvSpPr>
          <p:cNvPr id="6" name="Footer Placeholder 5"/>
          <p:cNvSpPr>
            <a:spLocks noGrp="1"/>
          </p:cNvSpPr>
          <p:nvPr>
            <p:ph type="ftr" sz="quarter" idx="11"/>
          </p:nvPr>
        </p:nvSpPr>
        <p:spPr>
          <a:xfrm>
            <a:off x="0" y="6492875"/>
            <a:ext cx="9144000" cy="365125"/>
          </a:xfrm>
        </p:spPr>
        <p:txBody>
          <a:bodyPr/>
          <a:lstStyle/>
          <a:p>
            <a:pPr algn="r">
              <a:defRPr/>
            </a:pPr>
            <a:r>
              <a:rPr lang="en-US" sz="2400" dirty="0">
                <a:solidFill>
                  <a:schemeClr val="bg1"/>
                </a:solidFill>
              </a:rPr>
              <a:t>                                    PAGE NO : 12                JSRREC/CSE/ FINAL REVIEW</a:t>
            </a:r>
          </a:p>
        </p:txBody>
      </p:sp>
      <p:sp>
        <p:nvSpPr>
          <p:cNvPr id="7" name="TextBox 6"/>
          <p:cNvSpPr txBox="1"/>
          <p:nvPr/>
        </p:nvSpPr>
        <p:spPr>
          <a:xfrm>
            <a:off x="7924800" y="6096000"/>
            <a:ext cx="12192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DATE</a:t>
            </a:r>
          </a:p>
        </p:txBody>
      </p:sp>
      <p:sp>
        <p:nvSpPr>
          <p:cNvPr id="8" name="Rectangle 3"/>
          <p:cNvSpPr txBox="1">
            <a:spLocks noChangeArrowheads="1"/>
          </p:cNvSpPr>
          <p:nvPr/>
        </p:nvSpPr>
        <p:spPr bwMode="auto">
          <a:xfrm>
            <a:off x="228600" y="1091287"/>
            <a:ext cx="84582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82800" algn="just">
              <a:lnSpc>
                <a:spcPct val="150000"/>
              </a:lnSpc>
              <a:spcBef>
                <a:spcPts val="600"/>
              </a:spcBef>
              <a:spcAft>
                <a:spcPts val="600"/>
              </a:spcAft>
            </a:pPr>
            <a:r>
              <a:rPr lang="en-IN" sz="2000" dirty="0">
                <a:solidFill>
                  <a:schemeClr val="tx1">
                    <a:lumMod val="85000"/>
                    <a:lumOff val="15000"/>
                  </a:schemeClr>
                </a:solidFill>
                <a:latin typeface="Times New Roman" panose="02020603050405020304" pitchFamily="18" charset="0"/>
                <a:cs typeface="Times New Roman" panose="02020603050405020304" pitchFamily="18" charset="0"/>
              </a:rPr>
              <a:t>1) </a:t>
            </a:r>
            <a:r>
              <a:rPr lang="en-IN" sz="2000" u="sng" dirty="0">
                <a:solidFill>
                  <a:schemeClr val="tx1">
                    <a:lumMod val="85000"/>
                    <a:lumOff val="15000"/>
                  </a:schemeClr>
                </a:solidFill>
                <a:latin typeface="Times New Roman" panose="02020603050405020304" pitchFamily="18" charset="0"/>
                <a:cs typeface="Times New Roman" panose="02020603050405020304" pitchFamily="18" charset="0"/>
              </a:rPr>
              <a:t>Face Detection and Creating Region Of Interest(ROI)</a:t>
            </a:r>
          </a:p>
          <a:p>
            <a:pPr marL="425700" indent="-342900" algn="just">
              <a:lnSpc>
                <a:spcPct val="150000"/>
              </a:lnSpc>
              <a:spcBef>
                <a:spcPts val="600"/>
              </a:spcBef>
              <a:spcAft>
                <a:spcPts val="600"/>
              </a:spcAft>
              <a:buClr>
                <a:schemeClr val="accent2">
                  <a:lumMod val="75000"/>
                </a:schemeClr>
              </a:buClr>
              <a:buSzPct val="130000"/>
              <a:buFont typeface="Arial" panose="020B0604020202020204" pitchFamily="34" charset="0"/>
              <a:buChar char="•"/>
            </a:pPr>
            <a:r>
              <a:rPr lang="en-GB" sz="2000" dirty="0">
                <a:solidFill>
                  <a:schemeClr val="bg2">
                    <a:lumMod val="10000"/>
                  </a:schemeClr>
                </a:solidFill>
                <a:latin typeface="Times New Roman" panose="02020603050405020304" pitchFamily="18" charset="0"/>
                <a:cs typeface="Times New Roman" panose="02020603050405020304" pitchFamily="18" charset="0"/>
              </a:rPr>
              <a:t>With a webcam, we will take images as input. So to access the webcam, we made an infinite loop that will capture each frame.</a:t>
            </a:r>
          </a:p>
          <a:p>
            <a:pPr marL="425700" indent="-342900" algn="just">
              <a:lnSpc>
                <a:spcPct val="150000"/>
              </a:lnSpc>
              <a:spcBef>
                <a:spcPts val="600"/>
              </a:spcBef>
              <a:spcAft>
                <a:spcPts val="600"/>
              </a:spcAft>
              <a:buClr>
                <a:schemeClr val="accent2">
                  <a:lumMod val="75000"/>
                </a:schemeClr>
              </a:buClr>
              <a:buSzPct val="130000"/>
              <a:buFont typeface="Arial" panose="020B0604020202020204" pitchFamily="34" charset="0"/>
              <a:buChar char="•"/>
            </a:pPr>
            <a:r>
              <a:rPr lang="en-GB" sz="2000" dirty="0">
                <a:solidFill>
                  <a:schemeClr val="bg2">
                    <a:lumMod val="10000"/>
                  </a:schemeClr>
                </a:solidFill>
                <a:latin typeface="Times New Roman" panose="02020603050405020304" pitchFamily="18" charset="0"/>
                <a:cs typeface="Times New Roman" panose="02020603050405020304" pitchFamily="18" charset="0"/>
              </a:rPr>
              <a:t>we need to first convert the image into grayscale as the OpenCV algorithm for object detection takes Gray images in the input.</a:t>
            </a:r>
          </a:p>
          <a:p>
            <a:pPr marL="425700" indent="-342900" algn="just">
              <a:lnSpc>
                <a:spcPct val="150000"/>
              </a:lnSpc>
              <a:spcBef>
                <a:spcPts val="600"/>
              </a:spcBef>
              <a:spcAft>
                <a:spcPts val="600"/>
              </a:spcAft>
              <a:buClr>
                <a:schemeClr val="accent2">
                  <a:lumMod val="75000"/>
                </a:schemeClr>
              </a:buClr>
              <a:buSzPct val="1300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First, we set the cascade classifier for eyes and extract only the eyes data from the full image. </a:t>
            </a:r>
          </a:p>
          <a:p>
            <a:pPr marL="425700" indent="-342900" algn="just">
              <a:lnSpc>
                <a:spcPct val="150000"/>
              </a:lnSpc>
              <a:spcBef>
                <a:spcPts val="600"/>
              </a:spcBef>
              <a:spcAft>
                <a:spcPts val="600"/>
              </a:spcAft>
              <a:buClr>
                <a:schemeClr val="accent2">
                  <a:lumMod val="75000"/>
                </a:schemeClr>
              </a:buClr>
              <a:buSzPct val="130000"/>
              <a:buFont typeface="Arial" panose="020B0604020202020204" pitchFamily="34" charset="0"/>
              <a:buChar char="•"/>
            </a:pPr>
            <a:r>
              <a:rPr lang="en-GB" sz="2000" dirty="0">
                <a:solidFill>
                  <a:schemeClr val="bg2">
                    <a:lumMod val="10000"/>
                  </a:schemeClr>
                </a:solidFill>
                <a:latin typeface="Times New Roman" panose="02020603050405020304" pitchFamily="18" charset="0"/>
                <a:cs typeface="Times New Roman" panose="02020603050405020304" pitchFamily="18" charset="0"/>
              </a:rPr>
              <a:t>It returns an array of detections with </a:t>
            </a:r>
            <a:r>
              <a:rPr lang="en-GB" sz="2000" dirty="0" err="1">
                <a:solidFill>
                  <a:schemeClr val="bg2">
                    <a:lumMod val="10000"/>
                  </a:schemeClr>
                </a:solidFill>
                <a:latin typeface="Times New Roman" panose="02020603050405020304" pitchFamily="18" charset="0"/>
                <a:cs typeface="Times New Roman" panose="02020603050405020304" pitchFamily="18" charset="0"/>
              </a:rPr>
              <a:t>x,y</a:t>
            </a:r>
            <a:r>
              <a:rPr lang="en-GB" sz="2000" dirty="0">
                <a:solidFill>
                  <a:schemeClr val="bg2">
                    <a:lumMod val="10000"/>
                  </a:schemeClr>
                </a:solidFill>
                <a:latin typeface="Times New Roman" panose="02020603050405020304" pitchFamily="18" charset="0"/>
                <a:cs typeface="Times New Roman" panose="02020603050405020304" pitchFamily="18" charset="0"/>
              </a:rPr>
              <a:t> coordinates, and height, the width of the boundary box of the object. </a:t>
            </a:r>
            <a:endParaRPr lang="en-IN" sz="20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7772400" y="6096000"/>
            <a:ext cx="13716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12/04/2021</a:t>
            </a:r>
          </a:p>
        </p:txBody>
      </p:sp>
    </p:spTree>
    <p:extLst>
      <p:ext uri="{BB962C8B-B14F-4D97-AF65-F5344CB8AC3E}">
        <p14:creationId xmlns:p14="http://schemas.microsoft.com/office/powerpoint/2010/main" val="3778649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0"/>
            <a:ext cx="9144000" cy="8617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lgn="ctr" fontAlgn="auto">
              <a:spcBef>
                <a:spcPts val="0"/>
              </a:spcBef>
              <a:spcAft>
                <a:spcPts val="0"/>
              </a:spcAft>
              <a:defRPr/>
            </a:pPr>
            <a:r>
              <a:rPr lang="en-US" sz="5000" dirty="0">
                <a:solidFill>
                  <a:schemeClr val="bg1"/>
                </a:solidFill>
              </a:rPr>
              <a:t>Module Description</a:t>
            </a:r>
            <a:endParaRPr lang="en-US" sz="5000" dirty="0">
              <a:solidFill>
                <a:schemeClr val="bg1"/>
              </a:solidFill>
              <a:latin typeface="+mj-lt"/>
            </a:endParaRPr>
          </a:p>
        </p:txBody>
      </p:sp>
      <p:sp>
        <p:nvSpPr>
          <p:cNvPr id="5" name="TextBox 4"/>
          <p:cNvSpPr txBox="1"/>
          <p:nvPr/>
        </p:nvSpPr>
        <p:spPr>
          <a:xfrm>
            <a:off x="0" y="6488113"/>
            <a:ext cx="9144000" cy="369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fontAlgn="auto">
              <a:spcBef>
                <a:spcPts val="0"/>
              </a:spcBef>
              <a:spcAft>
                <a:spcPts val="0"/>
              </a:spcAft>
              <a:defRPr/>
            </a:pPr>
            <a:endParaRPr lang="en-US" dirty="0"/>
          </a:p>
        </p:txBody>
      </p:sp>
      <p:sp>
        <p:nvSpPr>
          <p:cNvPr id="6" name="Footer Placeholder 5"/>
          <p:cNvSpPr>
            <a:spLocks noGrp="1"/>
          </p:cNvSpPr>
          <p:nvPr>
            <p:ph type="ftr" sz="quarter" idx="11"/>
          </p:nvPr>
        </p:nvSpPr>
        <p:spPr>
          <a:xfrm>
            <a:off x="0" y="6492875"/>
            <a:ext cx="9144000" cy="365125"/>
          </a:xfrm>
        </p:spPr>
        <p:txBody>
          <a:bodyPr/>
          <a:lstStyle/>
          <a:p>
            <a:pPr algn="r">
              <a:defRPr/>
            </a:pPr>
            <a:r>
              <a:rPr lang="en-US" sz="2400" dirty="0">
                <a:solidFill>
                  <a:schemeClr val="bg1"/>
                </a:solidFill>
              </a:rPr>
              <a:t>                                    PAGE NO : 13                  JSRREC/CSE/ FINAL REVIEW</a:t>
            </a:r>
          </a:p>
        </p:txBody>
      </p:sp>
      <p:sp>
        <p:nvSpPr>
          <p:cNvPr id="7" name="TextBox 6"/>
          <p:cNvSpPr txBox="1"/>
          <p:nvPr/>
        </p:nvSpPr>
        <p:spPr>
          <a:xfrm>
            <a:off x="7924800" y="6096000"/>
            <a:ext cx="12192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DATE</a:t>
            </a:r>
          </a:p>
        </p:txBody>
      </p:sp>
      <p:sp>
        <p:nvSpPr>
          <p:cNvPr id="9" name="TextBox 8"/>
          <p:cNvSpPr txBox="1"/>
          <p:nvPr/>
        </p:nvSpPr>
        <p:spPr>
          <a:xfrm>
            <a:off x="7772400" y="6096000"/>
            <a:ext cx="13716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12/04/2021</a:t>
            </a:r>
          </a:p>
        </p:txBody>
      </p:sp>
      <p:pic>
        <p:nvPicPr>
          <p:cNvPr id="11" name="Picture 10">
            <a:extLst>
              <a:ext uri="{FF2B5EF4-FFF2-40B4-BE49-F238E27FC236}">
                <a16:creationId xmlns:a16="http://schemas.microsoft.com/office/drawing/2014/main" id="{19ACC1B8-FAD2-4EE6-9B9F-C4F3A79518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33323"/>
            <a:ext cx="2895600" cy="2895600"/>
          </a:xfrm>
          <a:prstGeom prst="rect">
            <a:avLst/>
          </a:prstGeom>
        </p:spPr>
      </p:pic>
      <p:pic>
        <p:nvPicPr>
          <p:cNvPr id="13" name="Picture 12">
            <a:extLst>
              <a:ext uri="{FF2B5EF4-FFF2-40B4-BE49-F238E27FC236}">
                <a16:creationId xmlns:a16="http://schemas.microsoft.com/office/drawing/2014/main" id="{05C90CED-D4BB-46CA-A32B-1152AF34EF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2221280"/>
            <a:ext cx="3124200" cy="3453283"/>
          </a:xfrm>
          <a:prstGeom prst="rect">
            <a:avLst/>
          </a:prstGeom>
        </p:spPr>
      </p:pic>
      <p:sp>
        <p:nvSpPr>
          <p:cNvPr id="14" name="TextBox 13">
            <a:extLst>
              <a:ext uri="{FF2B5EF4-FFF2-40B4-BE49-F238E27FC236}">
                <a16:creationId xmlns:a16="http://schemas.microsoft.com/office/drawing/2014/main" id="{06870762-5094-4C7B-86B0-91CF216AE957}"/>
              </a:ext>
            </a:extLst>
          </p:cNvPr>
          <p:cNvSpPr txBox="1"/>
          <p:nvPr/>
        </p:nvSpPr>
        <p:spPr>
          <a:xfrm>
            <a:off x="668215" y="1400737"/>
            <a:ext cx="38862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Sample Output :</a:t>
            </a:r>
            <a:endParaRPr lang="en-IN" sz="2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8C85EB45-C6F7-4D08-A35C-29BC9FDD2FA6}"/>
              </a:ext>
            </a:extLst>
          </p:cNvPr>
          <p:cNvSpPr txBox="1"/>
          <p:nvPr/>
        </p:nvSpPr>
        <p:spPr>
          <a:xfrm>
            <a:off x="1219200" y="5195653"/>
            <a:ext cx="2286000" cy="261610"/>
          </a:xfrm>
          <a:prstGeom prst="rect">
            <a:avLst/>
          </a:prstGeom>
          <a:noFill/>
        </p:spPr>
        <p:txBody>
          <a:bodyPr wrap="square" rtlCol="0">
            <a:spAutoFit/>
          </a:bodyPr>
          <a:lstStyle/>
          <a:p>
            <a:r>
              <a:rPr lang="en-US" sz="1100" dirty="0"/>
              <a:t>Sample Image of Face Detection</a:t>
            </a:r>
            <a:endParaRPr lang="en-IN" sz="1100" dirty="0"/>
          </a:p>
        </p:txBody>
      </p:sp>
      <p:sp>
        <p:nvSpPr>
          <p:cNvPr id="16" name="TextBox 15">
            <a:extLst>
              <a:ext uri="{FF2B5EF4-FFF2-40B4-BE49-F238E27FC236}">
                <a16:creationId xmlns:a16="http://schemas.microsoft.com/office/drawing/2014/main" id="{8D669384-9F66-4CA7-8924-31F8DC9D0754}"/>
              </a:ext>
            </a:extLst>
          </p:cNvPr>
          <p:cNvSpPr txBox="1"/>
          <p:nvPr/>
        </p:nvSpPr>
        <p:spPr>
          <a:xfrm>
            <a:off x="5646420" y="5759015"/>
            <a:ext cx="2286000" cy="430887"/>
          </a:xfrm>
          <a:prstGeom prst="rect">
            <a:avLst/>
          </a:prstGeom>
          <a:noFill/>
        </p:spPr>
        <p:txBody>
          <a:bodyPr wrap="square" rtlCol="0">
            <a:spAutoFit/>
          </a:bodyPr>
          <a:lstStyle/>
          <a:p>
            <a:pPr algn="ctr"/>
            <a:r>
              <a:rPr lang="en-US" sz="1100" dirty="0"/>
              <a:t>Sample Image of Creating Region of interest</a:t>
            </a:r>
            <a:endParaRPr lang="en-IN" sz="1100" dirty="0"/>
          </a:p>
        </p:txBody>
      </p:sp>
    </p:spTree>
    <p:extLst>
      <p:ext uri="{BB962C8B-B14F-4D97-AF65-F5344CB8AC3E}">
        <p14:creationId xmlns:p14="http://schemas.microsoft.com/office/powerpoint/2010/main" val="3914723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0"/>
            <a:ext cx="9144000" cy="8617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lgn="ctr" fontAlgn="auto">
              <a:spcBef>
                <a:spcPts val="0"/>
              </a:spcBef>
              <a:spcAft>
                <a:spcPts val="0"/>
              </a:spcAft>
              <a:defRPr/>
            </a:pPr>
            <a:r>
              <a:rPr lang="en-US" sz="5000" dirty="0">
                <a:solidFill>
                  <a:schemeClr val="bg1"/>
                </a:solidFill>
              </a:rPr>
              <a:t>Module Description</a:t>
            </a:r>
            <a:endParaRPr lang="en-US" sz="5000" dirty="0">
              <a:solidFill>
                <a:schemeClr val="bg1"/>
              </a:solidFill>
              <a:latin typeface="+mj-lt"/>
            </a:endParaRPr>
          </a:p>
        </p:txBody>
      </p:sp>
      <p:sp>
        <p:nvSpPr>
          <p:cNvPr id="5" name="TextBox 4"/>
          <p:cNvSpPr txBox="1"/>
          <p:nvPr/>
        </p:nvSpPr>
        <p:spPr>
          <a:xfrm>
            <a:off x="0" y="6488113"/>
            <a:ext cx="9144000" cy="369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fontAlgn="auto">
              <a:spcBef>
                <a:spcPts val="0"/>
              </a:spcBef>
              <a:spcAft>
                <a:spcPts val="0"/>
              </a:spcAft>
              <a:defRPr/>
            </a:pPr>
            <a:endParaRPr lang="en-US" dirty="0"/>
          </a:p>
        </p:txBody>
      </p:sp>
      <p:sp>
        <p:nvSpPr>
          <p:cNvPr id="6" name="Footer Placeholder 5"/>
          <p:cNvSpPr>
            <a:spLocks noGrp="1"/>
          </p:cNvSpPr>
          <p:nvPr>
            <p:ph type="ftr" sz="quarter" idx="11"/>
          </p:nvPr>
        </p:nvSpPr>
        <p:spPr>
          <a:xfrm>
            <a:off x="0" y="6492875"/>
            <a:ext cx="9144000" cy="365125"/>
          </a:xfrm>
        </p:spPr>
        <p:txBody>
          <a:bodyPr/>
          <a:lstStyle/>
          <a:p>
            <a:pPr algn="r">
              <a:defRPr/>
            </a:pPr>
            <a:r>
              <a:rPr lang="en-US" sz="2400" dirty="0">
                <a:solidFill>
                  <a:schemeClr val="bg1"/>
                </a:solidFill>
              </a:rPr>
              <a:t>                                    PAGE NO : 14              JSRREC/CSE/ FINAL REVIEW</a:t>
            </a:r>
          </a:p>
        </p:txBody>
      </p:sp>
      <p:sp>
        <p:nvSpPr>
          <p:cNvPr id="7" name="TextBox 6"/>
          <p:cNvSpPr txBox="1"/>
          <p:nvPr/>
        </p:nvSpPr>
        <p:spPr>
          <a:xfrm>
            <a:off x="7924800" y="6096000"/>
            <a:ext cx="12192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DATE</a:t>
            </a:r>
          </a:p>
        </p:txBody>
      </p:sp>
      <p:sp>
        <p:nvSpPr>
          <p:cNvPr id="8" name="Rectangle 3"/>
          <p:cNvSpPr txBox="1">
            <a:spLocks noChangeArrowheads="1"/>
          </p:cNvSpPr>
          <p:nvPr/>
        </p:nvSpPr>
        <p:spPr bwMode="auto">
          <a:xfrm>
            <a:off x="304800" y="1116687"/>
            <a:ext cx="82296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82800" algn="just">
              <a:lnSpc>
                <a:spcPct val="200000"/>
              </a:lnSpc>
              <a:spcBef>
                <a:spcPts val="600"/>
              </a:spcBef>
              <a:spcAft>
                <a:spcPts val="600"/>
              </a:spcAft>
            </a:pPr>
            <a:r>
              <a:rPr lang="en-IN" sz="2000" u="sng" dirty="0">
                <a:solidFill>
                  <a:schemeClr val="tx1">
                    <a:lumMod val="85000"/>
                    <a:lumOff val="15000"/>
                  </a:schemeClr>
                </a:solidFill>
                <a:latin typeface="Times New Roman" panose="02020603050405020304" pitchFamily="18" charset="0"/>
                <a:cs typeface="Times New Roman" panose="02020603050405020304" pitchFamily="18" charset="0"/>
              </a:rPr>
              <a:t>2) Classification of Image in Classifier</a:t>
            </a:r>
          </a:p>
          <a:p>
            <a:pPr marL="425700" indent="-342900" algn="just">
              <a:lnSpc>
                <a:spcPct val="150000"/>
              </a:lnSpc>
              <a:spcBef>
                <a:spcPts val="600"/>
              </a:spcBef>
              <a:spcAft>
                <a:spcPts val="600"/>
              </a:spcAft>
              <a:buClr>
                <a:schemeClr val="accent2">
                  <a:lumMod val="75000"/>
                </a:schemeClr>
              </a:buClr>
              <a:buSzPct val="1300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We are using CNN classifier for predicting eye status. To feed our image into the model, we need to perform certain operations because the model needs the correct dimensions to start with.</a:t>
            </a:r>
          </a:p>
          <a:p>
            <a:pPr marL="425700" indent="-342900" algn="just">
              <a:lnSpc>
                <a:spcPct val="150000"/>
              </a:lnSpc>
              <a:spcBef>
                <a:spcPts val="600"/>
              </a:spcBef>
              <a:spcAft>
                <a:spcPts val="600"/>
              </a:spcAft>
              <a:buClr>
                <a:schemeClr val="accent2">
                  <a:lumMod val="75000"/>
                </a:schemeClr>
              </a:buClr>
              <a:buSzPct val="1300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This can be achieved by extracting the boundary box of the eye and then we can pull out the eye image from the frame with this code.</a:t>
            </a:r>
          </a:p>
        </p:txBody>
      </p:sp>
      <p:sp>
        <p:nvSpPr>
          <p:cNvPr id="9" name="TextBox 8"/>
          <p:cNvSpPr txBox="1"/>
          <p:nvPr/>
        </p:nvSpPr>
        <p:spPr>
          <a:xfrm>
            <a:off x="7772400" y="6096000"/>
            <a:ext cx="13716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12/04/2021</a:t>
            </a:r>
          </a:p>
        </p:txBody>
      </p:sp>
    </p:spTree>
    <p:extLst>
      <p:ext uri="{BB962C8B-B14F-4D97-AF65-F5344CB8AC3E}">
        <p14:creationId xmlns:p14="http://schemas.microsoft.com/office/powerpoint/2010/main" val="2473695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0"/>
            <a:ext cx="9144000" cy="8617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lgn="ctr" fontAlgn="auto">
              <a:spcBef>
                <a:spcPts val="0"/>
              </a:spcBef>
              <a:spcAft>
                <a:spcPts val="0"/>
              </a:spcAft>
              <a:defRPr/>
            </a:pPr>
            <a:r>
              <a:rPr lang="en-US" sz="5000" dirty="0">
                <a:solidFill>
                  <a:schemeClr val="bg1"/>
                </a:solidFill>
              </a:rPr>
              <a:t>Module Description</a:t>
            </a:r>
            <a:endParaRPr lang="en-US" sz="5000" dirty="0">
              <a:solidFill>
                <a:schemeClr val="bg1"/>
              </a:solidFill>
              <a:latin typeface="+mj-lt"/>
            </a:endParaRPr>
          </a:p>
        </p:txBody>
      </p:sp>
      <p:sp>
        <p:nvSpPr>
          <p:cNvPr id="5" name="TextBox 4"/>
          <p:cNvSpPr txBox="1"/>
          <p:nvPr/>
        </p:nvSpPr>
        <p:spPr>
          <a:xfrm>
            <a:off x="0" y="6488113"/>
            <a:ext cx="9144000" cy="369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fontAlgn="auto">
              <a:spcBef>
                <a:spcPts val="0"/>
              </a:spcBef>
              <a:spcAft>
                <a:spcPts val="0"/>
              </a:spcAft>
              <a:defRPr/>
            </a:pPr>
            <a:endParaRPr lang="en-US" dirty="0"/>
          </a:p>
        </p:txBody>
      </p:sp>
      <p:sp>
        <p:nvSpPr>
          <p:cNvPr id="6" name="Footer Placeholder 5"/>
          <p:cNvSpPr>
            <a:spLocks noGrp="1"/>
          </p:cNvSpPr>
          <p:nvPr>
            <p:ph type="ftr" sz="quarter" idx="11"/>
          </p:nvPr>
        </p:nvSpPr>
        <p:spPr>
          <a:xfrm>
            <a:off x="0" y="6492875"/>
            <a:ext cx="9144000" cy="365125"/>
          </a:xfrm>
        </p:spPr>
        <p:txBody>
          <a:bodyPr/>
          <a:lstStyle/>
          <a:p>
            <a:pPr algn="r">
              <a:defRPr/>
            </a:pPr>
            <a:r>
              <a:rPr lang="en-US" sz="2400" dirty="0">
                <a:solidFill>
                  <a:schemeClr val="bg1"/>
                </a:solidFill>
              </a:rPr>
              <a:t>                                    PAGE NO : 15                JSRREC/CSE/ FINAL REVIEW</a:t>
            </a:r>
          </a:p>
        </p:txBody>
      </p:sp>
      <p:sp>
        <p:nvSpPr>
          <p:cNvPr id="7" name="TextBox 6"/>
          <p:cNvSpPr txBox="1"/>
          <p:nvPr/>
        </p:nvSpPr>
        <p:spPr>
          <a:xfrm>
            <a:off x="7924800" y="6096000"/>
            <a:ext cx="12192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DATE</a:t>
            </a:r>
          </a:p>
        </p:txBody>
      </p:sp>
      <p:sp>
        <p:nvSpPr>
          <p:cNvPr id="9" name="TextBox 8"/>
          <p:cNvSpPr txBox="1"/>
          <p:nvPr/>
        </p:nvSpPr>
        <p:spPr>
          <a:xfrm>
            <a:off x="7772400" y="6096000"/>
            <a:ext cx="13716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12/04/2021</a:t>
            </a:r>
          </a:p>
        </p:txBody>
      </p:sp>
      <p:pic>
        <p:nvPicPr>
          <p:cNvPr id="3" name="Picture 2">
            <a:extLst>
              <a:ext uri="{FF2B5EF4-FFF2-40B4-BE49-F238E27FC236}">
                <a16:creationId xmlns:a16="http://schemas.microsoft.com/office/drawing/2014/main" id="{2B391A43-BE6B-4F58-8766-0774528C99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2986326"/>
            <a:ext cx="2635446" cy="1731684"/>
          </a:xfrm>
          <a:prstGeom prst="rect">
            <a:avLst/>
          </a:prstGeom>
        </p:spPr>
      </p:pic>
      <p:pic>
        <p:nvPicPr>
          <p:cNvPr id="11" name="Picture 10">
            <a:extLst>
              <a:ext uri="{FF2B5EF4-FFF2-40B4-BE49-F238E27FC236}">
                <a16:creationId xmlns:a16="http://schemas.microsoft.com/office/drawing/2014/main" id="{8E290106-3099-425F-9FF3-AEED1B874A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307936"/>
            <a:ext cx="2490656" cy="1654464"/>
          </a:xfrm>
          <a:prstGeom prst="rect">
            <a:avLst/>
          </a:prstGeom>
        </p:spPr>
      </p:pic>
      <p:sp>
        <p:nvSpPr>
          <p:cNvPr id="12" name="TextBox 11">
            <a:extLst>
              <a:ext uri="{FF2B5EF4-FFF2-40B4-BE49-F238E27FC236}">
                <a16:creationId xmlns:a16="http://schemas.microsoft.com/office/drawing/2014/main" id="{0EDDC0E1-EEE4-42E9-A0CA-402635779801}"/>
              </a:ext>
            </a:extLst>
          </p:cNvPr>
          <p:cNvSpPr txBox="1"/>
          <p:nvPr/>
        </p:nvSpPr>
        <p:spPr>
          <a:xfrm>
            <a:off x="1362896" y="4083406"/>
            <a:ext cx="2286000" cy="261610"/>
          </a:xfrm>
          <a:prstGeom prst="rect">
            <a:avLst/>
          </a:prstGeom>
          <a:noFill/>
        </p:spPr>
        <p:txBody>
          <a:bodyPr wrap="square" rtlCol="0">
            <a:spAutoFit/>
          </a:bodyPr>
          <a:lstStyle/>
          <a:p>
            <a:r>
              <a:rPr lang="en-US" sz="1100" dirty="0"/>
              <a:t>Sample Image of Eye Opened</a:t>
            </a:r>
            <a:endParaRPr lang="en-IN" sz="1100" dirty="0"/>
          </a:p>
        </p:txBody>
      </p:sp>
      <p:sp>
        <p:nvSpPr>
          <p:cNvPr id="13" name="TextBox 12">
            <a:extLst>
              <a:ext uri="{FF2B5EF4-FFF2-40B4-BE49-F238E27FC236}">
                <a16:creationId xmlns:a16="http://schemas.microsoft.com/office/drawing/2014/main" id="{37C91364-EAD5-4090-9328-D6C402976BA1}"/>
              </a:ext>
            </a:extLst>
          </p:cNvPr>
          <p:cNvSpPr txBox="1"/>
          <p:nvPr/>
        </p:nvSpPr>
        <p:spPr>
          <a:xfrm>
            <a:off x="5181600" y="4832842"/>
            <a:ext cx="2187477" cy="261610"/>
          </a:xfrm>
          <a:prstGeom prst="rect">
            <a:avLst/>
          </a:prstGeom>
          <a:noFill/>
        </p:spPr>
        <p:txBody>
          <a:bodyPr wrap="square" rtlCol="0">
            <a:spAutoFit/>
          </a:bodyPr>
          <a:lstStyle/>
          <a:p>
            <a:r>
              <a:rPr lang="en-US" sz="1100" dirty="0"/>
              <a:t>Sample Image of Eye Closed</a:t>
            </a:r>
            <a:endParaRPr lang="en-IN" sz="1100" dirty="0"/>
          </a:p>
        </p:txBody>
      </p:sp>
      <p:sp>
        <p:nvSpPr>
          <p:cNvPr id="14" name="TextBox 13">
            <a:extLst>
              <a:ext uri="{FF2B5EF4-FFF2-40B4-BE49-F238E27FC236}">
                <a16:creationId xmlns:a16="http://schemas.microsoft.com/office/drawing/2014/main" id="{270AFB3F-916A-431D-BAB9-A0606F3B1A95}"/>
              </a:ext>
            </a:extLst>
          </p:cNvPr>
          <p:cNvSpPr txBox="1"/>
          <p:nvPr/>
        </p:nvSpPr>
        <p:spPr>
          <a:xfrm>
            <a:off x="609600" y="1525210"/>
            <a:ext cx="16002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Screenshot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307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0"/>
            <a:ext cx="9144000" cy="8617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lgn="ctr" fontAlgn="auto">
              <a:spcBef>
                <a:spcPts val="0"/>
              </a:spcBef>
              <a:spcAft>
                <a:spcPts val="0"/>
              </a:spcAft>
              <a:defRPr/>
            </a:pPr>
            <a:r>
              <a:rPr lang="en-US" sz="5000" dirty="0">
                <a:solidFill>
                  <a:schemeClr val="bg1"/>
                </a:solidFill>
              </a:rPr>
              <a:t>Module Description</a:t>
            </a:r>
            <a:endParaRPr lang="en-US" sz="5000" dirty="0">
              <a:solidFill>
                <a:schemeClr val="bg1"/>
              </a:solidFill>
              <a:latin typeface="+mj-lt"/>
            </a:endParaRPr>
          </a:p>
        </p:txBody>
      </p:sp>
      <p:sp>
        <p:nvSpPr>
          <p:cNvPr id="5" name="TextBox 4"/>
          <p:cNvSpPr txBox="1"/>
          <p:nvPr/>
        </p:nvSpPr>
        <p:spPr>
          <a:xfrm>
            <a:off x="0" y="6488113"/>
            <a:ext cx="9144000" cy="369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fontAlgn="auto">
              <a:spcBef>
                <a:spcPts val="0"/>
              </a:spcBef>
              <a:spcAft>
                <a:spcPts val="0"/>
              </a:spcAft>
              <a:defRPr/>
            </a:pPr>
            <a:endParaRPr lang="en-US" dirty="0"/>
          </a:p>
        </p:txBody>
      </p:sp>
      <p:sp>
        <p:nvSpPr>
          <p:cNvPr id="6" name="Footer Placeholder 5"/>
          <p:cNvSpPr>
            <a:spLocks noGrp="1"/>
          </p:cNvSpPr>
          <p:nvPr>
            <p:ph type="ftr" sz="quarter" idx="11"/>
          </p:nvPr>
        </p:nvSpPr>
        <p:spPr>
          <a:xfrm>
            <a:off x="0" y="6492875"/>
            <a:ext cx="9144000" cy="365125"/>
          </a:xfrm>
        </p:spPr>
        <p:txBody>
          <a:bodyPr/>
          <a:lstStyle/>
          <a:p>
            <a:pPr algn="r">
              <a:defRPr/>
            </a:pPr>
            <a:r>
              <a:rPr lang="en-US" sz="2400" dirty="0">
                <a:solidFill>
                  <a:schemeClr val="bg1"/>
                </a:solidFill>
              </a:rPr>
              <a:t>                                    PAGE NO :  16                JSRREC/CSE/ FINAL REVIEW</a:t>
            </a:r>
          </a:p>
        </p:txBody>
      </p:sp>
      <p:sp>
        <p:nvSpPr>
          <p:cNvPr id="7" name="TextBox 6"/>
          <p:cNvSpPr txBox="1"/>
          <p:nvPr/>
        </p:nvSpPr>
        <p:spPr>
          <a:xfrm>
            <a:off x="7924800" y="6096000"/>
            <a:ext cx="12192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DATE</a:t>
            </a:r>
          </a:p>
        </p:txBody>
      </p:sp>
      <p:sp>
        <p:nvSpPr>
          <p:cNvPr id="8" name="Rectangle 3"/>
          <p:cNvSpPr txBox="1">
            <a:spLocks noChangeArrowheads="1"/>
          </p:cNvSpPr>
          <p:nvPr/>
        </p:nvSpPr>
        <p:spPr bwMode="auto">
          <a:xfrm>
            <a:off x="257783" y="1524000"/>
            <a:ext cx="8229600" cy="3379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just">
              <a:lnSpc>
                <a:spcPct val="150000"/>
              </a:lnSpc>
              <a:spcBef>
                <a:spcPts val="0"/>
              </a:spcBef>
              <a:spcAft>
                <a:spcPts val="0"/>
              </a:spcAft>
              <a:buClr>
                <a:schemeClr val="accent2">
                  <a:lumMod val="75000"/>
                </a:schemeClr>
              </a:buClr>
              <a:buSzPct val="130000"/>
            </a:pPr>
            <a:r>
              <a:rPr lang="en-US" sz="2000" u="sng" dirty="0">
                <a:solidFill>
                  <a:srgbClr val="0E101A"/>
                </a:solidFill>
                <a:effectLst/>
                <a:latin typeface="Times New Roman" panose="02020603050405020304" pitchFamily="18" charset="0"/>
                <a:cs typeface="Times New Roman" panose="02020603050405020304" pitchFamily="18" charset="0"/>
              </a:rPr>
              <a:t>3) Calculation of score count</a:t>
            </a:r>
            <a:endParaRPr lang="en-US" sz="2000" dirty="0">
              <a:solidFill>
                <a:srgbClr val="0E101A"/>
              </a:solidFill>
              <a:effectLst/>
              <a:latin typeface="Times New Roman" panose="02020603050405020304" pitchFamily="18" charset="0"/>
              <a:cs typeface="Times New Roman" panose="02020603050405020304" pitchFamily="18" charset="0"/>
            </a:endParaRPr>
          </a:p>
          <a:p>
            <a:pPr marL="342900" indent="-342900" algn="just">
              <a:lnSpc>
                <a:spcPct val="150000"/>
              </a:lnSpc>
              <a:spcBef>
                <a:spcPts val="1000"/>
              </a:spcBef>
              <a:spcAft>
                <a:spcPts val="1000"/>
              </a:spcAft>
              <a:buClr>
                <a:schemeClr val="accent2">
                  <a:lumMod val="75000"/>
                </a:schemeClr>
              </a:buClr>
              <a:buSzPct val="130000"/>
              <a:buFont typeface="Arial" panose="020B0604020202020204" pitchFamily="34" charset="0"/>
              <a:buChar char="•"/>
            </a:pPr>
            <a:r>
              <a:rPr lang="en-US" sz="2000" dirty="0">
                <a:solidFill>
                  <a:srgbClr val="0E101A"/>
                </a:solidFill>
                <a:effectLst/>
                <a:latin typeface="Times New Roman" panose="02020603050405020304" pitchFamily="18" charset="0"/>
                <a:cs typeface="Times New Roman" panose="02020603050405020304" pitchFamily="18" charset="0"/>
              </a:rPr>
              <a:t>The score is basically a value we will use to determine how long the person has closed his eyes. </a:t>
            </a:r>
          </a:p>
          <a:p>
            <a:pPr marL="342900" indent="-342900" algn="just">
              <a:lnSpc>
                <a:spcPct val="150000"/>
              </a:lnSpc>
              <a:spcBef>
                <a:spcPts val="1000"/>
              </a:spcBef>
              <a:spcAft>
                <a:spcPts val="1000"/>
              </a:spcAft>
              <a:buClr>
                <a:schemeClr val="accent2">
                  <a:lumMod val="75000"/>
                </a:schemeClr>
              </a:buClr>
              <a:buSzPct val="130000"/>
              <a:buFont typeface="Arial" panose="020B0604020202020204" pitchFamily="34" charset="0"/>
              <a:buChar char="•"/>
            </a:pPr>
            <a:r>
              <a:rPr lang="en-US" sz="2000" dirty="0">
                <a:solidFill>
                  <a:srgbClr val="0E101A"/>
                </a:solidFill>
                <a:effectLst/>
                <a:latin typeface="Times New Roman" panose="02020603050405020304" pitchFamily="18" charset="0"/>
                <a:cs typeface="Times New Roman" panose="02020603050405020304" pitchFamily="18" charset="0"/>
              </a:rPr>
              <a:t>So if both eyes are closed, we will keep on increasing the score and when eyes are open, we decrease the score.</a:t>
            </a:r>
          </a:p>
        </p:txBody>
      </p:sp>
      <p:sp>
        <p:nvSpPr>
          <p:cNvPr id="9" name="TextBox 8"/>
          <p:cNvSpPr txBox="1"/>
          <p:nvPr/>
        </p:nvSpPr>
        <p:spPr>
          <a:xfrm>
            <a:off x="7772400" y="6096000"/>
            <a:ext cx="13716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12/04/2021</a:t>
            </a:r>
          </a:p>
        </p:txBody>
      </p:sp>
    </p:spTree>
    <p:extLst>
      <p:ext uri="{BB962C8B-B14F-4D97-AF65-F5344CB8AC3E}">
        <p14:creationId xmlns:p14="http://schemas.microsoft.com/office/powerpoint/2010/main" val="1301713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0"/>
            <a:ext cx="9144000" cy="8617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lgn="ctr" fontAlgn="auto">
              <a:spcBef>
                <a:spcPts val="0"/>
              </a:spcBef>
              <a:spcAft>
                <a:spcPts val="0"/>
              </a:spcAft>
              <a:defRPr/>
            </a:pPr>
            <a:r>
              <a:rPr lang="en-US" sz="5000" dirty="0">
                <a:solidFill>
                  <a:schemeClr val="bg1"/>
                </a:solidFill>
              </a:rPr>
              <a:t>Module Description</a:t>
            </a:r>
            <a:endParaRPr lang="en-US" sz="5000" dirty="0">
              <a:solidFill>
                <a:schemeClr val="bg1"/>
              </a:solidFill>
              <a:latin typeface="+mj-lt"/>
            </a:endParaRPr>
          </a:p>
        </p:txBody>
      </p:sp>
      <p:sp>
        <p:nvSpPr>
          <p:cNvPr id="5" name="TextBox 4"/>
          <p:cNvSpPr txBox="1"/>
          <p:nvPr/>
        </p:nvSpPr>
        <p:spPr>
          <a:xfrm>
            <a:off x="0" y="6488113"/>
            <a:ext cx="9144000" cy="369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fontAlgn="auto">
              <a:spcBef>
                <a:spcPts val="0"/>
              </a:spcBef>
              <a:spcAft>
                <a:spcPts val="0"/>
              </a:spcAft>
              <a:defRPr/>
            </a:pPr>
            <a:endParaRPr lang="en-US" dirty="0"/>
          </a:p>
        </p:txBody>
      </p:sp>
      <p:sp>
        <p:nvSpPr>
          <p:cNvPr id="6" name="Footer Placeholder 5"/>
          <p:cNvSpPr>
            <a:spLocks noGrp="1"/>
          </p:cNvSpPr>
          <p:nvPr>
            <p:ph type="ftr" sz="quarter" idx="11"/>
          </p:nvPr>
        </p:nvSpPr>
        <p:spPr>
          <a:xfrm>
            <a:off x="0" y="6492875"/>
            <a:ext cx="9144000" cy="365125"/>
          </a:xfrm>
        </p:spPr>
        <p:txBody>
          <a:bodyPr/>
          <a:lstStyle/>
          <a:p>
            <a:pPr algn="r">
              <a:defRPr/>
            </a:pPr>
            <a:r>
              <a:rPr lang="en-US" sz="2400" dirty="0">
                <a:solidFill>
                  <a:schemeClr val="bg1"/>
                </a:solidFill>
              </a:rPr>
              <a:t>                                    PAGE NO :  17                JSRREC/CSE/ FINAL REVIEW</a:t>
            </a:r>
          </a:p>
        </p:txBody>
      </p:sp>
      <p:sp>
        <p:nvSpPr>
          <p:cNvPr id="7" name="TextBox 6"/>
          <p:cNvSpPr txBox="1"/>
          <p:nvPr/>
        </p:nvSpPr>
        <p:spPr>
          <a:xfrm>
            <a:off x="7924800" y="6096000"/>
            <a:ext cx="12192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DATE</a:t>
            </a:r>
          </a:p>
        </p:txBody>
      </p:sp>
      <p:sp>
        <p:nvSpPr>
          <p:cNvPr id="9" name="TextBox 8"/>
          <p:cNvSpPr txBox="1"/>
          <p:nvPr/>
        </p:nvSpPr>
        <p:spPr>
          <a:xfrm>
            <a:off x="7772400" y="6096000"/>
            <a:ext cx="13716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12/04/2021</a:t>
            </a:r>
          </a:p>
        </p:txBody>
      </p:sp>
      <p:sp>
        <p:nvSpPr>
          <p:cNvPr id="2" name="TextBox 1"/>
          <p:cNvSpPr txBox="1"/>
          <p:nvPr/>
        </p:nvSpPr>
        <p:spPr>
          <a:xfrm>
            <a:off x="304800" y="1145926"/>
            <a:ext cx="8229600" cy="4961423"/>
          </a:xfrm>
          <a:prstGeom prst="rect">
            <a:avLst/>
          </a:prstGeom>
          <a:noFill/>
        </p:spPr>
        <p:txBody>
          <a:bodyPr wrap="square" rtlCol="0">
            <a:spAutoFit/>
          </a:bodyPr>
          <a:lstStyle/>
          <a:p>
            <a:pPr>
              <a:lnSpc>
                <a:spcPct val="150000"/>
              </a:lnSpc>
              <a:spcBef>
                <a:spcPts val="1000"/>
              </a:spcBef>
              <a:spcAft>
                <a:spcPts val="1000"/>
              </a:spcAft>
            </a:pPr>
            <a:r>
              <a:rPr lang="en-US" sz="2000" u="sng" dirty="0">
                <a:solidFill>
                  <a:srgbClr val="0E101A"/>
                </a:solidFill>
                <a:effectLst/>
                <a:latin typeface="Times New Roman" panose="02020603050405020304" pitchFamily="18" charset="0"/>
                <a:cs typeface="Times New Roman" panose="02020603050405020304" pitchFamily="18" charset="0"/>
              </a:rPr>
              <a:t>4) Alarm System Activation</a:t>
            </a:r>
            <a:endParaRPr lang="en-US" sz="2000" dirty="0">
              <a:solidFill>
                <a:srgbClr val="0E101A"/>
              </a:solidFill>
              <a:effectLst/>
              <a:latin typeface="Times New Roman" panose="02020603050405020304" pitchFamily="18" charset="0"/>
              <a:cs typeface="Times New Roman" panose="02020603050405020304" pitchFamily="18" charset="0"/>
            </a:endParaRPr>
          </a:p>
          <a:p>
            <a:pPr marL="342900" indent="-342900" algn="just">
              <a:lnSpc>
                <a:spcPct val="150000"/>
              </a:lnSpc>
              <a:spcBef>
                <a:spcPts val="1000"/>
              </a:spcBef>
              <a:spcAft>
                <a:spcPts val="1000"/>
              </a:spcAft>
              <a:buClr>
                <a:schemeClr val="accent2">
                  <a:lumMod val="75000"/>
                </a:schemeClr>
              </a:buClr>
              <a:buSzPct val="130000"/>
              <a:buFont typeface="Arial" panose="020B0604020202020204" pitchFamily="34" charset="0"/>
              <a:buChar char="•"/>
            </a:pPr>
            <a:r>
              <a:rPr lang="en-US" sz="2000" dirty="0">
                <a:solidFill>
                  <a:srgbClr val="0E101A"/>
                </a:solidFill>
                <a:effectLst/>
                <a:latin typeface="Times New Roman" panose="02020603050405020304" pitchFamily="18" charset="0"/>
                <a:cs typeface="Times New Roman" panose="02020603050405020304" pitchFamily="18" charset="0"/>
              </a:rPr>
              <a:t>A threshold is defined for example if the score becomes greater than 15 that means the person’s eyes are closed for a long period. This is when we beep the alarm.</a:t>
            </a:r>
          </a:p>
          <a:p>
            <a:pPr marL="342900" indent="-342900" algn="just">
              <a:lnSpc>
                <a:spcPct val="150000"/>
              </a:lnSpc>
              <a:spcBef>
                <a:spcPts val="1000"/>
              </a:spcBef>
              <a:spcAft>
                <a:spcPts val="1000"/>
              </a:spcAft>
              <a:buClr>
                <a:schemeClr val="accent2">
                  <a:lumMod val="75000"/>
                </a:schemeClr>
              </a:buClr>
              <a:buSzPct val="130000"/>
              <a:buFont typeface="Arial" panose="020B0604020202020204" pitchFamily="34" charset="0"/>
              <a:buChar char="•"/>
            </a:pPr>
            <a:r>
              <a:rPr lang="en-US" sz="2000" dirty="0">
                <a:solidFill>
                  <a:srgbClr val="0E101A"/>
                </a:solidFill>
                <a:effectLst/>
                <a:latin typeface="Times New Roman" panose="02020603050405020304" pitchFamily="18" charset="0"/>
                <a:cs typeface="Times New Roman" panose="02020603050405020304" pitchFamily="18" charset="0"/>
              </a:rPr>
              <a:t>If the alarm system continues to activate more than 3 times, the parking light of the vehicle will be turned ON which will reduce the 50 percent of the accident.</a:t>
            </a:r>
          </a:p>
          <a:p>
            <a:pPr marL="342900" indent="-342900" algn="just">
              <a:lnSpc>
                <a:spcPct val="150000"/>
              </a:lnSpc>
              <a:spcBef>
                <a:spcPts val="1000"/>
              </a:spcBef>
              <a:spcAft>
                <a:spcPts val="1000"/>
              </a:spcAft>
              <a:buClr>
                <a:schemeClr val="accent2">
                  <a:lumMod val="75000"/>
                </a:schemeClr>
              </a:buClr>
              <a:buSzPct val="130000"/>
              <a:buFont typeface="Arial" panose="020B0604020202020204" pitchFamily="34" charset="0"/>
              <a:buChar char="•"/>
            </a:pPr>
            <a:r>
              <a:rPr lang="en-US" sz="2000" dirty="0">
                <a:solidFill>
                  <a:srgbClr val="0E101A"/>
                </a:solidFill>
                <a:effectLst/>
                <a:latin typeface="Times New Roman" panose="02020603050405020304" pitchFamily="18" charset="0"/>
                <a:cs typeface="Times New Roman" panose="02020603050405020304" pitchFamily="18" charset="0"/>
              </a:rPr>
              <a:t>On the other hand, this drowsiness message will be shared with the registered mobile number via SMS and Phone call.</a:t>
            </a:r>
          </a:p>
        </p:txBody>
      </p:sp>
    </p:spTree>
    <p:extLst>
      <p:ext uri="{BB962C8B-B14F-4D97-AF65-F5344CB8AC3E}">
        <p14:creationId xmlns:p14="http://schemas.microsoft.com/office/powerpoint/2010/main" val="599018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0"/>
            <a:ext cx="9144000" cy="8617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lgn="ctr" fontAlgn="auto">
              <a:spcBef>
                <a:spcPts val="0"/>
              </a:spcBef>
              <a:spcAft>
                <a:spcPts val="0"/>
              </a:spcAft>
              <a:defRPr/>
            </a:pPr>
            <a:r>
              <a:rPr lang="en-US" sz="5000" dirty="0">
                <a:solidFill>
                  <a:schemeClr val="bg1"/>
                </a:solidFill>
                <a:latin typeface="+mj-lt"/>
              </a:rPr>
              <a:t>Sample Code</a:t>
            </a:r>
          </a:p>
        </p:txBody>
      </p:sp>
      <p:sp>
        <p:nvSpPr>
          <p:cNvPr id="5" name="TextBox 4"/>
          <p:cNvSpPr txBox="1"/>
          <p:nvPr/>
        </p:nvSpPr>
        <p:spPr>
          <a:xfrm>
            <a:off x="0" y="6488113"/>
            <a:ext cx="9144000" cy="369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fontAlgn="auto">
              <a:spcBef>
                <a:spcPts val="0"/>
              </a:spcBef>
              <a:spcAft>
                <a:spcPts val="0"/>
              </a:spcAft>
              <a:defRPr/>
            </a:pPr>
            <a:endParaRPr lang="en-US" dirty="0"/>
          </a:p>
        </p:txBody>
      </p:sp>
      <p:sp>
        <p:nvSpPr>
          <p:cNvPr id="6" name="Footer Placeholder 5"/>
          <p:cNvSpPr>
            <a:spLocks noGrp="1"/>
          </p:cNvSpPr>
          <p:nvPr>
            <p:ph type="ftr" sz="quarter" idx="11"/>
          </p:nvPr>
        </p:nvSpPr>
        <p:spPr>
          <a:xfrm>
            <a:off x="0" y="6492875"/>
            <a:ext cx="9144000" cy="365125"/>
          </a:xfrm>
        </p:spPr>
        <p:txBody>
          <a:bodyPr/>
          <a:lstStyle/>
          <a:p>
            <a:pPr algn="r">
              <a:defRPr/>
            </a:pPr>
            <a:r>
              <a:rPr lang="en-US" sz="2400" dirty="0">
                <a:solidFill>
                  <a:schemeClr val="bg1"/>
                </a:solidFill>
              </a:rPr>
              <a:t>                                    PAGE NO :  18                JSRREC/CSE/ FINAL REVIEW</a:t>
            </a:r>
          </a:p>
        </p:txBody>
      </p:sp>
      <p:sp>
        <p:nvSpPr>
          <p:cNvPr id="7" name="TextBox 6"/>
          <p:cNvSpPr txBox="1"/>
          <p:nvPr/>
        </p:nvSpPr>
        <p:spPr>
          <a:xfrm>
            <a:off x="7924800" y="6096000"/>
            <a:ext cx="12192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DATE</a:t>
            </a:r>
          </a:p>
        </p:txBody>
      </p:sp>
      <p:sp>
        <p:nvSpPr>
          <p:cNvPr id="9" name="TextBox 8"/>
          <p:cNvSpPr txBox="1"/>
          <p:nvPr/>
        </p:nvSpPr>
        <p:spPr>
          <a:xfrm>
            <a:off x="7772400" y="6096000"/>
            <a:ext cx="13716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12/04/2021</a:t>
            </a:r>
          </a:p>
        </p:txBody>
      </p:sp>
      <p:sp>
        <p:nvSpPr>
          <p:cNvPr id="2" name="TextBox 1"/>
          <p:cNvSpPr txBox="1"/>
          <p:nvPr/>
        </p:nvSpPr>
        <p:spPr>
          <a:xfrm>
            <a:off x="304800" y="1145926"/>
            <a:ext cx="8382000" cy="4480714"/>
          </a:xfrm>
          <a:prstGeom prst="rect">
            <a:avLst/>
          </a:prstGeom>
          <a:noFill/>
        </p:spPr>
        <p:txBody>
          <a:bodyPr wrap="square" rtlCol="0">
            <a:spAutoFit/>
          </a:bodyPr>
          <a:lstStyle/>
          <a:p>
            <a:pPr>
              <a:spcAft>
                <a:spcPts val="800"/>
              </a:spcAft>
            </a:pPr>
            <a:r>
              <a:rPr lang="en-IN" sz="1050" dirty="0">
                <a:solidFill>
                  <a:srgbClr val="555555"/>
                </a:solidFill>
                <a:latin typeface="Courier New" panose="02070309020205020404" pitchFamily="49" charset="0"/>
                <a:ea typeface="Times New Roman" panose="02020603050405020304" pitchFamily="18" charset="0"/>
                <a:cs typeface="Latha" panose="020B0604020202020204" pitchFamily="34" charset="0"/>
              </a:rPr>
              <a:t>import</a:t>
            </a:r>
            <a:r>
              <a:rPr lang="en-IN" sz="1050" dirty="0">
                <a:solidFill>
                  <a:srgbClr val="555555"/>
                </a:solidFill>
                <a:latin typeface="Consolas" panose="020B0609020204030204" pitchFamily="49" charset="0"/>
                <a:ea typeface="Times New Roman" panose="02020603050405020304" pitchFamily="18" charset="0"/>
                <a:cs typeface="Times New Roman" panose="02020603050405020304" pitchFamily="18" charset="0"/>
              </a:rPr>
              <a:t> </a:t>
            </a:r>
            <a:r>
              <a:rPr lang="en-IN" sz="1050" dirty="0" err="1">
                <a:solidFill>
                  <a:srgbClr val="555555"/>
                </a:solidFill>
                <a:latin typeface="Courier New" panose="02070309020205020404" pitchFamily="49" charset="0"/>
                <a:ea typeface="Times New Roman" panose="02020603050405020304" pitchFamily="18" charset="0"/>
                <a:cs typeface="Latha" panose="020B0604020202020204" pitchFamily="34" charset="0"/>
              </a:rPr>
              <a:t>face_recognition</a:t>
            </a:r>
            <a:endParaRPr lang="en-IN" sz="1050" dirty="0">
              <a:latin typeface="Calibri" panose="020F0502020204030204" pitchFamily="34" charset="0"/>
              <a:ea typeface="Calibri" panose="020F0502020204030204" pitchFamily="34" charset="0"/>
              <a:cs typeface="Latha" panose="020B0604020202020204" pitchFamily="34" charset="0"/>
            </a:endParaRPr>
          </a:p>
          <a:p>
            <a:pPr>
              <a:spcAft>
                <a:spcPts val="800"/>
              </a:spcAft>
            </a:pPr>
            <a:r>
              <a:rPr lang="en-IN" sz="1050" dirty="0">
                <a:solidFill>
                  <a:srgbClr val="555555"/>
                </a:solidFill>
                <a:latin typeface="Courier New" panose="02070309020205020404" pitchFamily="49" charset="0"/>
                <a:ea typeface="Times New Roman" panose="02020603050405020304" pitchFamily="18" charset="0"/>
                <a:cs typeface="Latha" panose="020B0604020202020204" pitchFamily="34" charset="0"/>
              </a:rPr>
              <a:t>import</a:t>
            </a:r>
            <a:r>
              <a:rPr lang="en-IN" sz="1050" dirty="0">
                <a:solidFill>
                  <a:srgbClr val="555555"/>
                </a:solidFill>
                <a:latin typeface="Consolas" panose="020B0609020204030204" pitchFamily="49" charset="0"/>
                <a:ea typeface="Times New Roman" panose="02020603050405020304" pitchFamily="18" charset="0"/>
                <a:cs typeface="Times New Roman" panose="02020603050405020304" pitchFamily="18" charset="0"/>
              </a:rPr>
              <a:t> </a:t>
            </a:r>
            <a:r>
              <a:rPr lang="en-IN" sz="1050" dirty="0">
                <a:solidFill>
                  <a:srgbClr val="555555"/>
                </a:solidFill>
                <a:latin typeface="Courier New" panose="02070309020205020404" pitchFamily="49" charset="0"/>
                <a:ea typeface="Times New Roman" panose="02020603050405020304" pitchFamily="18" charset="0"/>
                <a:cs typeface="Latha" panose="020B0604020202020204" pitchFamily="34" charset="0"/>
              </a:rPr>
              <a:t>cv2</a:t>
            </a:r>
            <a:endParaRPr lang="en-IN" sz="1050" dirty="0">
              <a:latin typeface="Calibri" panose="020F0502020204030204" pitchFamily="34" charset="0"/>
              <a:ea typeface="Calibri" panose="020F0502020204030204" pitchFamily="34" charset="0"/>
              <a:cs typeface="Latha" panose="020B0604020202020204" pitchFamily="34" charset="0"/>
            </a:endParaRPr>
          </a:p>
          <a:p>
            <a:pPr>
              <a:spcAft>
                <a:spcPts val="800"/>
              </a:spcAft>
            </a:pPr>
            <a:r>
              <a:rPr lang="en-IN" sz="1050" dirty="0">
                <a:solidFill>
                  <a:srgbClr val="555555"/>
                </a:solidFill>
                <a:latin typeface="Courier New" panose="02070309020205020404" pitchFamily="49" charset="0"/>
                <a:ea typeface="Times New Roman" panose="02020603050405020304" pitchFamily="18" charset="0"/>
                <a:cs typeface="Latha" panose="020B0604020202020204" pitchFamily="34" charset="0"/>
              </a:rPr>
              <a:t>import</a:t>
            </a:r>
            <a:r>
              <a:rPr lang="en-IN" sz="1050" dirty="0">
                <a:solidFill>
                  <a:srgbClr val="555555"/>
                </a:solidFill>
                <a:latin typeface="Consolas" panose="020B0609020204030204" pitchFamily="49" charset="0"/>
                <a:ea typeface="Times New Roman" panose="02020603050405020304" pitchFamily="18" charset="0"/>
                <a:cs typeface="Times New Roman" panose="02020603050405020304" pitchFamily="18" charset="0"/>
              </a:rPr>
              <a:t> </a:t>
            </a:r>
            <a:r>
              <a:rPr lang="en-IN" sz="1050" dirty="0" err="1">
                <a:solidFill>
                  <a:srgbClr val="555555"/>
                </a:solidFill>
                <a:latin typeface="Courier New" panose="02070309020205020404" pitchFamily="49" charset="0"/>
                <a:ea typeface="Times New Roman" panose="02020603050405020304" pitchFamily="18" charset="0"/>
                <a:cs typeface="Latha" panose="020B0604020202020204" pitchFamily="34" charset="0"/>
              </a:rPr>
              <a:t>numpy</a:t>
            </a:r>
            <a:r>
              <a:rPr lang="en-IN" sz="1050" dirty="0">
                <a:solidFill>
                  <a:srgbClr val="555555"/>
                </a:solidFill>
                <a:latin typeface="Courier New" panose="02070309020205020404" pitchFamily="49" charset="0"/>
                <a:ea typeface="Times New Roman" panose="02020603050405020304" pitchFamily="18" charset="0"/>
                <a:cs typeface="Latha" panose="020B0604020202020204" pitchFamily="34" charset="0"/>
              </a:rPr>
              <a:t> as np</a:t>
            </a:r>
            <a:endParaRPr lang="en-IN" sz="1050" dirty="0">
              <a:latin typeface="Calibri" panose="020F0502020204030204" pitchFamily="34" charset="0"/>
              <a:ea typeface="Calibri" panose="020F0502020204030204" pitchFamily="34" charset="0"/>
              <a:cs typeface="Latha" panose="020B0604020202020204" pitchFamily="34" charset="0"/>
            </a:endParaRPr>
          </a:p>
          <a:p>
            <a:pPr>
              <a:spcAft>
                <a:spcPts val="800"/>
              </a:spcAft>
            </a:pPr>
            <a:r>
              <a:rPr lang="en-IN" sz="1050" dirty="0">
                <a:solidFill>
                  <a:srgbClr val="555555"/>
                </a:solidFill>
                <a:latin typeface="Courier New" panose="02070309020205020404" pitchFamily="49" charset="0"/>
                <a:ea typeface="Times New Roman" panose="02020603050405020304" pitchFamily="18" charset="0"/>
                <a:cs typeface="Latha" panose="020B0604020202020204" pitchFamily="34" charset="0"/>
              </a:rPr>
              <a:t>import</a:t>
            </a:r>
            <a:r>
              <a:rPr lang="en-IN" sz="1050" dirty="0">
                <a:solidFill>
                  <a:srgbClr val="555555"/>
                </a:solidFill>
                <a:latin typeface="Consolas" panose="020B0609020204030204" pitchFamily="49" charset="0"/>
                <a:ea typeface="Times New Roman" panose="02020603050405020304" pitchFamily="18" charset="0"/>
                <a:cs typeface="Times New Roman" panose="02020603050405020304" pitchFamily="18" charset="0"/>
              </a:rPr>
              <a:t> </a:t>
            </a:r>
            <a:r>
              <a:rPr lang="en-IN" sz="1050" dirty="0">
                <a:solidFill>
                  <a:srgbClr val="555555"/>
                </a:solidFill>
                <a:latin typeface="Courier New" panose="02070309020205020404" pitchFamily="49" charset="0"/>
                <a:ea typeface="Times New Roman" panose="02020603050405020304" pitchFamily="18" charset="0"/>
                <a:cs typeface="Latha" panose="020B0604020202020204" pitchFamily="34" charset="0"/>
              </a:rPr>
              <a:t>time</a:t>
            </a:r>
            <a:endParaRPr lang="en-IN" sz="1050" dirty="0">
              <a:latin typeface="Calibri" panose="020F0502020204030204" pitchFamily="34" charset="0"/>
              <a:ea typeface="Calibri" panose="020F0502020204030204" pitchFamily="34" charset="0"/>
              <a:cs typeface="Latha" panose="020B0604020202020204" pitchFamily="34" charset="0"/>
            </a:endParaRPr>
          </a:p>
          <a:p>
            <a:pPr>
              <a:spcAft>
                <a:spcPts val="800"/>
              </a:spcAft>
            </a:pPr>
            <a:r>
              <a:rPr lang="en-IN" sz="1050" dirty="0">
                <a:solidFill>
                  <a:srgbClr val="555555"/>
                </a:solidFill>
                <a:latin typeface="Courier New" panose="02070309020205020404" pitchFamily="49" charset="0"/>
                <a:ea typeface="Times New Roman" panose="02020603050405020304" pitchFamily="18" charset="0"/>
                <a:cs typeface="Latha" panose="020B0604020202020204" pitchFamily="34" charset="0"/>
              </a:rPr>
              <a:t>import</a:t>
            </a:r>
            <a:r>
              <a:rPr lang="en-IN" sz="1050" dirty="0">
                <a:solidFill>
                  <a:srgbClr val="555555"/>
                </a:solidFill>
                <a:latin typeface="Consolas" panose="020B0609020204030204" pitchFamily="49" charset="0"/>
                <a:ea typeface="Times New Roman" panose="02020603050405020304" pitchFamily="18" charset="0"/>
                <a:cs typeface="Times New Roman" panose="02020603050405020304" pitchFamily="18" charset="0"/>
              </a:rPr>
              <a:t> </a:t>
            </a:r>
            <a:r>
              <a:rPr lang="en-IN" sz="1050" dirty="0">
                <a:solidFill>
                  <a:srgbClr val="555555"/>
                </a:solidFill>
                <a:latin typeface="Courier New" panose="02070309020205020404" pitchFamily="49" charset="0"/>
                <a:ea typeface="Times New Roman" panose="02020603050405020304" pitchFamily="18" charset="0"/>
                <a:cs typeface="Latha" panose="020B0604020202020204" pitchFamily="34" charset="0"/>
              </a:rPr>
              <a:t>cv2</a:t>
            </a:r>
            <a:endParaRPr lang="en-IN" sz="1050" dirty="0">
              <a:latin typeface="Calibri" panose="020F0502020204030204" pitchFamily="34" charset="0"/>
              <a:ea typeface="Calibri" panose="020F0502020204030204" pitchFamily="34" charset="0"/>
              <a:cs typeface="Latha" panose="020B0604020202020204" pitchFamily="34" charset="0"/>
            </a:endParaRPr>
          </a:p>
          <a:p>
            <a:pPr>
              <a:spcAft>
                <a:spcPts val="800"/>
              </a:spcAft>
            </a:pPr>
            <a:r>
              <a:rPr lang="en-IN" sz="1050" dirty="0">
                <a:solidFill>
                  <a:srgbClr val="555555"/>
                </a:solidFill>
                <a:latin typeface="Courier New" panose="02070309020205020404" pitchFamily="49" charset="0"/>
                <a:ea typeface="Times New Roman" panose="02020603050405020304" pitchFamily="18" charset="0"/>
                <a:cs typeface="Latha" panose="020B0604020202020204" pitchFamily="34" charset="0"/>
              </a:rPr>
              <a:t>import</a:t>
            </a:r>
            <a:r>
              <a:rPr lang="en-IN" sz="1050" dirty="0">
                <a:solidFill>
                  <a:srgbClr val="555555"/>
                </a:solidFill>
                <a:latin typeface="Consolas" panose="020B0609020204030204" pitchFamily="49" charset="0"/>
                <a:ea typeface="Times New Roman" panose="02020603050405020304" pitchFamily="18" charset="0"/>
                <a:cs typeface="Times New Roman" panose="02020603050405020304" pitchFamily="18" charset="0"/>
              </a:rPr>
              <a:t> </a:t>
            </a:r>
            <a:r>
              <a:rPr lang="en-IN" sz="1050" dirty="0" err="1">
                <a:solidFill>
                  <a:srgbClr val="555555"/>
                </a:solidFill>
                <a:latin typeface="Courier New" panose="02070309020205020404" pitchFamily="49" charset="0"/>
                <a:ea typeface="Times New Roman" panose="02020603050405020304" pitchFamily="18" charset="0"/>
                <a:cs typeface="Latha" panose="020B0604020202020204" pitchFamily="34" charset="0"/>
              </a:rPr>
              <a:t>eye_game</a:t>
            </a:r>
            <a:endParaRPr lang="en-IN" sz="1050" dirty="0">
              <a:latin typeface="Calibri" panose="020F0502020204030204" pitchFamily="34" charset="0"/>
              <a:ea typeface="Calibri" panose="020F0502020204030204" pitchFamily="34" charset="0"/>
              <a:cs typeface="Latha" panose="020B0604020202020204" pitchFamily="34" charset="0"/>
            </a:endParaRPr>
          </a:p>
          <a:p>
            <a:pPr>
              <a:spcAft>
                <a:spcPts val="800"/>
              </a:spcAft>
            </a:pPr>
            <a:r>
              <a:rPr lang="en-IN" sz="1050" dirty="0">
                <a:solidFill>
                  <a:srgbClr val="555555"/>
                </a:solidFill>
                <a:latin typeface="Courier New" panose="02070309020205020404" pitchFamily="49" charset="0"/>
                <a:ea typeface="Times New Roman" panose="02020603050405020304" pitchFamily="18" charset="0"/>
                <a:cs typeface="Latha" panose="020B0604020202020204" pitchFamily="34" charset="0"/>
              </a:rPr>
              <a:t>import</a:t>
            </a:r>
            <a:r>
              <a:rPr lang="en-IN" sz="1050" dirty="0">
                <a:solidFill>
                  <a:srgbClr val="555555"/>
                </a:solidFill>
                <a:latin typeface="Consolas" panose="020B0609020204030204" pitchFamily="49" charset="0"/>
                <a:ea typeface="Times New Roman" panose="02020603050405020304" pitchFamily="18" charset="0"/>
                <a:cs typeface="Times New Roman" panose="02020603050405020304" pitchFamily="18" charset="0"/>
              </a:rPr>
              <a:t> </a:t>
            </a:r>
            <a:r>
              <a:rPr lang="en-IN" sz="1050" dirty="0" err="1">
                <a:solidFill>
                  <a:srgbClr val="555555"/>
                </a:solidFill>
                <a:latin typeface="Courier New" panose="02070309020205020404" pitchFamily="49" charset="0"/>
                <a:ea typeface="Times New Roman" panose="02020603050405020304" pitchFamily="18" charset="0"/>
                <a:cs typeface="Latha" panose="020B0604020202020204" pitchFamily="34" charset="0"/>
              </a:rPr>
              <a:t>RPi.GPIO</a:t>
            </a:r>
            <a:r>
              <a:rPr lang="en-IN" sz="1050" dirty="0">
                <a:solidFill>
                  <a:srgbClr val="555555"/>
                </a:solidFill>
                <a:latin typeface="Courier New" panose="02070309020205020404" pitchFamily="49" charset="0"/>
                <a:ea typeface="Times New Roman" panose="02020603050405020304" pitchFamily="18" charset="0"/>
                <a:cs typeface="Latha" panose="020B0604020202020204" pitchFamily="34" charset="0"/>
              </a:rPr>
              <a:t> as GPIO</a:t>
            </a:r>
            <a:endParaRPr lang="en-IN" sz="1050" dirty="0">
              <a:latin typeface="Calibri" panose="020F0502020204030204" pitchFamily="34" charset="0"/>
              <a:ea typeface="Calibri" panose="020F0502020204030204" pitchFamily="34" charset="0"/>
              <a:cs typeface="Latha" panose="020B0604020202020204" pitchFamily="34" charset="0"/>
            </a:endParaRPr>
          </a:p>
          <a:p>
            <a:pPr>
              <a:spcAft>
                <a:spcPts val="800"/>
              </a:spcAft>
            </a:pPr>
            <a:r>
              <a:rPr lang="en-IN" sz="1050" dirty="0" err="1">
                <a:solidFill>
                  <a:srgbClr val="555555"/>
                </a:solidFill>
                <a:latin typeface="Courier New" panose="02070309020205020404" pitchFamily="49" charset="0"/>
                <a:ea typeface="Times New Roman" panose="02020603050405020304" pitchFamily="18" charset="0"/>
                <a:cs typeface="Latha" panose="020B0604020202020204" pitchFamily="34" charset="0"/>
              </a:rPr>
              <a:t>GPIO.setmode</a:t>
            </a:r>
            <a:r>
              <a:rPr lang="en-IN" sz="1050" dirty="0">
                <a:solidFill>
                  <a:srgbClr val="555555"/>
                </a:solidFill>
                <a:latin typeface="Courier New" panose="02070309020205020404" pitchFamily="49" charset="0"/>
                <a:ea typeface="Times New Roman" panose="02020603050405020304" pitchFamily="18" charset="0"/>
                <a:cs typeface="Latha" panose="020B0604020202020204" pitchFamily="34" charset="0"/>
              </a:rPr>
              <a:t>(GPIO.BCM)</a:t>
            </a:r>
            <a:endParaRPr lang="en-IN" sz="1050" dirty="0">
              <a:latin typeface="Calibri" panose="020F0502020204030204" pitchFamily="34" charset="0"/>
              <a:ea typeface="Calibri" panose="020F0502020204030204" pitchFamily="34" charset="0"/>
              <a:cs typeface="Latha" panose="020B0604020202020204" pitchFamily="34" charset="0"/>
            </a:endParaRPr>
          </a:p>
          <a:p>
            <a:pPr>
              <a:spcAft>
                <a:spcPts val="800"/>
              </a:spcAft>
            </a:pPr>
            <a:r>
              <a:rPr lang="en-IN" sz="1050" dirty="0" err="1">
                <a:solidFill>
                  <a:srgbClr val="555555"/>
                </a:solidFill>
                <a:latin typeface="Courier New" panose="02070309020205020404" pitchFamily="49" charset="0"/>
                <a:ea typeface="Times New Roman" panose="02020603050405020304" pitchFamily="18" charset="0"/>
                <a:cs typeface="Latha" panose="020B0604020202020204" pitchFamily="34" charset="0"/>
              </a:rPr>
              <a:t>GPIO.setwarnings</a:t>
            </a:r>
            <a:r>
              <a:rPr lang="en-IN" sz="1050" dirty="0">
                <a:solidFill>
                  <a:srgbClr val="555555"/>
                </a:solidFill>
                <a:latin typeface="Courier New" panose="02070309020205020404" pitchFamily="49" charset="0"/>
                <a:ea typeface="Times New Roman" panose="02020603050405020304" pitchFamily="18" charset="0"/>
                <a:cs typeface="Latha" panose="020B0604020202020204" pitchFamily="34" charset="0"/>
              </a:rPr>
              <a:t>(False)</a:t>
            </a:r>
            <a:endParaRPr lang="en-IN" sz="1050" dirty="0">
              <a:latin typeface="Calibri" panose="020F0502020204030204" pitchFamily="34" charset="0"/>
              <a:ea typeface="Calibri" panose="020F0502020204030204" pitchFamily="34" charset="0"/>
              <a:cs typeface="Latha" panose="020B0604020202020204" pitchFamily="34" charset="0"/>
            </a:endParaRPr>
          </a:p>
          <a:p>
            <a:pPr>
              <a:spcAft>
                <a:spcPts val="800"/>
              </a:spcAft>
            </a:pPr>
            <a:r>
              <a:rPr lang="en-IN" sz="1050" dirty="0">
                <a:solidFill>
                  <a:srgbClr val="555555"/>
                </a:solidFill>
                <a:latin typeface="Courier New" panose="02070309020205020404" pitchFamily="49" charset="0"/>
                <a:ea typeface="Times New Roman" panose="02020603050405020304" pitchFamily="18" charset="0"/>
                <a:cs typeface="Latha" panose="020B0604020202020204" pitchFamily="34" charset="0"/>
              </a:rPr>
              <a:t>BUZZER=</a:t>
            </a:r>
            <a:r>
              <a:rPr lang="en-IN" sz="1050" dirty="0">
                <a:solidFill>
                  <a:srgbClr val="555555"/>
                </a:solidFill>
                <a:latin typeface="Consolas" panose="020B0609020204030204" pitchFamily="49" charset="0"/>
                <a:ea typeface="Times New Roman" panose="02020603050405020304" pitchFamily="18" charset="0"/>
                <a:cs typeface="Times New Roman" panose="02020603050405020304" pitchFamily="18" charset="0"/>
              </a:rPr>
              <a:t> </a:t>
            </a:r>
            <a:r>
              <a:rPr lang="en-IN" sz="1050" dirty="0">
                <a:solidFill>
                  <a:srgbClr val="555555"/>
                </a:solidFill>
                <a:latin typeface="Courier New" panose="02070309020205020404" pitchFamily="49" charset="0"/>
                <a:ea typeface="Times New Roman" panose="02020603050405020304" pitchFamily="18" charset="0"/>
                <a:cs typeface="Latha" panose="020B0604020202020204" pitchFamily="34" charset="0"/>
              </a:rPr>
              <a:t>23</a:t>
            </a:r>
            <a:endParaRPr lang="en-IN" sz="1050" dirty="0">
              <a:latin typeface="Calibri" panose="020F0502020204030204" pitchFamily="34" charset="0"/>
              <a:ea typeface="Calibri" panose="020F0502020204030204" pitchFamily="34" charset="0"/>
              <a:cs typeface="Latha" panose="020B0604020202020204" pitchFamily="34" charset="0"/>
            </a:endParaRPr>
          </a:p>
          <a:p>
            <a:pPr>
              <a:spcAft>
                <a:spcPts val="800"/>
              </a:spcAft>
            </a:pPr>
            <a:r>
              <a:rPr lang="en-IN" sz="1050" dirty="0" err="1">
                <a:solidFill>
                  <a:srgbClr val="555555"/>
                </a:solidFill>
                <a:latin typeface="Courier New" panose="02070309020205020404" pitchFamily="49" charset="0"/>
                <a:ea typeface="Times New Roman" panose="02020603050405020304" pitchFamily="18" charset="0"/>
                <a:cs typeface="Latha" panose="020B0604020202020204" pitchFamily="34" charset="0"/>
              </a:rPr>
              <a:t>GPIO.setup</a:t>
            </a:r>
            <a:r>
              <a:rPr lang="en-IN" sz="1050" dirty="0">
                <a:solidFill>
                  <a:srgbClr val="555555"/>
                </a:solidFill>
                <a:latin typeface="Courier New" panose="02070309020205020404" pitchFamily="49" charset="0"/>
                <a:ea typeface="Times New Roman" panose="02020603050405020304" pitchFamily="18" charset="0"/>
                <a:cs typeface="Latha" panose="020B0604020202020204" pitchFamily="34" charset="0"/>
              </a:rPr>
              <a:t>(BUZZER, GPIO.OUT)</a:t>
            </a:r>
            <a:endParaRPr lang="en-IN" sz="1050" dirty="0">
              <a:latin typeface="Calibri" panose="020F0502020204030204" pitchFamily="34" charset="0"/>
              <a:ea typeface="Calibri" panose="020F0502020204030204" pitchFamily="34" charset="0"/>
              <a:cs typeface="Latha" panose="020B0604020202020204" pitchFamily="34" charset="0"/>
            </a:endParaRPr>
          </a:p>
          <a:p>
            <a:pPr>
              <a:spcAft>
                <a:spcPts val="800"/>
              </a:spcAft>
            </a:pPr>
            <a:r>
              <a:rPr lang="en-IN" sz="1050" dirty="0">
                <a:solidFill>
                  <a:srgbClr val="555555"/>
                </a:solidFill>
                <a:latin typeface="Courier New" panose="02070309020205020404" pitchFamily="49" charset="0"/>
                <a:ea typeface="Times New Roman" panose="02020603050405020304" pitchFamily="18" charset="0"/>
                <a:cs typeface="Latha" panose="020B0604020202020204" pitchFamily="34" charset="0"/>
              </a:rPr>
              <a:t>previous ="Unknown"</a:t>
            </a:r>
            <a:endParaRPr lang="en-IN" sz="1050" dirty="0">
              <a:latin typeface="Calibri" panose="020F0502020204030204" pitchFamily="34" charset="0"/>
              <a:ea typeface="Calibri" panose="020F0502020204030204" pitchFamily="34" charset="0"/>
              <a:cs typeface="Latha" panose="020B0604020202020204" pitchFamily="34" charset="0"/>
            </a:endParaRPr>
          </a:p>
          <a:p>
            <a:pPr>
              <a:spcAft>
                <a:spcPts val="800"/>
              </a:spcAft>
            </a:pPr>
            <a:r>
              <a:rPr lang="en-IN" sz="1050" dirty="0">
                <a:solidFill>
                  <a:srgbClr val="555555"/>
                </a:solidFill>
                <a:latin typeface="Courier New" panose="02070309020205020404" pitchFamily="49" charset="0"/>
                <a:ea typeface="Times New Roman" panose="02020603050405020304" pitchFamily="18" charset="0"/>
                <a:cs typeface="Latha" panose="020B0604020202020204" pitchFamily="34" charset="0"/>
              </a:rPr>
              <a:t>count=0</a:t>
            </a:r>
            <a:endParaRPr lang="en-IN" sz="1050" dirty="0">
              <a:latin typeface="Calibri" panose="020F0502020204030204" pitchFamily="34" charset="0"/>
              <a:ea typeface="Calibri" panose="020F0502020204030204" pitchFamily="34" charset="0"/>
              <a:cs typeface="Latha" panose="020B0604020202020204" pitchFamily="34" charset="0"/>
            </a:endParaRPr>
          </a:p>
          <a:p>
            <a:pPr>
              <a:spcAft>
                <a:spcPts val="800"/>
              </a:spcAft>
            </a:pPr>
            <a:r>
              <a:rPr lang="en-IN" sz="1050" dirty="0" err="1">
                <a:solidFill>
                  <a:srgbClr val="555555"/>
                </a:solidFill>
                <a:latin typeface="Courier New" panose="02070309020205020404" pitchFamily="49" charset="0"/>
                <a:ea typeface="Times New Roman" panose="02020603050405020304" pitchFamily="18" charset="0"/>
                <a:cs typeface="Latha" panose="020B0604020202020204" pitchFamily="34" charset="0"/>
              </a:rPr>
              <a:t>video_capture</a:t>
            </a:r>
            <a:r>
              <a:rPr lang="en-IN" sz="1050" dirty="0">
                <a:solidFill>
                  <a:srgbClr val="555555"/>
                </a:solidFill>
                <a:latin typeface="Courier New" panose="02070309020205020404" pitchFamily="49" charset="0"/>
                <a:ea typeface="Times New Roman" panose="02020603050405020304" pitchFamily="18" charset="0"/>
                <a:cs typeface="Latha" panose="020B0604020202020204" pitchFamily="34" charset="0"/>
              </a:rPr>
              <a:t> =</a:t>
            </a:r>
            <a:r>
              <a:rPr lang="en-IN" sz="1050" dirty="0">
                <a:solidFill>
                  <a:srgbClr val="555555"/>
                </a:solidFill>
                <a:latin typeface="Consolas" panose="020B0609020204030204" pitchFamily="49" charset="0"/>
                <a:ea typeface="Times New Roman" panose="02020603050405020304" pitchFamily="18" charset="0"/>
                <a:cs typeface="Times New Roman" panose="02020603050405020304" pitchFamily="18" charset="0"/>
              </a:rPr>
              <a:t> </a:t>
            </a:r>
            <a:r>
              <a:rPr lang="en-IN" sz="1050" dirty="0">
                <a:solidFill>
                  <a:srgbClr val="555555"/>
                </a:solidFill>
                <a:latin typeface="Courier New" panose="02070309020205020404" pitchFamily="49" charset="0"/>
                <a:ea typeface="Times New Roman" panose="02020603050405020304" pitchFamily="18" charset="0"/>
                <a:cs typeface="Latha" panose="020B0604020202020204" pitchFamily="34" charset="0"/>
              </a:rPr>
              <a:t>cv2.VideoCapture(0)</a:t>
            </a:r>
            <a:endParaRPr lang="en-IN" sz="1050" dirty="0">
              <a:latin typeface="Calibri" panose="020F0502020204030204" pitchFamily="34" charset="0"/>
              <a:ea typeface="Calibri" panose="020F0502020204030204" pitchFamily="34" charset="0"/>
              <a:cs typeface="Latha" panose="020B0604020202020204" pitchFamily="34" charset="0"/>
            </a:endParaRPr>
          </a:p>
          <a:p>
            <a:pPr>
              <a:spcAft>
                <a:spcPts val="800"/>
              </a:spcAft>
            </a:pPr>
            <a:r>
              <a:rPr lang="en-IN" sz="1050" dirty="0">
                <a:solidFill>
                  <a:srgbClr val="555555"/>
                </a:solidFill>
                <a:latin typeface="Courier New" panose="02070309020205020404" pitchFamily="49" charset="0"/>
                <a:ea typeface="Times New Roman" panose="02020603050405020304" pitchFamily="18" charset="0"/>
                <a:cs typeface="Latha" panose="020B0604020202020204" pitchFamily="34" charset="0"/>
              </a:rPr>
              <a:t>frame = (</a:t>
            </a:r>
            <a:r>
              <a:rPr lang="en-IN" sz="1050" dirty="0" err="1">
                <a:solidFill>
                  <a:srgbClr val="555555"/>
                </a:solidFill>
                <a:latin typeface="Courier New" panose="02070309020205020404" pitchFamily="49" charset="0"/>
                <a:ea typeface="Times New Roman" panose="02020603050405020304" pitchFamily="18" charset="0"/>
                <a:cs typeface="Latha" panose="020B0604020202020204" pitchFamily="34" charset="0"/>
              </a:rPr>
              <a:t>video_capture</a:t>
            </a:r>
            <a:r>
              <a:rPr lang="en-IN" sz="1050" dirty="0">
                <a:solidFill>
                  <a:srgbClr val="555555"/>
                </a:solidFill>
                <a:latin typeface="Courier New" panose="02070309020205020404" pitchFamily="49" charset="0"/>
                <a:ea typeface="Times New Roman" panose="02020603050405020304" pitchFamily="18" charset="0"/>
                <a:cs typeface="Latha" panose="020B0604020202020204" pitchFamily="34" charset="0"/>
              </a:rPr>
              <a:t>, file)</a:t>
            </a:r>
            <a:endParaRPr lang="en-IN" sz="1050" dirty="0">
              <a:latin typeface="Calibri" panose="020F0502020204030204" pitchFamily="34" charset="0"/>
              <a:ea typeface="Calibri" panose="020F0502020204030204" pitchFamily="34" charset="0"/>
              <a:cs typeface="Latha" panose="020B0604020202020204" pitchFamily="34" charset="0"/>
            </a:endParaRPr>
          </a:p>
          <a:p>
            <a:pPr>
              <a:spcAft>
                <a:spcPts val="800"/>
              </a:spcAft>
            </a:pPr>
            <a:r>
              <a:rPr lang="en-IN" sz="1050" dirty="0">
                <a:solidFill>
                  <a:srgbClr val="555555"/>
                </a:solidFill>
                <a:latin typeface="Courier New" panose="02070309020205020404" pitchFamily="49" charset="0"/>
                <a:ea typeface="Times New Roman" panose="02020603050405020304" pitchFamily="18" charset="0"/>
                <a:cs typeface="Latha" panose="020B0604020202020204" pitchFamily="34" charset="0"/>
              </a:rPr>
              <a:t>file</a:t>
            </a:r>
            <a:r>
              <a:rPr lang="en-IN" sz="1050" dirty="0">
                <a:solidFill>
                  <a:srgbClr val="555555"/>
                </a:solidFill>
                <a:latin typeface="Consolas" panose="020B0609020204030204" pitchFamily="49" charset="0"/>
                <a:ea typeface="Times New Roman" panose="02020603050405020304" pitchFamily="18" charset="0"/>
                <a:cs typeface="Times New Roman" panose="02020603050405020304" pitchFamily="18" charset="0"/>
              </a:rPr>
              <a:t> </a:t>
            </a:r>
            <a:r>
              <a:rPr lang="en-IN" sz="1050" dirty="0">
                <a:solidFill>
                  <a:srgbClr val="555555"/>
                </a:solidFill>
                <a:latin typeface="Courier New" panose="02070309020205020404" pitchFamily="49" charset="0"/>
                <a:ea typeface="Times New Roman" panose="02020603050405020304" pitchFamily="18" charset="0"/>
                <a:cs typeface="Latha" panose="020B0604020202020204" pitchFamily="34" charset="0"/>
              </a:rPr>
              <a:t>=</a:t>
            </a:r>
            <a:r>
              <a:rPr lang="en-IN" sz="1050" dirty="0">
                <a:solidFill>
                  <a:srgbClr val="555555"/>
                </a:solidFill>
                <a:latin typeface="Consolas" panose="020B0609020204030204" pitchFamily="49" charset="0"/>
                <a:ea typeface="Times New Roman" panose="02020603050405020304" pitchFamily="18" charset="0"/>
                <a:cs typeface="Times New Roman" panose="02020603050405020304" pitchFamily="18" charset="0"/>
              </a:rPr>
              <a:t> </a:t>
            </a:r>
            <a:r>
              <a:rPr lang="en-IN" sz="1050" dirty="0">
                <a:solidFill>
                  <a:srgbClr val="555555"/>
                </a:solidFill>
                <a:latin typeface="Courier New" panose="02070309020205020404" pitchFamily="49" charset="0"/>
                <a:ea typeface="Times New Roman" panose="02020603050405020304" pitchFamily="18" charset="0"/>
                <a:cs typeface="Latha" panose="020B0604020202020204" pitchFamily="34" charset="0"/>
              </a:rPr>
              <a:t>'</a:t>
            </a:r>
            <a:r>
              <a:rPr lang="en-IN" sz="1050" dirty="0" err="1">
                <a:solidFill>
                  <a:srgbClr val="555555"/>
                </a:solidFill>
                <a:latin typeface="Courier New" panose="02070309020205020404" pitchFamily="49" charset="0"/>
                <a:ea typeface="Times New Roman" panose="02020603050405020304" pitchFamily="18" charset="0"/>
                <a:cs typeface="Latha" panose="020B0604020202020204" pitchFamily="34" charset="0"/>
              </a:rPr>
              <a:t>image_data</a:t>
            </a:r>
            <a:r>
              <a:rPr lang="en-IN" sz="1050" dirty="0">
                <a:solidFill>
                  <a:srgbClr val="555555"/>
                </a:solidFill>
                <a:latin typeface="Courier New" panose="02070309020205020404" pitchFamily="49" charset="0"/>
                <a:ea typeface="Times New Roman" panose="02020603050405020304" pitchFamily="18" charset="0"/>
                <a:cs typeface="Latha" panose="020B0604020202020204" pitchFamily="34" charset="0"/>
              </a:rPr>
              <a:t>/image.jpg'</a:t>
            </a:r>
            <a:endParaRPr lang="en-IN" sz="1050" dirty="0">
              <a:latin typeface="Calibri" panose="020F0502020204030204" pitchFamily="34" charset="0"/>
              <a:ea typeface="Calibri" panose="020F0502020204030204" pitchFamily="34" charset="0"/>
              <a:cs typeface="Latha" panose="020B0604020202020204" pitchFamily="34" charset="0"/>
            </a:endParaRPr>
          </a:p>
          <a:p>
            <a:r>
              <a:rPr lang="en-IN" sz="1050" dirty="0">
                <a:solidFill>
                  <a:srgbClr val="555555"/>
                </a:solidFill>
                <a:latin typeface="Courier New" panose="02070309020205020404" pitchFamily="49" charset="0"/>
                <a:ea typeface="Times New Roman" panose="02020603050405020304" pitchFamily="18" charset="0"/>
              </a:rPr>
              <a:t> </a:t>
            </a:r>
            <a:endParaRPr lang="en-US" sz="1050" dirty="0">
              <a:solidFill>
                <a:srgbClr val="0E101A"/>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482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0"/>
            <a:ext cx="9144000" cy="8617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lgn="ctr" fontAlgn="auto">
              <a:spcBef>
                <a:spcPts val="0"/>
              </a:spcBef>
              <a:spcAft>
                <a:spcPts val="0"/>
              </a:spcAft>
              <a:defRPr/>
            </a:pPr>
            <a:r>
              <a:rPr lang="en-US" sz="5000" dirty="0">
                <a:solidFill>
                  <a:schemeClr val="bg1"/>
                </a:solidFill>
                <a:latin typeface="+mj-lt"/>
              </a:rPr>
              <a:t>Sample Code</a:t>
            </a:r>
          </a:p>
        </p:txBody>
      </p:sp>
      <p:sp>
        <p:nvSpPr>
          <p:cNvPr id="5" name="TextBox 4"/>
          <p:cNvSpPr txBox="1"/>
          <p:nvPr/>
        </p:nvSpPr>
        <p:spPr>
          <a:xfrm>
            <a:off x="0" y="6488113"/>
            <a:ext cx="9144000" cy="369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fontAlgn="auto">
              <a:spcBef>
                <a:spcPts val="0"/>
              </a:spcBef>
              <a:spcAft>
                <a:spcPts val="0"/>
              </a:spcAft>
              <a:defRPr/>
            </a:pPr>
            <a:endParaRPr lang="en-US" dirty="0"/>
          </a:p>
        </p:txBody>
      </p:sp>
      <p:sp>
        <p:nvSpPr>
          <p:cNvPr id="6" name="Footer Placeholder 5"/>
          <p:cNvSpPr>
            <a:spLocks noGrp="1"/>
          </p:cNvSpPr>
          <p:nvPr>
            <p:ph type="ftr" sz="quarter" idx="11"/>
          </p:nvPr>
        </p:nvSpPr>
        <p:spPr>
          <a:xfrm>
            <a:off x="0" y="6492875"/>
            <a:ext cx="9144000" cy="365125"/>
          </a:xfrm>
        </p:spPr>
        <p:txBody>
          <a:bodyPr/>
          <a:lstStyle/>
          <a:p>
            <a:pPr algn="r">
              <a:defRPr/>
            </a:pPr>
            <a:r>
              <a:rPr lang="en-US" sz="2400" dirty="0">
                <a:solidFill>
                  <a:schemeClr val="bg1"/>
                </a:solidFill>
              </a:rPr>
              <a:t>                                    PAGE NO :  19              JSRREC/CSE/ FINAL REVIEW</a:t>
            </a:r>
          </a:p>
        </p:txBody>
      </p:sp>
      <p:sp>
        <p:nvSpPr>
          <p:cNvPr id="7" name="TextBox 6"/>
          <p:cNvSpPr txBox="1"/>
          <p:nvPr/>
        </p:nvSpPr>
        <p:spPr>
          <a:xfrm>
            <a:off x="7924800" y="6096000"/>
            <a:ext cx="12192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DATE</a:t>
            </a:r>
          </a:p>
        </p:txBody>
      </p:sp>
      <p:sp>
        <p:nvSpPr>
          <p:cNvPr id="9" name="TextBox 8"/>
          <p:cNvSpPr txBox="1"/>
          <p:nvPr/>
        </p:nvSpPr>
        <p:spPr>
          <a:xfrm>
            <a:off x="7772400" y="6096000"/>
            <a:ext cx="13716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12/04/2021</a:t>
            </a:r>
          </a:p>
        </p:txBody>
      </p:sp>
      <p:sp>
        <p:nvSpPr>
          <p:cNvPr id="2" name="TextBox 1"/>
          <p:cNvSpPr txBox="1"/>
          <p:nvPr/>
        </p:nvSpPr>
        <p:spPr>
          <a:xfrm>
            <a:off x="304800" y="1165611"/>
            <a:ext cx="8382000" cy="5553828"/>
          </a:xfrm>
          <a:prstGeom prst="rect">
            <a:avLst/>
          </a:prstGeom>
          <a:noFill/>
        </p:spPr>
        <p:txBody>
          <a:bodyPr wrap="square" rtlCol="0">
            <a:spAutoFit/>
          </a:bodyPr>
          <a:lstStyle/>
          <a:p>
            <a:pPr>
              <a:lnSpc>
                <a:spcPct val="107000"/>
              </a:lnSpc>
              <a:spcAft>
                <a:spcPts val="800"/>
              </a:spcAft>
            </a:pPr>
            <a:r>
              <a:rPr lang="en-IN" sz="105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img_image</a:t>
            </a:r>
            <a:r>
              <a:rPr lang="en-IN" sz="105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05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5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face_recognition.load_image_file</a:t>
            </a:r>
            <a:r>
              <a:rPr lang="en-IN" sz="105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("img.jpg")</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05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img_face_encoding</a:t>
            </a:r>
            <a:r>
              <a:rPr lang="en-IN" sz="105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05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5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face_recognition.face_encodings</a:t>
            </a:r>
            <a:r>
              <a:rPr lang="en-IN" sz="105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a:t>
            </a:r>
            <a:r>
              <a:rPr lang="en-IN" sz="105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img_image</a:t>
            </a:r>
            <a:r>
              <a:rPr lang="en-IN" sz="105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)[0]</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05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Create arrays of known face encodings and their names</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05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known_face_encodings</a:t>
            </a:r>
            <a:r>
              <a:rPr lang="en-IN" sz="105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05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5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a:spcAft>
                <a:spcPts val="0"/>
              </a:spcAft>
            </a:pPr>
            <a:r>
              <a:rPr lang="en-IN" sz="105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05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img_face_encoding</a:t>
            </a:r>
            <a:r>
              <a:rPr lang="en-IN" sz="105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05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05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known_face_names</a:t>
            </a:r>
            <a:r>
              <a:rPr lang="en-IN" sz="105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05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5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05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05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"Ashish"</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05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a:t>
            </a:r>
            <a:endParaRPr lang="en-IN" sz="1200" dirty="0">
              <a:latin typeface="Calibri" panose="020F0502020204030204" pitchFamily="34" charset="0"/>
              <a:ea typeface="Times New Roman" panose="02020603050405020304" pitchFamily="18" charset="0"/>
              <a:cs typeface="Latha" panose="020B0604020202020204" pitchFamily="34" charset="0"/>
            </a:endParaRPr>
          </a:p>
          <a:p>
            <a:pPr>
              <a:lnSpc>
                <a:spcPct val="107000"/>
              </a:lnSpc>
              <a:spcAft>
                <a:spcPts val="800"/>
              </a:spcAft>
            </a:pPr>
            <a:r>
              <a:rPr lang="en-IN" sz="105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Initialize some variables</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05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face_locations</a:t>
            </a:r>
            <a:r>
              <a:rPr lang="en-IN" sz="105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05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5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05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face_encodings</a:t>
            </a:r>
            <a:r>
              <a:rPr lang="en-IN" sz="105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05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5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05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face_names</a:t>
            </a:r>
            <a:r>
              <a:rPr lang="en-IN" sz="105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05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5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05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process_this_frame</a:t>
            </a:r>
            <a:r>
              <a:rPr lang="en-IN" sz="105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05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5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True</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r>
              <a:rPr lang="en-IN" sz="1050" dirty="0">
                <a:solidFill>
                  <a:srgbClr val="555555"/>
                </a:solidFill>
                <a:effectLst/>
                <a:latin typeface="Courier New" panose="02070309020205020404" pitchFamily="49" charset="0"/>
                <a:ea typeface="Times New Roman" panose="02020603050405020304" pitchFamily="18" charset="0"/>
              </a:rPr>
              <a:t>while</a:t>
            </a:r>
            <a:r>
              <a:rPr lang="en-IN" sz="105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50" dirty="0">
                <a:solidFill>
                  <a:srgbClr val="555555"/>
                </a:solidFill>
                <a:effectLst/>
                <a:latin typeface="Courier New" panose="02070309020205020404" pitchFamily="49" charset="0"/>
                <a:ea typeface="Times New Roman" panose="02020603050405020304" pitchFamily="18" charset="0"/>
              </a:rPr>
              <a:t>True:</a:t>
            </a:r>
          </a:p>
          <a:p>
            <a:pPr>
              <a:lnSpc>
                <a:spcPct val="107000"/>
              </a:lnSpc>
              <a:spcBef>
                <a:spcPts val="200"/>
              </a:spcBef>
            </a:pPr>
            <a:r>
              <a:rPr lang="en-IN" sz="1050" b="1"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050" b="1"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Grab a single frame of video    </a:t>
            </a:r>
            <a:endParaRPr lang="en-IN" sz="1400" b="1" dirty="0">
              <a:solidFill>
                <a:srgbClr val="1F3763"/>
              </a:solidFill>
              <a:effectLst/>
              <a:latin typeface="Calibri Light" panose="020F0302020204030204" pitchFamily="34" charset="0"/>
              <a:ea typeface="Times New Roman" panose="02020603050405020304" pitchFamily="18" charset="0"/>
              <a:cs typeface="Latha" panose="020B0604020202020204" pitchFamily="34" charset="0"/>
            </a:endParaRPr>
          </a:p>
          <a:p>
            <a:pPr>
              <a:lnSpc>
                <a:spcPct val="107000"/>
              </a:lnSpc>
              <a:spcAft>
                <a:spcPts val="800"/>
              </a:spcAft>
            </a:pPr>
            <a:r>
              <a:rPr lang="en-IN" sz="105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05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ret, frame =</a:t>
            </a:r>
            <a:r>
              <a:rPr lang="en-IN" sz="105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05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video_capture.read</a:t>
            </a:r>
            <a:r>
              <a:rPr lang="en-IN" sz="105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05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05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Resize frame of video to 1/4 size for faster face recognition processing</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endParaRPr lang="en-IN" sz="1050" dirty="0">
              <a:solidFill>
                <a:srgbClr val="555555"/>
              </a:solidFill>
              <a:latin typeface="Courier New" panose="02070309020205020404" pitchFamily="49" charset="0"/>
              <a:cs typeface="Times New Roman" panose="02020603050405020304" pitchFamily="18" charset="0"/>
            </a:endParaRPr>
          </a:p>
          <a:p>
            <a:endParaRPr lang="en-IN" sz="1050" dirty="0">
              <a:solidFill>
                <a:srgbClr val="555555"/>
              </a:solidFill>
              <a:effectLst/>
              <a:latin typeface="Courier New" panose="02070309020205020404" pitchFamily="49" charset="0"/>
              <a:cs typeface="Times New Roman" panose="02020603050405020304" pitchFamily="18" charset="0"/>
            </a:endParaRPr>
          </a:p>
          <a:p>
            <a:endParaRPr lang="en-IN" sz="1050" dirty="0">
              <a:solidFill>
                <a:srgbClr val="555555"/>
              </a:solidFill>
              <a:latin typeface="Courier New" panose="02070309020205020404" pitchFamily="49" charset="0"/>
              <a:cs typeface="Times New Roman" panose="02020603050405020304" pitchFamily="18" charset="0"/>
            </a:endParaRPr>
          </a:p>
          <a:p>
            <a:endParaRPr lang="en-IN" sz="1050" dirty="0">
              <a:solidFill>
                <a:srgbClr val="555555"/>
              </a:solidFill>
              <a:effectLst/>
              <a:latin typeface="Courier New" panose="02070309020205020404" pitchFamily="49" charset="0"/>
              <a:cs typeface="Times New Roman" panose="02020603050405020304" pitchFamily="18" charset="0"/>
            </a:endParaRPr>
          </a:p>
          <a:p>
            <a:endParaRPr lang="en-US" sz="1050" dirty="0">
              <a:solidFill>
                <a:srgbClr val="0E101A"/>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0154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0"/>
            <a:ext cx="9144000"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lvl="0" algn="ctr">
              <a:defRPr/>
            </a:pPr>
            <a:r>
              <a:rPr lang="en-US" sz="5400" dirty="0">
                <a:solidFill>
                  <a:schemeClr val="bg1"/>
                </a:solidFill>
              </a:rPr>
              <a:t>Overview of Project</a:t>
            </a:r>
          </a:p>
        </p:txBody>
      </p:sp>
      <p:sp>
        <p:nvSpPr>
          <p:cNvPr id="5" name="TextBox 4"/>
          <p:cNvSpPr txBox="1"/>
          <p:nvPr/>
        </p:nvSpPr>
        <p:spPr>
          <a:xfrm>
            <a:off x="0" y="6488113"/>
            <a:ext cx="9144000" cy="369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fontAlgn="auto">
              <a:spcBef>
                <a:spcPts val="0"/>
              </a:spcBef>
              <a:spcAft>
                <a:spcPts val="0"/>
              </a:spcAft>
              <a:defRPr/>
            </a:pPr>
            <a:endParaRPr lang="en-US" dirty="0"/>
          </a:p>
        </p:txBody>
      </p:sp>
      <p:sp>
        <p:nvSpPr>
          <p:cNvPr id="6" name="Footer Placeholder 5"/>
          <p:cNvSpPr>
            <a:spLocks noGrp="1"/>
          </p:cNvSpPr>
          <p:nvPr>
            <p:ph type="ftr" sz="quarter" idx="11"/>
          </p:nvPr>
        </p:nvSpPr>
        <p:spPr>
          <a:xfrm>
            <a:off x="0" y="6492875"/>
            <a:ext cx="9144000" cy="365125"/>
          </a:xfrm>
        </p:spPr>
        <p:txBody>
          <a:bodyPr/>
          <a:lstStyle/>
          <a:p>
            <a:pPr algn="r">
              <a:defRPr/>
            </a:pPr>
            <a:r>
              <a:rPr lang="en-US" sz="2400" dirty="0">
                <a:solidFill>
                  <a:schemeClr val="bg1"/>
                </a:solidFill>
              </a:rPr>
              <a:t>PAGE NO : 2                JSRREC/CSE/ FINAL REVIEW</a:t>
            </a:r>
          </a:p>
        </p:txBody>
      </p:sp>
      <p:sp>
        <p:nvSpPr>
          <p:cNvPr id="7" name="TextBox 6"/>
          <p:cNvSpPr txBox="1"/>
          <p:nvPr/>
        </p:nvSpPr>
        <p:spPr>
          <a:xfrm>
            <a:off x="7772400" y="6096000"/>
            <a:ext cx="13716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12/04/2021</a:t>
            </a:r>
          </a:p>
        </p:txBody>
      </p:sp>
      <p:sp>
        <p:nvSpPr>
          <p:cNvPr id="9" name="Rectangle 3"/>
          <p:cNvSpPr txBox="1">
            <a:spLocks noChangeArrowheads="1"/>
          </p:cNvSpPr>
          <p:nvPr/>
        </p:nvSpPr>
        <p:spPr bwMode="auto">
          <a:xfrm>
            <a:off x="38100" y="1385099"/>
            <a:ext cx="8420100" cy="38862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685800" marR="0" lvl="0" indent="-342900" algn="just" defTabSz="914400" rtl="0" eaLnBrk="1" fontAlgn="auto" latinLnBrk="0" hangingPunct="1">
              <a:spcBef>
                <a:spcPts val="800"/>
              </a:spcBef>
              <a:spcAft>
                <a:spcPts val="800"/>
              </a:spcAft>
              <a:buClr>
                <a:schemeClr val="accent2">
                  <a:lumMod val="75000"/>
                </a:schemeClr>
              </a:buClr>
              <a:buSzPct val="130000"/>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Abstract</a:t>
            </a:r>
          </a:p>
          <a:p>
            <a:pPr marL="685800" marR="0" lvl="0" indent="-342900" algn="just" defTabSz="914400" rtl="0" eaLnBrk="1" fontAlgn="auto" latinLnBrk="0" hangingPunct="1">
              <a:spcBef>
                <a:spcPts val="800"/>
              </a:spcBef>
              <a:spcAft>
                <a:spcPts val="800"/>
              </a:spcAft>
              <a:buClr>
                <a:schemeClr val="accent2">
                  <a:lumMod val="75000"/>
                </a:schemeClr>
              </a:buClr>
              <a:buSzPct val="130000"/>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Existing System</a:t>
            </a:r>
          </a:p>
          <a:p>
            <a:pPr marL="685800" marR="0" lvl="0" indent="-342900" algn="just" defTabSz="914400" rtl="0" eaLnBrk="1" fontAlgn="auto" latinLnBrk="0" hangingPunct="1">
              <a:spcBef>
                <a:spcPts val="800"/>
              </a:spcBef>
              <a:spcAft>
                <a:spcPts val="800"/>
              </a:spcAft>
              <a:buClr>
                <a:schemeClr val="accent2">
                  <a:lumMod val="75000"/>
                </a:schemeClr>
              </a:buClr>
              <a:buSzPct val="130000"/>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Limitation of Existing </a:t>
            </a:r>
            <a:r>
              <a:rPr lang="en-US" sz="2000" noProof="0" dirty="0">
                <a:latin typeface="Times New Roman" panose="02020603050405020304" pitchFamily="18" charset="0"/>
                <a:cs typeface="Times New Roman" panose="02020603050405020304" pitchFamily="18" charset="0"/>
              </a:rPr>
              <a:t>System</a:t>
            </a:r>
            <a:endPar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685800" marR="0" lvl="0" indent="-342900" algn="just" defTabSz="914400" rtl="0" eaLnBrk="1" fontAlgn="auto" latinLnBrk="0" hangingPunct="1">
              <a:spcBef>
                <a:spcPts val="800"/>
              </a:spcBef>
              <a:spcAft>
                <a:spcPts val="800"/>
              </a:spcAft>
              <a:buClr>
                <a:schemeClr val="accent2">
                  <a:lumMod val="75000"/>
                </a:schemeClr>
              </a:buClr>
              <a:buSzPct val="130000"/>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Proposed System</a:t>
            </a:r>
          </a:p>
          <a:p>
            <a:pPr marL="685800" marR="0" lvl="0" indent="-342900" algn="just" defTabSz="914400" rtl="0" eaLnBrk="1" fontAlgn="auto" latinLnBrk="0" hangingPunct="1">
              <a:spcBef>
                <a:spcPts val="800"/>
              </a:spcBef>
              <a:spcAft>
                <a:spcPts val="800"/>
              </a:spcAft>
              <a:buClr>
                <a:schemeClr val="accent2">
                  <a:lumMod val="75000"/>
                </a:schemeClr>
              </a:buClr>
              <a:buSzPct val="130000"/>
              <a:buFont typeface="Arial" panose="020B0604020202020204" pitchFamily="34" charset="0"/>
              <a:buChar char="•"/>
              <a:tabLst/>
              <a:defRPr/>
            </a:pPr>
            <a:r>
              <a:rPr lang="en-US" sz="2000" dirty="0">
                <a:latin typeface="Times New Roman" panose="02020603050405020304" pitchFamily="18" charset="0"/>
                <a:cs typeface="Times New Roman" panose="02020603050405020304" pitchFamily="18" charset="0"/>
              </a:rPr>
              <a:t>Advantages of Proposed System</a:t>
            </a:r>
            <a:endPar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685800" marR="0" lvl="0" indent="-342900" algn="just" defTabSz="914400" rtl="0" eaLnBrk="1" fontAlgn="auto" latinLnBrk="0" hangingPunct="1">
              <a:spcBef>
                <a:spcPts val="800"/>
              </a:spcBef>
              <a:spcAft>
                <a:spcPts val="800"/>
              </a:spcAft>
              <a:buClr>
                <a:schemeClr val="accent2">
                  <a:lumMod val="75000"/>
                </a:schemeClr>
              </a:buClr>
              <a:buSzPct val="130000"/>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Data flow Diagram/Architectural diagram/Block diagram</a:t>
            </a:r>
          </a:p>
          <a:p>
            <a:pPr marL="685800" marR="0" lvl="0" indent="-342900" algn="just" defTabSz="914400" rtl="0" eaLnBrk="1" fontAlgn="auto" latinLnBrk="0" hangingPunct="1">
              <a:spcBef>
                <a:spcPts val="800"/>
              </a:spcBef>
              <a:spcAft>
                <a:spcPts val="800"/>
              </a:spcAft>
              <a:buClr>
                <a:schemeClr val="accent2">
                  <a:lumMod val="75000"/>
                </a:schemeClr>
              </a:buClr>
              <a:buSzPct val="130000"/>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Modules and Brief  Description</a:t>
            </a:r>
          </a:p>
          <a:p>
            <a:pPr marL="685800" marR="0" lvl="0" indent="-342900" algn="just" defTabSz="914400" rtl="0" eaLnBrk="1" fontAlgn="auto" latinLnBrk="0" hangingPunct="1">
              <a:spcBef>
                <a:spcPts val="800"/>
              </a:spcBef>
              <a:spcAft>
                <a:spcPts val="800"/>
              </a:spcAft>
              <a:buClr>
                <a:schemeClr val="accent2">
                  <a:lumMod val="75000"/>
                </a:schemeClr>
              </a:buClr>
              <a:buSzPct val="130000"/>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Conclusions</a:t>
            </a:r>
          </a:p>
          <a:p>
            <a:pPr marL="685800" marR="0" lvl="0" indent="-342900" algn="just" defTabSz="914400" rtl="0" eaLnBrk="1" fontAlgn="auto" latinLnBrk="0" hangingPunct="1">
              <a:spcBef>
                <a:spcPts val="800"/>
              </a:spcBef>
              <a:spcAft>
                <a:spcPts val="800"/>
              </a:spcAft>
              <a:buClr>
                <a:schemeClr val="accent2">
                  <a:lumMod val="75000"/>
                </a:schemeClr>
              </a:buClr>
              <a:buSzPct val="130000"/>
              <a:buFont typeface="Arial" panose="020B0604020202020204" pitchFamily="34" charset="0"/>
              <a:buChar char="•"/>
              <a:tabLst/>
              <a:defRPr/>
            </a:pPr>
            <a:r>
              <a:rPr lang="en-US" sz="2000" dirty="0">
                <a:latin typeface="Times New Roman" panose="02020603050405020304" pitchFamily="18" charset="0"/>
                <a:cs typeface="Times New Roman" panose="02020603050405020304" pitchFamily="18" charset="0"/>
              </a:rPr>
              <a:t>References (IEEE format)</a:t>
            </a:r>
            <a:endPar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0"/>
            <a:ext cx="9144000" cy="8617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fontAlgn="auto">
              <a:spcBef>
                <a:spcPts val="0"/>
              </a:spcBef>
              <a:spcAft>
                <a:spcPts val="0"/>
              </a:spcAft>
              <a:defRPr/>
            </a:pPr>
            <a:r>
              <a:rPr lang="en-US" sz="5000" dirty="0">
                <a:solidFill>
                  <a:schemeClr val="bg1"/>
                </a:solidFill>
                <a:latin typeface="+mj-lt"/>
              </a:rPr>
              <a:t>Sample Code</a:t>
            </a:r>
          </a:p>
        </p:txBody>
      </p:sp>
      <p:sp>
        <p:nvSpPr>
          <p:cNvPr id="5" name="TextBox 4"/>
          <p:cNvSpPr txBox="1"/>
          <p:nvPr/>
        </p:nvSpPr>
        <p:spPr>
          <a:xfrm>
            <a:off x="0" y="6488113"/>
            <a:ext cx="9144000" cy="369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fontAlgn="auto">
              <a:spcBef>
                <a:spcPts val="0"/>
              </a:spcBef>
              <a:spcAft>
                <a:spcPts val="0"/>
              </a:spcAft>
              <a:defRPr/>
            </a:pPr>
            <a:endParaRPr lang="en-US" dirty="0"/>
          </a:p>
        </p:txBody>
      </p:sp>
      <p:sp>
        <p:nvSpPr>
          <p:cNvPr id="6" name="Footer Placeholder 5"/>
          <p:cNvSpPr>
            <a:spLocks noGrp="1"/>
          </p:cNvSpPr>
          <p:nvPr>
            <p:ph type="ftr" sz="quarter" idx="11"/>
          </p:nvPr>
        </p:nvSpPr>
        <p:spPr>
          <a:xfrm>
            <a:off x="0" y="6492875"/>
            <a:ext cx="9144000" cy="365125"/>
          </a:xfrm>
        </p:spPr>
        <p:txBody>
          <a:bodyPr/>
          <a:lstStyle/>
          <a:p>
            <a:pPr algn="r">
              <a:defRPr/>
            </a:pPr>
            <a:r>
              <a:rPr lang="en-US" sz="2400" dirty="0">
                <a:solidFill>
                  <a:schemeClr val="bg1"/>
                </a:solidFill>
              </a:rPr>
              <a:t>                                    PAGE NO : 20               JSRREC/CSE/ FINAL REVIEW</a:t>
            </a:r>
          </a:p>
        </p:txBody>
      </p:sp>
      <p:sp>
        <p:nvSpPr>
          <p:cNvPr id="7" name="TextBox 6"/>
          <p:cNvSpPr txBox="1"/>
          <p:nvPr/>
        </p:nvSpPr>
        <p:spPr>
          <a:xfrm>
            <a:off x="7924800" y="6096000"/>
            <a:ext cx="12192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DATE</a:t>
            </a:r>
          </a:p>
        </p:txBody>
      </p:sp>
      <p:sp>
        <p:nvSpPr>
          <p:cNvPr id="9" name="TextBox 8"/>
          <p:cNvSpPr txBox="1"/>
          <p:nvPr/>
        </p:nvSpPr>
        <p:spPr>
          <a:xfrm>
            <a:off x="7772400" y="6096000"/>
            <a:ext cx="13716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12/04/2021</a:t>
            </a:r>
          </a:p>
        </p:txBody>
      </p:sp>
      <p:sp>
        <p:nvSpPr>
          <p:cNvPr id="3" name="TextBox 2">
            <a:extLst>
              <a:ext uri="{FF2B5EF4-FFF2-40B4-BE49-F238E27FC236}">
                <a16:creationId xmlns:a16="http://schemas.microsoft.com/office/drawing/2014/main" id="{DBE92D30-4F21-4EDB-A56C-D3B25E0DEE47}"/>
              </a:ext>
            </a:extLst>
          </p:cNvPr>
          <p:cNvSpPr txBox="1"/>
          <p:nvPr/>
        </p:nvSpPr>
        <p:spPr>
          <a:xfrm>
            <a:off x="533400" y="1143000"/>
            <a:ext cx="8229600" cy="5164619"/>
          </a:xfrm>
          <a:prstGeom prst="rect">
            <a:avLst/>
          </a:prstGeom>
          <a:noFill/>
        </p:spPr>
        <p:txBody>
          <a:bodyPr wrap="square" rtlCol="0">
            <a:spAutoFit/>
          </a:bodyPr>
          <a:lstStyle/>
          <a:p>
            <a:pPr>
              <a:lnSpc>
                <a:spcPct val="107000"/>
              </a:lnSpc>
              <a:spcAft>
                <a:spcPts val="800"/>
              </a:spcAft>
            </a:pP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small_frame</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cv2.resize(frame, (0, 0),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fx</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=0.25,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fy</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=0.25)   </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Convert the image from BGR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color</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(which OpenCV uses) to RGB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color</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(which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face_recognition</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uses)</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a:spcAft>
                <a:spcPts val="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rgb_small_frame</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small_frame</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 ::-1]</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Only process every other frame of video to save time</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if</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process_this_frame</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Find all the faces and face encodings in the current frame of video</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face_locations</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face_recognition.face_locations</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rgb_small_frame</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face_encodings</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face_recognition.face_encodings</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rgb_small_frame</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face_locations</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cv2.imwrite(file,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small_frame</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face_names</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a:t>
            </a:r>
          </a:p>
          <a:p>
            <a:pPr>
              <a:lnSpc>
                <a:spcPct val="107000"/>
              </a:lnSpc>
              <a:spcAft>
                <a:spcPts val="800"/>
              </a:spcAft>
            </a:pP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for</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face_encoding</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in</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face_encodings</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See if the face is a match for the known face(s)</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matches =</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face_recognition.compare_faces</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known_face_encodings</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face_encoding</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name =</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"Unknown"</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face_distances</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face_recognition.face_distance</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known_face_encodings</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face_encoding</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a:t>
            </a:r>
            <a:endParaRPr lang="en-IN" sz="16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759107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0"/>
            <a:ext cx="9144000" cy="8617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fontAlgn="auto">
              <a:spcBef>
                <a:spcPts val="0"/>
              </a:spcBef>
              <a:spcAft>
                <a:spcPts val="0"/>
              </a:spcAft>
              <a:defRPr/>
            </a:pPr>
            <a:r>
              <a:rPr lang="en-US" sz="5000" dirty="0">
                <a:solidFill>
                  <a:schemeClr val="bg1"/>
                </a:solidFill>
                <a:latin typeface="+mj-lt"/>
              </a:rPr>
              <a:t>Sample Code</a:t>
            </a:r>
          </a:p>
        </p:txBody>
      </p:sp>
      <p:sp>
        <p:nvSpPr>
          <p:cNvPr id="5" name="TextBox 4"/>
          <p:cNvSpPr txBox="1"/>
          <p:nvPr/>
        </p:nvSpPr>
        <p:spPr>
          <a:xfrm>
            <a:off x="0" y="6488113"/>
            <a:ext cx="9144000" cy="369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fontAlgn="auto">
              <a:spcBef>
                <a:spcPts val="0"/>
              </a:spcBef>
              <a:spcAft>
                <a:spcPts val="0"/>
              </a:spcAft>
              <a:defRPr/>
            </a:pPr>
            <a:endParaRPr lang="en-US" dirty="0"/>
          </a:p>
        </p:txBody>
      </p:sp>
      <p:sp>
        <p:nvSpPr>
          <p:cNvPr id="6" name="Footer Placeholder 5"/>
          <p:cNvSpPr>
            <a:spLocks noGrp="1"/>
          </p:cNvSpPr>
          <p:nvPr>
            <p:ph type="ftr" sz="quarter" idx="11"/>
          </p:nvPr>
        </p:nvSpPr>
        <p:spPr>
          <a:xfrm>
            <a:off x="0" y="6492875"/>
            <a:ext cx="9144000" cy="365125"/>
          </a:xfrm>
        </p:spPr>
        <p:txBody>
          <a:bodyPr/>
          <a:lstStyle/>
          <a:p>
            <a:pPr algn="r">
              <a:defRPr/>
            </a:pPr>
            <a:r>
              <a:rPr lang="en-US" sz="2400" dirty="0">
                <a:solidFill>
                  <a:schemeClr val="bg1"/>
                </a:solidFill>
              </a:rPr>
              <a:t>                                    PAGE NO :  21                JSRREC/CSE/ FINAL REVIEW</a:t>
            </a:r>
          </a:p>
        </p:txBody>
      </p:sp>
      <p:sp>
        <p:nvSpPr>
          <p:cNvPr id="7" name="TextBox 6"/>
          <p:cNvSpPr txBox="1"/>
          <p:nvPr/>
        </p:nvSpPr>
        <p:spPr>
          <a:xfrm>
            <a:off x="7924800" y="6096000"/>
            <a:ext cx="12192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DATE</a:t>
            </a:r>
          </a:p>
        </p:txBody>
      </p:sp>
      <p:sp>
        <p:nvSpPr>
          <p:cNvPr id="9" name="TextBox 8"/>
          <p:cNvSpPr txBox="1"/>
          <p:nvPr/>
        </p:nvSpPr>
        <p:spPr>
          <a:xfrm>
            <a:off x="7772400" y="6096000"/>
            <a:ext cx="13716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12/04/2021</a:t>
            </a:r>
          </a:p>
        </p:txBody>
      </p:sp>
      <p:sp>
        <p:nvSpPr>
          <p:cNvPr id="3" name="TextBox 2">
            <a:extLst>
              <a:ext uri="{FF2B5EF4-FFF2-40B4-BE49-F238E27FC236}">
                <a16:creationId xmlns:a16="http://schemas.microsoft.com/office/drawing/2014/main" id="{DBE92D30-4F21-4EDB-A56C-D3B25E0DEE47}"/>
              </a:ext>
            </a:extLst>
          </p:cNvPr>
          <p:cNvSpPr txBox="1"/>
          <p:nvPr/>
        </p:nvSpPr>
        <p:spPr>
          <a:xfrm>
            <a:off x="457200" y="1086693"/>
            <a:ext cx="8229600" cy="4987519"/>
          </a:xfrm>
          <a:prstGeom prst="rect">
            <a:avLst/>
          </a:prstGeom>
          <a:noFill/>
        </p:spPr>
        <p:txBody>
          <a:bodyPr wrap="square" rtlCol="0">
            <a:spAutoFit/>
          </a:bodyPr>
          <a:lstStyle/>
          <a:p>
            <a:pPr>
              <a:lnSpc>
                <a:spcPct val="107000"/>
              </a:lnSpc>
              <a:spcAft>
                <a:spcPts val="800"/>
              </a:spcAft>
            </a:pP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name =</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"Unknown"</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face_distances</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face_recognition.face_distance</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known_face_encodings</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face_encoding</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best_match_index</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np.argmin</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face_distances</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if</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matches[</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best_match_index</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name =</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known_face_names</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best_match_index</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a:t>
            </a:r>
          </a:p>
          <a:p>
            <a:pPr>
              <a:lnSpc>
                <a:spcPct val="107000"/>
              </a:lnSpc>
              <a:spcAft>
                <a:spcPts val="800"/>
              </a:spcAft>
            </a:pP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direction=</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eye_game.get_eyeball_direction</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(file)</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print(direction)</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#eye_game.api.get_eyeball_direction(cv_image_array)</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if</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previous !=</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direction:</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previous=direction                  </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else:</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print("old same")</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count=1+count</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print(count)</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if</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(count&gt;=10):</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GPIO.output</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(BUZZER, GPIO.HIGH)               </a:t>
            </a:r>
            <a:endParaRPr lang="en-IN" sz="16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99699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0"/>
            <a:ext cx="9144000" cy="8617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fontAlgn="auto">
              <a:spcBef>
                <a:spcPts val="0"/>
              </a:spcBef>
              <a:spcAft>
                <a:spcPts val="0"/>
              </a:spcAft>
              <a:defRPr/>
            </a:pPr>
            <a:r>
              <a:rPr lang="en-US" sz="5000" dirty="0">
                <a:solidFill>
                  <a:schemeClr val="bg1"/>
                </a:solidFill>
                <a:latin typeface="+mj-lt"/>
              </a:rPr>
              <a:t>Sample Code</a:t>
            </a:r>
          </a:p>
        </p:txBody>
      </p:sp>
      <p:sp>
        <p:nvSpPr>
          <p:cNvPr id="5" name="TextBox 4"/>
          <p:cNvSpPr txBox="1"/>
          <p:nvPr/>
        </p:nvSpPr>
        <p:spPr>
          <a:xfrm>
            <a:off x="0" y="6488113"/>
            <a:ext cx="9144000" cy="369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fontAlgn="auto">
              <a:spcBef>
                <a:spcPts val="0"/>
              </a:spcBef>
              <a:spcAft>
                <a:spcPts val="0"/>
              </a:spcAft>
              <a:defRPr/>
            </a:pPr>
            <a:endParaRPr lang="en-US" dirty="0"/>
          </a:p>
        </p:txBody>
      </p:sp>
      <p:sp>
        <p:nvSpPr>
          <p:cNvPr id="6" name="Footer Placeholder 5"/>
          <p:cNvSpPr>
            <a:spLocks noGrp="1"/>
          </p:cNvSpPr>
          <p:nvPr>
            <p:ph type="ftr" sz="quarter" idx="11"/>
          </p:nvPr>
        </p:nvSpPr>
        <p:spPr>
          <a:xfrm>
            <a:off x="0" y="6492875"/>
            <a:ext cx="9144000" cy="365125"/>
          </a:xfrm>
        </p:spPr>
        <p:txBody>
          <a:bodyPr/>
          <a:lstStyle/>
          <a:p>
            <a:pPr algn="r">
              <a:defRPr/>
            </a:pPr>
            <a:r>
              <a:rPr lang="en-US" sz="2400" dirty="0">
                <a:solidFill>
                  <a:schemeClr val="bg1"/>
                </a:solidFill>
              </a:rPr>
              <a:t>                                    PAGE NO :  22               JSRREC/CSE/ FINAL REVIEW</a:t>
            </a:r>
          </a:p>
        </p:txBody>
      </p:sp>
      <p:sp>
        <p:nvSpPr>
          <p:cNvPr id="7" name="TextBox 6"/>
          <p:cNvSpPr txBox="1"/>
          <p:nvPr/>
        </p:nvSpPr>
        <p:spPr>
          <a:xfrm>
            <a:off x="7924800" y="6096000"/>
            <a:ext cx="12192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DATE</a:t>
            </a:r>
          </a:p>
        </p:txBody>
      </p:sp>
      <p:sp>
        <p:nvSpPr>
          <p:cNvPr id="9" name="TextBox 8"/>
          <p:cNvSpPr txBox="1"/>
          <p:nvPr/>
        </p:nvSpPr>
        <p:spPr>
          <a:xfrm>
            <a:off x="7772400" y="6096000"/>
            <a:ext cx="13716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12/04/2021</a:t>
            </a:r>
          </a:p>
        </p:txBody>
      </p:sp>
      <p:sp>
        <p:nvSpPr>
          <p:cNvPr id="3" name="TextBox 2">
            <a:extLst>
              <a:ext uri="{FF2B5EF4-FFF2-40B4-BE49-F238E27FC236}">
                <a16:creationId xmlns:a16="http://schemas.microsoft.com/office/drawing/2014/main" id="{DBE92D30-4F21-4EDB-A56C-D3B25E0DEE47}"/>
              </a:ext>
            </a:extLst>
          </p:cNvPr>
          <p:cNvSpPr txBox="1"/>
          <p:nvPr/>
        </p:nvSpPr>
        <p:spPr>
          <a:xfrm>
            <a:off x="304800" y="1066800"/>
            <a:ext cx="8229600" cy="5390322"/>
          </a:xfrm>
          <a:prstGeom prst="rect">
            <a:avLst/>
          </a:prstGeom>
          <a:noFill/>
        </p:spPr>
        <p:txBody>
          <a:bodyPr wrap="square" rtlCol="0">
            <a:spAutoFit/>
          </a:bodyPr>
          <a:lstStyle/>
          <a:p>
            <a:pPr>
              <a:lnSpc>
                <a:spcPct val="107000"/>
              </a:lnSpc>
              <a:spcAft>
                <a:spcPts val="800"/>
              </a:spcAft>
            </a:pP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time.sleep</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(2)</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GPIO.output</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(BUZZER, GPIO.LOW)</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print("Alert!! Alert!! Driver Drowsiness Detected")</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cv2.putText(frame, "DROWSINESS ALERT!", (10, 30),</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cv2.FONT_HERSHEY_SIMPLEX, 0.7, (0, 0, 255), 2)</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face_names.append</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(name)         </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process_this_frame</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not</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process_this_frame</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Display the results</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for</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(top, right, bottom, left), name in</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zip(</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face_locations</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face_names</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a:t>
            </a:r>
          </a:p>
          <a:p>
            <a:pPr>
              <a:lnSpc>
                <a:spcPct val="107000"/>
              </a:lnSpc>
              <a:spcAft>
                <a:spcPts val="800"/>
              </a:spcAft>
            </a:pP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Scale back up face locations since the frame we detected in was scaled to 1/4 size</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top *=</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4</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right *=</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4</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bottom *=</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4</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left *=</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4</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Draw a box around the face</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cv2.rectangle(frame, (left, top), (right, bottom), (0, 255, 0), 2)</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a:t>
            </a:r>
            <a:endParaRPr lang="en-IN" sz="16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877713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0"/>
            <a:ext cx="9144000" cy="8617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fontAlgn="auto">
              <a:spcBef>
                <a:spcPts val="0"/>
              </a:spcBef>
              <a:spcAft>
                <a:spcPts val="0"/>
              </a:spcAft>
              <a:defRPr/>
            </a:pPr>
            <a:r>
              <a:rPr lang="en-US" sz="5000" dirty="0">
                <a:solidFill>
                  <a:schemeClr val="bg1"/>
                </a:solidFill>
                <a:latin typeface="+mj-lt"/>
              </a:rPr>
              <a:t>Sample Code</a:t>
            </a:r>
          </a:p>
        </p:txBody>
      </p:sp>
      <p:sp>
        <p:nvSpPr>
          <p:cNvPr id="5" name="TextBox 4"/>
          <p:cNvSpPr txBox="1"/>
          <p:nvPr/>
        </p:nvSpPr>
        <p:spPr>
          <a:xfrm>
            <a:off x="0" y="6488113"/>
            <a:ext cx="9144000" cy="369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fontAlgn="auto">
              <a:spcBef>
                <a:spcPts val="0"/>
              </a:spcBef>
              <a:spcAft>
                <a:spcPts val="0"/>
              </a:spcAft>
              <a:defRPr/>
            </a:pPr>
            <a:endParaRPr lang="en-US" dirty="0"/>
          </a:p>
        </p:txBody>
      </p:sp>
      <p:sp>
        <p:nvSpPr>
          <p:cNvPr id="6" name="Footer Placeholder 5"/>
          <p:cNvSpPr>
            <a:spLocks noGrp="1"/>
          </p:cNvSpPr>
          <p:nvPr>
            <p:ph type="ftr" sz="quarter" idx="11"/>
          </p:nvPr>
        </p:nvSpPr>
        <p:spPr>
          <a:xfrm>
            <a:off x="0" y="6492875"/>
            <a:ext cx="9144000" cy="365125"/>
          </a:xfrm>
        </p:spPr>
        <p:txBody>
          <a:bodyPr/>
          <a:lstStyle/>
          <a:p>
            <a:pPr algn="r">
              <a:defRPr/>
            </a:pPr>
            <a:r>
              <a:rPr lang="en-US" sz="2400" dirty="0">
                <a:solidFill>
                  <a:schemeClr val="bg1"/>
                </a:solidFill>
              </a:rPr>
              <a:t>                                    PAGE NO : 23               JSRREC/CSE/ FINAL REVIEW</a:t>
            </a:r>
          </a:p>
        </p:txBody>
      </p:sp>
      <p:sp>
        <p:nvSpPr>
          <p:cNvPr id="7" name="TextBox 6"/>
          <p:cNvSpPr txBox="1"/>
          <p:nvPr/>
        </p:nvSpPr>
        <p:spPr>
          <a:xfrm>
            <a:off x="7924800" y="6096000"/>
            <a:ext cx="12192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DATE</a:t>
            </a:r>
          </a:p>
        </p:txBody>
      </p:sp>
      <p:sp>
        <p:nvSpPr>
          <p:cNvPr id="9" name="TextBox 8"/>
          <p:cNvSpPr txBox="1"/>
          <p:nvPr/>
        </p:nvSpPr>
        <p:spPr>
          <a:xfrm>
            <a:off x="7772400" y="6096000"/>
            <a:ext cx="13716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12/04/2021</a:t>
            </a:r>
          </a:p>
        </p:txBody>
      </p:sp>
      <p:sp>
        <p:nvSpPr>
          <p:cNvPr id="3" name="TextBox 2">
            <a:extLst>
              <a:ext uri="{FF2B5EF4-FFF2-40B4-BE49-F238E27FC236}">
                <a16:creationId xmlns:a16="http://schemas.microsoft.com/office/drawing/2014/main" id="{DBE92D30-4F21-4EDB-A56C-D3B25E0DEE47}"/>
              </a:ext>
            </a:extLst>
          </p:cNvPr>
          <p:cNvSpPr txBox="1"/>
          <p:nvPr/>
        </p:nvSpPr>
        <p:spPr>
          <a:xfrm>
            <a:off x="304800" y="1066800"/>
            <a:ext cx="8229600" cy="4156010"/>
          </a:xfrm>
          <a:prstGeom prst="rect">
            <a:avLst/>
          </a:prstGeom>
          <a:noFill/>
        </p:spPr>
        <p:txBody>
          <a:bodyPr wrap="square" rtlCol="0">
            <a:spAutoFit/>
          </a:bodyPr>
          <a:lstStyle/>
          <a:p>
            <a:pPr>
              <a:lnSpc>
                <a:spcPct val="107000"/>
              </a:lnSpc>
              <a:spcAft>
                <a:spcPts val="800"/>
              </a:spcAft>
            </a:pP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Draw a label with a name below the face</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cv2.rectangle(frame, (left, bottom -</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35), (right, bottom), (0, 0, 255), cv2.FILLED)</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font =</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cv2.FONT_HERSHEY_DUPLEX</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cv2.putText(frame, name, (left +</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6, bottom -</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6), font, 1.0, (0, 0, 255), 1)</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a:spcAft>
                <a:spcPts val="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#cv2.putText(frame,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frame_string</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(left + 10, top - 10), font, 1.0, (255, 255, 255), 1)</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Display the resulting image</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cv2.imshow('Video', frame)</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Hit 'q' on the keyboard to quit!</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if</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cv2.waitKey(1) &amp; 0xFF</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a:t>
            </a:r>
            <a:r>
              <a:rPr lang="en-IN" sz="1200" dirty="0">
                <a:solidFill>
                  <a:srgbClr val="5555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ord</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('q'):</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C7254E"/>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break</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 Release handle to the webcam</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err="1">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video_capture.release</a:t>
            </a: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555555"/>
                </a:solidFill>
                <a:effectLst/>
                <a:latin typeface="Courier New" panose="02070309020205020404" pitchFamily="49" charset="0"/>
                <a:ea typeface="Times New Roman" panose="02020603050405020304" pitchFamily="18" charset="0"/>
                <a:cs typeface="Latha" panose="020B0604020202020204" pitchFamily="34" charset="0"/>
              </a:rPr>
              <a:t>cv2.destroyAllWindows()               </a:t>
            </a:r>
            <a:endParaRPr lang="en-IN" sz="12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456414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0"/>
            <a:ext cx="9144000"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lgn="ctr" fontAlgn="auto">
              <a:spcBef>
                <a:spcPts val="0"/>
              </a:spcBef>
              <a:spcAft>
                <a:spcPts val="0"/>
              </a:spcAft>
              <a:defRPr/>
            </a:pPr>
            <a:r>
              <a:rPr lang="en-US" sz="5400" dirty="0"/>
              <a:t>Conclusion</a:t>
            </a:r>
            <a:endParaRPr lang="en-US" sz="5000" dirty="0">
              <a:solidFill>
                <a:schemeClr val="bg1"/>
              </a:solidFill>
              <a:latin typeface="+mj-lt"/>
            </a:endParaRPr>
          </a:p>
        </p:txBody>
      </p:sp>
      <p:sp>
        <p:nvSpPr>
          <p:cNvPr id="5" name="TextBox 4"/>
          <p:cNvSpPr txBox="1"/>
          <p:nvPr/>
        </p:nvSpPr>
        <p:spPr>
          <a:xfrm>
            <a:off x="0" y="6488113"/>
            <a:ext cx="9144000" cy="369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fontAlgn="auto">
              <a:spcBef>
                <a:spcPts val="0"/>
              </a:spcBef>
              <a:spcAft>
                <a:spcPts val="0"/>
              </a:spcAft>
              <a:defRPr/>
            </a:pPr>
            <a:endParaRPr lang="en-US" dirty="0"/>
          </a:p>
        </p:txBody>
      </p:sp>
      <p:sp>
        <p:nvSpPr>
          <p:cNvPr id="6" name="Footer Placeholder 5"/>
          <p:cNvSpPr>
            <a:spLocks noGrp="1"/>
          </p:cNvSpPr>
          <p:nvPr>
            <p:ph type="ftr" sz="quarter" idx="11"/>
          </p:nvPr>
        </p:nvSpPr>
        <p:spPr>
          <a:xfrm>
            <a:off x="0" y="6492875"/>
            <a:ext cx="9144000" cy="365125"/>
          </a:xfrm>
        </p:spPr>
        <p:txBody>
          <a:bodyPr/>
          <a:lstStyle/>
          <a:p>
            <a:pPr algn="r">
              <a:defRPr/>
            </a:pPr>
            <a:r>
              <a:rPr lang="en-US" sz="2400" dirty="0">
                <a:solidFill>
                  <a:schemeClr val="bg1"/>
                </a:solidFill>
              </a:rPr>
              <a:t>                                  PAGE NO: 24                 JSRREC/CSE/ FINAL REVIEW</a:t>
            </a:r>
          </a:p>
        </p:txBody>
      </p:sp>
      <p:sp>
        <p:nvSpPr>
          <p:cNvPr id="7" name="TextBox 6"/>
          <p:cNvSpPr txBox="1"/>
          <p:nvPr/>
        </p:nvSpPr>
        <p:spPr>
          <a:xfrm>
            <a:off x="7924800" y="6096000"/>
            <a:ext cx="12192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DATE</a:t>
            </a:r>
          </a:p>
        </p:txBody>
      </p:sp>
      <p:sp>
        <p:nvSpPr>
          <p:cNvPr id="2" name="TextBox 1"/>
          <p:cNvSpPr txBox="1"/>
          <p:nvPr/>
        </p:nvSpPr>
        <p:spPr>
          <a:xfrm>
            <a:off x="273050" y="1525395"/>
            <a:ext cx="8597900" cy="4038093"/>
          </a:xfrm>
          <a:prstGeom prst="rect">
            <a:avLst/>
          </a:prstGeom>
          <a:noFill/>
        </p:spPr>
        <p:txBody>
          <a:bodyPr wrap="square" rtlCol="0">
            <a:spAutoFit/>
          </a:bodyPr>
          <a:lstStyle/>
          <a:p>
            <a:pPr marL="342900" indent="-342900" algn="just">
              <a:lnSpc>
                <a:spcPct val="150000"/>
              </a:lnSpc>
              <a:spcBef>
                <a:spcPts val="1000"/>
              </a:spcBef>
              <a:spcAft>
                <a:spcPts val="1000"/>
              </a:spcAft>
              <a:buClr>
                <a:schemeClr val="accent2">
                  <a:lumMod val="75000"/>
                </a:schemeClr>
              </a:buClr>
              <a:buSzPct val="13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Thus our system will detect drowsiness while driving and alert the driver and reduce the accident rate.</a:t>
            </a:r>
          </a:p>
          <a:p>
            <a:pPr marL="342900" indent="-342900" algn="just">
              <a:lnSpc>
                <a:spcPct val="150000"/>
              </a:lnSpc>
              <a:spcBef>
                <a:spcPts val="1000"/>
              </a:spcBef>
              <a:spcAft>
                <a:spcPts val="1000"/>
              </a:spcAft>
              <a:buClr>
                <a:schemeClr val="accent2">
                  <a:lumMod val="75000"/>
                </a:schemeClr>
              </a:buClr>
              <a:buSzPct val="13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Also it will send the information about drowsiness to the registered mobile number via, SMS, Dialing.</a:t>
            </a:r>
          </a:p>
          <a:p>
            <a:pPr marL="342900" indent="-342900" algn="just">
              <a:lnSpc>
                <a:spcPct val="150000"/>
              </a:lnSpc>
              <a:spcBef>
                <a:spcPts val="1000"/>
              </a:spcBef>
              <a:spcAft>
                <a:spcPts val="1000"/>
              </a:spcAft>
              <a:buClr>
                <a:schemeClr val="accent2">
                  <a:lumMod val="75000"/>
                </a:schemeClr>
              </a:buClr>
              <a:buSzPct val="13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will helps the other drivers to be alert by turning </a:t>
            </a:r>
            <a:r>
              <a:rPr lang="en-US" sz="2000">
                <a:latin typeface="Times New Roman" panose="02020603050405020304" pitchFamily="18" charset="0"/>
                <a:cs typeface="Times New Roman" panose="02020603050405020304" pitchFamily="18" charset="0"/>
              </a:rPr>
              <a:t>ON the </a:t>
            </a:r>
            <a:r>
              <a:rPr lang="en-US" sz="2000" dirty="0">
                <a:latin typeface="Times New Roman" panose="02020603050405020304" pitchFamily="18" charset="0"/>
                <a:cs typeface="Times New Roman" panose="02020603050405020304" pitchFamily="18" charset="0"/>
              </a:rPr>
              <a:t>parking light.</a:t>
            </a:r>
          </a:p>
          <a:p>
            <a:pPr marL="342900" indent="-342900" algn="just">
              <a:lnSpc>
                <a:spcPct val="150000"/>
              </a:lnSpc>
              <a:spcBef>
                <a:spcPts val="1000"/>
              </a:spcBef>
              <a:spcAft>
                <a:spcPts val="1000"/>
              </a:spcAft>
              <a:buClr>
                <a:schemeClr val="accent2">
                  <a:lumMod val="75000"/>
                </a:schemeClr>
              </a:buClr>
              <a:buSzPct val="13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future work is to implement automated car parking along with the alert system</a:t>
            </a:r>
          </a:p>
        </p:txBody>
      </p:sp>
      <p:sp>
        <p:nvSpPr>
          <p:cNvPr id="9" name="TextBox 8"/>
          <p:cNvSpPr txBox="1"/>
          <p:nvPr/>
        </p:nvSpPr>
        <p:spPr>
          <a:xfrm>
            <a:off x="7772400" y="6096000"/>
            <a:ext cx="13716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12/04/2021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0"/>
            <a:ext cx="9144000" cy="86201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lgn="ctr" fontAlgn="auto">
              <a:spcBef>
                <a:spcPts val="0"/>
              </a:spcBef>
              <a:spcAft>
                <a:spcPts val="0"/>
              </a:spcAft>
              <a:defRPr/>
            </a:pPr>
            <a:r>
              <a:rPr lang="en-US" sz="5000" dirty="0">
                <a:solidFill>
                  <a:schemeClr val="bg1"/>
                </a:solidFill>
                <a:latin typeface="+mj-lt"/>
              </a:rPr>
              <a:t>REFERENCES</a:t>
            </a:r>
          </a:p>
        </p:txBody>
      </p:sp>
      <p:sp>
        <p:nvSpPr>
          <p:cNvPr id="5" name="TextBox 4"/>
          <p:cNvSpPr txBox="1"/>
          <p:nvPr/>
        </p:nvSpPr>
        <p:spPr>
          <a:xfrm>
            <a:off x="0" y="6488113"/>
            <a:ext cx="9144000" cy="369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fontAlgn="auto">
              <a:spcBef>
                <a:spcPts val="0"/>
              </a:spcBef>
              <a:spcAft>
                <a:spcPts val="0"/>
              </a:spcAft>
              <a:defRPr/>
            </a:pPr>
            <a:endParaRPr lang="en-US" dirty="0"/>
          </a:p>
        </p:txBody>
      </p:sp>
      <p:sp>
        <p:nvSpPr>
          <p:cNvPr id="6" name="Footer Placeholder 5"/>
          <p:cNvSpPr>
            <a:spLocks noGrp="1"/>
          </p:cNvSpPr>
          <p:nvPr>
            <p:ph type="ftr" sz="quarter" idx="11"/>
          </p:nvPr>
        </p:nvSpPr>
        <p:spPr>
          <a:xfrm>
            <a:off x="0" y="6492875"/>
            <a:ext cx="9144000" cy="365125"/>
          </a:xfrm>
        </p:spPr>
        <p:txBody>
          <a:bodyPr/>
          <a:lstStyle/>
          <a:p>
            <a:pPr>
              <a:defRPr/>
            </a:pPr>
            <a:r>
              <a:rPr lang="en-US" sz="2400" dirty="0">
                <a:solidFill>
                  <a:schemeClr val="bg1"/>
                </a:solidFill>
              </a:rPr>
              <a:t>                                     PAGE NO:25                    JSRREC/CSE/ FINAL REVIEW</a:t>
            </a:r>
          </a:p>
        </p:txBody>
      </p:sp>
      <p:sp>
        <p:nvSpPr>
          <p:cNvPr id="7" name="TextBox 6"/>
          <p:cNvSpPr txBox="1"/>
          <p:nvPr/>
        </p:nvSpPr>
        <p:spPr>
          <a:xfrm>
            <a:off x="7924800" y="6096000"/>
            <a:ext cx="12192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DATE</a:t>
            </a:r>
          </a:p>
        </p:txBody>
      </p:sp>
      <p:sp>
        <p:nvSpPr>
          <p:cNvPr id="8" name="Title 6"/>
          <p:cNvSpPr txBox="1">
            <a:spLocks/>
          </p:cNvSpPr>
          <p:nvPr/>
        </p:nvSpPr>
        <p:spPr bwMode="auto">
          <a:xfrm>
            <a:off x="533400" y="28194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Rectangle 8"/>
          <p:cNvSpPr/>
          <p:nvPr/>
        </p:nvSpPr>
        <p:spPr>
          <a:xfrm>
            <a:off x="342900" y="1271905"/>
            <a:ext cx="8458200" cy="4801314"/>
          </a:xfrm>
          <a:prstGeom prst="rect">
            <a:avLst/>
          </a:prstGeom>
        </p:spPr>
        <p:txBody>
          <a:bodyPr wrap="square">
            <a:spAutoFit/>
          </a:bodyPr>
          <a:lstStyle/>
          <a:p>
            <a:pPr marL="342900" indent="-342900" algn="just">
              <a:buFont typeface="+mj-lt"/>
              <a:buAutoNum type="arabicPeriod"/>
            </a:pPr>
            <a:endParaRPr lang="en-IN" dirty="0"/>
          </a:p>
          <a:p>
            <a:pPr marL="342900" indent="-342900" algn="just">
              <a:buFont typeface="+mj-lt"/>
              <a:buAutoNum type="arabicPeriod"/>
            </a:pPr>
            <a:r>
              <a:rPr lang="en-US" dirty="0" err="1"/>
              <a:t>K.Satish</a:t>
            </a:r>
            <a:r>
              <a:rPr lang="en-US" dirty="0"/>
              <a:t>, </a:t>
            </a:r>
            <a:r>
              <a:rPr lang="en-US" dirty="0" err="1"/>
              <a:t>A.Lalitesh</a:t>
            </a:r>
            <a:r>
              <a:rPr lang="en-US" dirty="0"/>
              <a:t>, K. </a:t>
            </a:r>
            <a:r>
              <a:rPr lang="en-US" dirty="0" err="1"/>
              <a:t>Bhargavi</a:t>
            </a:r>
            <a:r>
              <a:rPr lang="en-US" dirty="0"/>
              <a:t>, </a:t>
            </a:r>
            <a:r>
              <a:rPr lang="en-US" dirty="0" err="1"/>
              <a:t>M.Sishir</a:t>
            </a:r>
            <a:r>
              <a:rPr lang="en-US" dirty="0"/>
              <a:t> </a:t>
            </a:r>
            <a:r>
              <a:rPr lang="en-US" dirty="0" err="1"/>
              <a:t>Prem</a:t>
            </a:r>
            <a:r>
              <a:rPr lang="en-US" dirty="0"/>
              <a:t> and </a:t>
            </a:r>
            <a:r>
              <a:rPr lang="en-US" dirty="0" err="1"/>
              <a:t>Anjali.,’Driver</a:t>
            </a:r>
            <a:r>
              <a:rPr lang="en-US" dirty="0"/>
              <a:t> Drowsiness Detection’ in IEEE ,</a:t>
            </a:r>
            <a:r>
              <a:rPr lang="en-GB" dirty="0"/>
              <a:t>July 28 - 30, 2020, India</a:t>
            </a:r>
          </a:p>
          <a:p>
            <a:pPr marL="342900" indent="-342900" algn="just">
              <a:buFont typeface="+mj-lt"/>
              <a:buAutoNum type="arabicPeriod"/>
            </a:pPr>
            <a:r>
              <a:rPr lang="en-US" dirty="0"/>
              <a:t>Association for Safe International Road Travel (ASIRT) , Road Crash Statistics. http: / / assert. org/ initiatives/ informing- </a:t>
            </a:r>
            <a:r>
              <a:rPr lang="en-US" dirty="0" err="1"/>
              <a:t>roadusers</a:t>
            </a:r>
            <a:r>
              <a:rPr lang="en-US" dirty="0"/>
              <a:t>/road-safety-facts/road-crash-statistics, 2016.</a:t>
            </a:r>
          </a:p>
          <a:p>
            <a:pPr marL="342900" indent="-342900" algn="just">
              <a:buFont typeface="+mj-lt"/>
              <a:buAutoNum type="arabicPeriod"/>
            </a:pPr>
            <a:r>
              <a:rPr lang="en-US" dirty="0"/>
              <a:t>Bangkok Post. ( 2015, October 20) , Thailand's roads second deadliest in world, UN Agency finds. http: / / www. </a:t>
            </a:r>
            <a:r>
              <a:rPr lang="en-US" dirty="0" err="1"/>
              <a:t>bangkokpost</a:t>
            </a:r>
            <a:r>
              <a:rPr lang="en-US" dirty="0"/>
              <a:t>. com/ archive/ Thailand- roads- </a:t>
            </a:r>
            <a:r>
              <a:rPr lang="en-US" dirty="0" err="1"/>
              <a:t>seconddeadliest</a:t>
            </a:r>
            <a:r>
              <a:rPr lang="en-US" dirty="0"/>
              <a:t>-in-world-un-agency-finds/736748, 2016.</a:t>
            </a:r>
          </a:p>
          <a:p>
            <a:pPr marL="342900" indent="-342900" algn="just">
              <a:buFont typeface="+mj-lt"/>
              <a:buAutoNum type="arabicPeriod"/>
            </a:pPr>
            <a:r>
              <a:rPr lang="en-US" dirty="0"/>
              <a:t>C. Yang, C. Wu, C. Chou, </a:t>
            </a:r>
            <a:r>
              <a:rPr lang="en-US" dirty="0" err="1"/>
              <a:t>T.Yang</a:t>
            </a:r>
            <a:r>
              <a:rPr lang="en-US" dirty="0"/>
              <a:t>, “Vehicle Driver's EEG and sitting posture monitoring system”, Proceedings of ITAB 2009, </a:t>
            </a:r>
            <a:r>
              <a:rPr lang="en-US" dirty="0" err="1"/>
              <a:t>Larnaca</a:t>
            </a:r>
            <a:r>
              <a:rPr lang="en-US" dirty="0"/>
              <a:t>, Cyprus, 5-7 November 2009.</a:t>
            </a:r>
            <a:r>
              <a:rPr lang="en-IN" dirty="0"/>
              <a:t>Kei Igarashi, Kazuya Takeda, </a:t>
            </a:r>
            <a:r>
              <a:rPr lang="en-IN" dirty="0" err="1"/>
              <a:t>Fumitada</a:t>
            </a:r>
            <a:r>
              <a:rPr lang="en-IN" dirty="0"/>
              <a:t> </a:t>
            </a:r>
            <a:r>
              <a:rPr lang="en-IN" dirty="0" err="1"/>
              <a:t>Itakura</a:t>
            </a:r>
            <a:r>
              <a:rPr lang="en-IN" dirty="0"/>
              <a:t>, and </a:t>
            </a:r>
            <a:r>
              <a:rPr lang="en-IN" dirty="0" err="1"/>
              <a:t>Huseyin</a:t>
            </a:r>
            <a:r>
              <a:rPr lang="en-IN" dirty="0"/>
              <a:t> Abut, DSP for In-Vehicle and Mobile Systems, Springer US, 2005. </a:t>
            </a:r>
          </a:p>
          <a:p>
            <a:pPr marL="342900" indent="-342900" algn="just">
              <a:buFont typeface="+mj-lt"/>
              <a:buAutoNum type="arabicPeriod"/>
            </a:pPr>
            <a:r>
              <a:rPr lang="en-IN" dirty="0"/>
              <a:t>Kim Hong, Chung, “Electroencephalographic study of drowsiness in simulated driving with sleep deprivation.,” International Journal of Industrial Ergonomics., Volume 35, Issue 4, April 2005, Pages 307-320.</a:t>
            </a:r>
          </a:p>
          <a:p>
            <a:pPr marL="342900" indent="-342900" algn="just">
              <a:buFont typeface="+mj-lt"/>
              <a:buAutoNum type="arabicPeriod"/>
            </a:pPr>
            <a:r>
              <a:rPr lang="en-US" dirty="0"/>
              <a:t>https://www.youtube.com/watch?v=Q23K7G1gJgY</a:t>
            </a:r>
          </a:p>
        </p:txBody>
      </p:sp>
      <p:sp>
        <p:nvSpPr>
          <p:cNvPr id="10" name="TextBox 9"/>
          <p:cNvSpPr txBox="1"/>
          <p:nvPr/>
        </p:nvSpPr>
        <p:spPr>
          <a:xfrm>
            <a:off x="7924800" y="6107113"/>
            <a:ext cx="12192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DATE</a:t>
            </a:r>
          </a:p>
        </p:txBody>
      </p:sp>
      <p:sp>
        <p:nvSpPr>
          <p:cNvPr id="11" name="TextBox 10"/>
          <p:cNvSpPr txBox="1"/>
          <p:nvPr/>
        </p:nvSpPr>
        <p:spPr>
          <a:xfrm>
            <a:off x="7772400" y="6096000"/>
            <a:ext cx="13716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12/04/2021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0"/>
            <a:ext cx="9144000" cy="86201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lgn="ctr" fontAlgn="auto">
              <a:spcBef>
                <a:spcPts val="0"/>
              </a:spcBef>
              <a:spcAft>
                <a:spcPts val="0"/>
              </a:spcAft>
              <a:defRPr/>
            </a:pPr>
            <a:endParaRPr lang="en-US" sz="5000" dirty="0">
              <a:solidFill>
                <a:schemeClr val="bg1"/>
              </a:solidFill>
              <a:latin typeface="+mj-lt"/>
            </a:endParaRPr>
          </a:p>
        </p:txBody>
      </p:sp>
      <p:sp>
        <p:nvSpPr>
          <p:cNvPr id="5" name="TextBox 4"/>
          <p:cNvSpPr txBox="1"/>
          <p:nvPr/>
        </p:nvSpPr>
        <p:spPr>
          <a:xfrm>
            <a:off x="0" y="6488113"/>
            <a:ext cx="9144000" cy="369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fontAlgn="auto">
              <a:spcBef>
                <a:spcPts val="0"/>
              </a:spcBef>
              <a:spcAft>
                <a:spcPts val="0"/>
              </a:spcAft>
              <a:defRPr/>
            </a:pPr>
            <a:endParaRPr lang="en-US" dirty="0"/>
          </a:p>
        </p:txBody>
      </p:sp>
      <p:sp>
        <p:nvSpPr>
          <p:cNvPr id="6" name="Footer Placeholder 5"/>
          <p:cNvSpPr>
            <a:spLocks noGrp="1"/>
          </p:cNvSpPr>
          <p:nvPr>
            <p:ph type="ftr" sz="quarter" idx="11"/>
          </p:nvPr>
        </p:nvSpPr>
        <p:spPr>
          <a:xfrm>
            <a:off x="0" y="6492875"/>
            <a:ext cx="9144000" cy="365125"/>
          </a:xfrm>
        </p:spPr>
        <p:txBody>
          <a:bodyPr/>
          <a:lstStyle/>
          <a:p>
            <a:pPr algn="r">
              <a:defRPr/>
            </a:pPr>
            <a:r>
              <a:rPr lang="en-US" sz="2400" dirty="0">
                <a:solidFill>
                  <a:schemeClr val="bg1"/>
                </a:solidFill>
              </a:rPr>
              <a:t>PAGE NO: 26                JSRREC/CSE/ FINAL REVIEW</a:t>
            </a:r>
          </a:p>
        </p:txBody>
      </p:sp>
      <p:sp>
        <p:nvSpPr>
          <p:cNvPr id="7" name="TextBox 6"/>
          <p:cNvSpPr txBox="1"/>
          <p:nvPr/>
        </p:nvSpPr>
        <p:spPr>
          <a:xfrm>
            <a:off x="7924800" y="6096000"/>
            <a:ext cx="12192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DATE</a:t>
            </a:r>
          </a:p>
        </p:txBody>
      </p:sp>
      <p:sp>
        <p:nvSpPr>
          <p:cNvPr id="8" name="Title 6"/>
          <p:cNvSpPr txBox="1">
            <a:spLocks/>
          </p:cNvSpPr>
          <p:nvPr/>
        </p:nvSpPr>
        <p:spPr bwMode="auto">
          <a:xfrm>
            <a:off x="533400" y="28194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1200" cap="none" spc="0" normalizeH="0" baseline="0" noProof="0">
                <a:ln>
                  <a:noFill/>
                </a:ln>
                <a:solidFill>
                  <a:schemeClr val="tx1"/>
                </a:solidFill>
                <a:effectLst/>
                <a:uLnTx/>
                <a:uFillTx/>
                <a:latin typeface="+mj-lt"/>
                <a:ea typeface="+mj-ea"/>
                <a:cs typeface="+mj-cs"/>
              </a:rPr>
              <a:t>THANK YOU</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TextBox 8"/>
          <p:cNvSpPr txBox="1"/>
          <p:nvPr/>
        </p:nvSpPr>
        <p:spPr>
          <a:xfrm>
            <a:off x="7924800" y="6107113"/>
            <a:ext cx="12192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DATE</a:t>
            </a:r>
          </a:p>
        </p:txBody>
      </p:sp>
      <p:sp>
        <p:nvSpPr>
          <p:cNvPr id="10" name="TextBox 9"/>
          <p:cNvSpPr txBox="1"/>
          <p:nvPr/>
        </p:nvSpPr>
        <p:spPr>
          <a:xfrm>
            <a:off x="7772400" y="6096000"/>
            <a:ext cx="13716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12/04/2021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0"/>
            <a:ext cx="9144000" cy="9541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lgn="ctr" fontAlgn="auto">
              <a:spcBef>
                <a:spcPts val="0"/>
              </a:spcBef>
              <a:spcAft>
                <a:spcPts val="0"/>
              </a:spcAft>
              <a:defRPr/>
            </a:pPr>
            <a:r>
              <a:rPr lang="en-US" sz="5400" dirty="0"/>
              <a:t>Abstract	</a:t>
            </a:r>
            <a:endParaRPr lang="en-US" sz="5000" dirty="0">
              <a:solidFill>
                <a:schemeClr val="bg1"/>
              </a:solidFill>
              <a:latin typeface="+mj-lt"/>
            </a:endParaRPr>
          </a:p>
        </p:txBody>
      </p:sp>
      <p:sp>
        <p:nvSpPr>
          <p:cNvPr id="5" name="TextBox 4"/>
          <p:cNvSpPr txBox="1"/>
          <p:nvPr/>
        </p:nvSpPr>
        <p:spPr>
          <a:xfrm>
            <a:off x="0" y="6488113"/>
            <a:ext cx="9144000" cy="369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fontAlgn="auto">
              <a:spcBef>
                <a:spcPts val="0"/>
              </a:spcBef>
              <a:spcAft>
                <a:spcPts val="0"/>
              </a:spcAft>
              <a:defRPr/>
            </a:pPr>
            <a:endParaRPr lang="en-US" dirty="0"/>
          </a:p>
        </p:txBody>
      </p:sp>
      <p:sp>
        <p:nvSpPr>
          <p:cNvPr id="6" name="Footer Placeholder 5"/>
          <p:cNvSpPr>
            <a:spLocks noGrp="1"/>
          </p:cNvSpPr>
          <p:nvPr>
            <p:ph type="ftr" sz="quarter" idx="11"/>
          </p:nvPr>
        </p:nvSpPr>
        <p:spPr>
          <a:xfrm>
            <a:off x="0" y="6492875"/>
            <a:ext cx="9144000" cy="365125"/>
          </a:xfrm>
        </p:spPr>
        <p:txBody>
          <a:bodyPr/>
          <a:lstStyle/>
          <a:p>
            <a:pPr algn="r">
              <a:defRPr/>
            </a:pPr>
            <a:r>
              <a:rPr lang="en-US" sz="2400" dirty="0">
                <a:solidFill>
                  <a:schemeClr val="bg1"/>
                </a:solidFill>
              </a:rPr>
              <a:t>                              PAGE NO: 3                  JSRREC/CSE/ FINAL REVIEW</a:t>
            </a:r>
          </a:p>
        </p:txBody>
      </p:sp>
      <p:sp>
        <p:nvSpPr>
          <p:cNvPr id="7" name="TextBox 6"/>
          <p:cNvSpPr txBox="1"/>
          <p:nvPr/>
        </p:nvSpPr>
        <p:spPr>
          <a:xfrm>
            <a:off x="7924800" y="6096000"/>
            <a:ext cx="12192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DATE</a:t>
            </a:r>
          </a:p>
        </p:txBody>
      </p:sp>
      <p:sp>
        <p:nvSpPr>
          <p:cNvPr id="10" name="Rectangle 3"/>
          <p:cNvSpPr txBox="1">
            <a:spLocks noChangeArrowheads="1"/>
          </p:cNvSpPr>
          <p:nvPr/>
        </p:nvSpPr>
        <p:spPr bwMode="auto">
          <a:xfrm>
            <a:off x="152400" y="1526391"/>
            <a:ext cx="8534400" cy="43894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spcBef>
                <a:spcPts val="1000"/>
              </a:spcBef>
              <a:spcAft>
                <a:spcPts val="1000"/>
              </a:spcAft>
              <a:buClr>
                <a:schemeClr val="accent2">
                  <a:lumMod val="75000"/>
                </a:schemeClr>
              </a:buClr>
              <a:buSzPct val="13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 recent study showed that around half a million accidents occur in a year, in India itself. Out of which 60% of these accidents are caused due to Driver Drowsiness.</a:t>
            </a:r>
          </a:p>
          <a:p>
            <a:pPr marL="342900" indent="-342900" algn="just">
              <a:spcBef>
                <a:spcPts val="1000"/>
              </a:spcBef>
              <a:spcAft>
                <a:spcPts val="1000"/>
              </a:spcAft>
              <a:buClr>
                <a:schemeClr val="accent2">
                  <a:lumMod val="75000"/>
                </a:schemeClr>
              </a:buClr>
              <a:buSzPct val="13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Previous approaches are generally based on blink rate, eye closure, and other hand-engineered facial features. </a:t>
            </a:r>
          </a:p>
          <a:p>
            <a:pPr marL="342900" indent="-342900" algn="just">
              <a:spcBef>
                <a:spcPts val="1000"/>
              </a:spcBef>
              <a:spcAft>
                <a:spcPts val="1000"/>
              </a:spcAft>
              <a:buClr>
                <a:schemeClr val="accent2">
                  <a:lumMod val="75000"/>
                </a:schemeClr>
              </a:buClr>
              <a:buSzPct val="13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proposed algorithm makes use of features learned using a convolutional neural network to explicitly capture various latent facial features and the complex non-linear feature interactions. </a:t>
            </a:r>
          </a:p>
          <a:p>
            <a:pPr marL="342900" indent="-342900" algn="just">
              <a:spcBef>
                <a:spcPts val="1000"/>
              </a:spcBef>
              <a:spcAft>
                <a:spcPts val="1000"/>
              </a:spcAft>
              <a:buClr>
                <a:schemeClr val="accent2">
                  <a:lumMod val="75000"/>
                </a:schemeClr>
              </a:buClr>
              <a:buSzPct val="13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system is hence used for warning the driver of drowsiness by ringing alarm as well as to prevent traffic accidents by turning ON Parking lights and information shared to the registered mobile number via SMS, Phone Call.</a:t>
            </a:r>
            <a:endParaRPr lang="en-IN"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772400" y="6096000"/>
            <a:ext cx="13716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12/04/2021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0"/>
            <a:ext cx="9144000"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lgn="ctr" fontAlgn="auto">
              <a:spcBef>
                <a:spcPts val="0"/>
              </a:spcBef>
              <a:spcAft>
                <a:spcPts val="0"/>
              </a:spcAft>
              <a:defRPr/>
            </a:pPr>
            <a:r>
              <a:rPr lang="en-US" sz="5400" dirty="0"/>
              <a:t>Existing System</a:t>
            </a:r>
            <a:endParaRPr lang="en-US" sz="5000" dirty="0">
              <a:solidFill>
                <a:schemeClr val="bg1"/>
              </a:solidFill>
              <a:latin typeface="+mj-lt"/>
            </a:endParaRPr>
          </a:p>
        </p:txBody>
      </p:sp>
      <p:sp>
        <p:nvSpPr>
          <p:cNvPr id="5" name="TextBox 4"/>
          <p:cNvSpPr txBox="1"/>
          <p:nvPr/>
        </p:nvSpPr>
        <p:spPr>
          <a:xfrm>
            <a:off x="0" y="6488113"/>
            <a:ext cx="9144000" cy="369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fontAlgn="auto">
              <a:spcBef>
                <a:spcPts val="0"/>
              </a:spcBef>
              <a:spcAft>
                <a:spcPts val="0"/>
              </a:spcAft>
              <a:defRPr/>
            </a:pPr>
            <a:endParaRPr lang="en-US" dirty="0"/>
          </a:p>
        </p:txBody>
      </p:sp>
      <p:sp>
        <p:nvSpPr>
          <p:cNvPr id="6" name="Footer Placeholder 5"/>
          <p:cNvSpPr>
            <a:spLocks noGrp="1"/>
          </p:cNvSpPr>
          <p:nvPr>
            <p:ph type="ftr" sz="quarter" idx="11"/>
          </p:nvPr>
        </p:nvSpPr>
        <p:spPr>
          <a:xfrm>
            <a:off x="0" y="6492875"/>
            <a:ext cx="9144000" cy="365125"/>
          </a:xfrm>
        </p:spPr>
        <p:txBody>
          <a:bodyPr/>
          <a:lstStyle/>
          <a:p>
            <a:pPr algn="r">
              <a:defRPr/>
            </a:pPr>
            <a:r>
              <a:rPr lang="en-US" sz="2400" dirty="0">
                <a:solidFill>
                  <a:schemeClr val="bg1"/>
                </a:solidFill>
              </a:rPr>
              <a:t>                                          PAGE NO: 4               JSRREC/CSE/ FINAL REVIEW</a:t>
            </a:r>
          </a:p>
        </p:txBody>
      </p:sp>
      <p:sp>
        <p:nvSpPr>
          <p:cNvPr id="7" name="TextBox 6"/>
          <p:cNvSpPr txBox="1"/>
          <p:nvPr/>
        </p:nvSpPr>
        <p:spPr>
          <a:xfrm>
            <a:off x="7924800" y="6096000"/>
            <a:ext cx="12192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DATE</a:t>
            </a:r>
          </a:p>
        </p:txBody>
      </p:sp>
      <p:sp>
        <p:nvSpPr>
          <p:cNvPr id="9" name="TextBox 8"/>
          <p:cNvSpPr txBox="1"/>
          <p:nvPr/>
        </p:nvSpPr>
        <p:spPr>
          <a:xfrm>
            <a:off x="7772400" y="6096000"/>
            <a:ext cx="13716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12/04/2021</a:t>
            </a:r>
          </a:p>
        </p:txBody>
      </p:sp>
      <p:sp>
        <p:nvSpPr>
          <p:cNvPr id="3" name="TextBox 2"/>
          <p:cNvSpPr txBox="1"/>
          <p:nvPr/>
        </p:nvSpPr>
        <p:spPr>
          <a:xfrm>
            <a:off x="0" y="1622567"/>
            <a:ext cx="8686800" cy="3836948"/>
          </a:xfrm>
          <a:prstGeom prst="rect">
            <a:avLst/>
          </a:prstGeom>
          <a:noFill/>
        </p:spPr>
        <p:txBody>
          <a:bodyPr wrap="square" rtlCol="0">
            <a:spAutoFit/>
          </a:bodyPr>
          <a:lstStyle/>
          <a:p>
            <a:pPr marL="628650" indent="-342900" algn="just">
              <a:lnSpc>
                <a:spcPct val="150000"/>
              </a:lnSpc>
              <a:spcBef>
                <a:spcPts val="1000"/>
              </a:spcBef>
              <a:spcAft>
                <a:spcPts val="1000"/>
              </a:spcAft>
              <a:buClr>
                <a:schemeClr val="accent2">
                  <a:lumMod val="75000"/>
                </a:schemeClr>
              </a:buClr>
              <a:buSzPct val="1300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Previous works have through the subsequent physiological signal to detect drowsiness: Graphical record ECG, myogram EMG, Electron-cephalogram EEG, and electrooculogram EOG.</a:t>
            </a:r>
          </a:p>
          <a:p>
            <a:pPr marL="628650" indent="-342900" algn="just">
              <a:lnSpc>
                <a:spcPct val="150000"/>
              </a:lnSpc>
              <a:spcBef>
                <a:spcPts val="1000"/>
              </a:spcBef>
              <a:spcAft>
                <a:spcPts val="1000"/>
              </a:spcAft>
              <a:buClr>
                <a:schemeClr val="accent2">
                  <a:lumMod val="75000"/>
                </a:schemeClr>
              </a:buClr>
              <a:buSzPct val="1300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Existing systems have used EOG signals to spot driver sleepiness through changes in eye movement.</a:t>
            </a:r>
          </a:p>
          <a:p>
            <a:pPr marL="628650" indent="-342900" algn="just">
              <a:lnSpc>
                <a:spcPct val="150000"/>
              </a:lnSpc>
              <a:spcBef>
                <a:spcPts val="1000"/>
              </a:spcBef>
              <a:spcAft>
                <a:spcPts val="1000"/>
              </a:spcAft>
              <a:buClr>
                <a:schemeClr val="accent2">
                  <a:lumMod val="75000"/>
                </a:schemeClr>
              </a:buClr>
              <a:buSzPct val="1300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existing system will use the hand pressure sensor and eye blink rate to identify the driver’s drowsiness.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0"/>
            <a:ext cx="9144000"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lgn="ctr" fontAlgn="auto">
              <a:spcBef>
                <a:spcPts val="0"/>
              </a:spcBef>
              <a:spcAft>
                <a:spcPts val="0"/>
              </a:spcAft>
              <a:defRPr/>
            </a:pPr>
            <a:r>
              <a:rPr lang="en-US" sz="5400" dirty="0"/>
              <a:t>Limitations of Existing System</a:t>
            </a:r>
            <a:endParaRPr lang="en-US" sz="5000" dirty="0">
              <a:solidFill>
                <a:schemeClr val="bg1"/>
              </a:solidFill>
              <a:latin typeface="+mj-lt"/>
            </a:endParaRPr>
          </a:p>
        </p:txBody>
      </p:sp>
      <p:sp>
        <p:nvSpPr>
          <p:cNvPr id="5" name="TextBox 4"/>
          <p:cNvSpPr txBox="1"/>
          <p:nvPr/>
        </p:nvSpPr>
        <p:spPr>
          <a:xfrm>
            <a:off x="0" y="6488113"/>
            <a:ext cx="9144000" cy="369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fontAlgn="auto">
              <a:spcBef>
                <a:spcPts val="0"/>
              </a:spcBef>
              <a:spcAft>
                <a:spcPts val="0"/>
              </a:spcAft>
              <a:defRPr/>
            </a:pPr>
            <a:endParaRPr lang="en-US" dirty="0"/>
          </a:p>
        </p:txBody>
      </p:sp>
      <p:sp>
        <p:nvSpPr>
          <p:cNvPr id="6" name="Footer Placeholder 5"/>
          <p:cNvSpPr>
            <a:spLocks noGrp="1"/>
          </p:cNvSpPr>
          <p:nvPr>
            <p:ph type="ftr" sz="quarter" idx="11"/>
          </p:nvPr>
        </p:nvSpPr>
        <p:spPr>
          <a:xfrm>
            <a:off x="0" y="6492875"/>
            <a:ext cx="9144000" cy="365125"/>
          </a:xfrm>
        </p:spPr>
        <p:txBody>
          <a:bodyPr/>
          <a:lstStyle/>
          <a:p>
            <a:pPr algn="r">
              <a:defRPr/>
            </a:pPr>
            <a:r>
              <a:rPr lang="en-US" sz="2400" dirty="0">
                <a:solidFill>
                  <a:schemeClr val="bg1"/>
                </a:solidFill>
              </a:rPr>
              <a:t>                                          PAGE NO:  5                 JSRREC/CSE/ FINAL REVIEW</a:t>
            </a:r>
          </a:p>
        </p:txBody>
      </p:sp>
      <p:sp>
        <p:nvSpPr>
          <p:cNvPr id="7" name="TextBox 6"/>
          <p:cNvSpPr txBox="1"/>
          <p:nvPr/>
        </p:nvSpPr>
        <p:spPr>
          <a:xfrm>
            <a:off x="7924800" y="6096000"/>
            <a:ext cx="12192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DATE</a:t>
            </a:r>
          </a:p>
        </p:txBody>
      </p:sp>
      <p:sp>
        <p:nvSpPr>
          <p:cNvPr id="9" name="TextBox 8"/>
          <p:cNvSpPr txBox="1"/>
          <p:nvPr/>
        </p:nvSpPr>
        <p:spPr>
          <a:xfrm>
            <a:off x="7772400" y="6096000"/>
            <a:ext cx="13716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12/04/2021</a:t>
            </a:r>
          </a:p>
        </p:txBody>
      </p:sp>
      <p:sp>
        <p:nvSpPr>
          <p:cNvPr id="8" name="TextBox 7"/>
          <p:cNvSpPr txBox="1"/>
          <p:nvPr/>
        </p:nvSpPr>
        <p:spPr>
          <a:xfrm>
            <a:off x="228600" y="1849691"/>
            <a:ext cx="8686800" cy="3319948"/>
          </a:xfrm>
          <a:prstGeom prst="rect">
            <a:avLst/>
          </a:prstGeom>
          <a:noFill/>
        </p:spPr>
        <p:txBody>
          <a:bodyPr wrap="square" rtlCol="0">
            <a:spAutoFit/>
          </a:bodyPr>
          <a:lstStyle/>
          <a:p>
            <a:pPr marL="342900" indent="-342900" algn="just">
              <a:lnSpc>
                <a:spcPct val="150000"/>
              </a:lnSpc>
              <a:spcBef>
                <a:spcPts val="1000"/>
              </a:spcBef>
              <a:spcAft>
                <a:spcPts val="1000"/>
              </a:spcAft>
              <a:buClr>
                <a:schemeClr val="accent2">
                  <a:lumMod val="75000"/>
                </a:schemeClr>
              </a:buClr>
              <a:buSzPct val="13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previous system requires an eye blinking rate and hand pressure sensor that will be 70 percent accurate.</a:t>
            </a:r>
          </a:p>
          <a:p>
            <a:pPr marL="342900" indent="-342900" algn="just">
              <a:lnSpc>
                <a:spcPct val="150000"/>
              </a:lnSpc>
              <a:spcBef>
                <a:spcPts val="1000"/>
              </a:spcBef>
              <a:spcAft>
                <a:spcPts val="1000"/>
              </a:spcAft>
              <a:buClr>
                <a:schemeClr val="accent2">
                  <a:lumMod val="75000"/>
                </a:schemeClr>
              </a:buClr>
              <a:buSzPct val="13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hand pressure sensor will show a false result when the driver also feels angry or high in an emotional state.</a:t>
            </a:r>
          </a:p>
          <a:p>
            <a:pPr marL="342900" indent="-342900" algn="just">
              <a:lnSpc>
                <a:spcPct val="150000"/>
              </a:lnSpc>
              <a:spcBef>
                <a:spcPts val="1000"/>
              </a:spcBef>
              <a:spcAft>
                <a:spcPts val="1000"/>
              </a:spcAft>
              <a:buClr>
                <a:schemeClr val="accent2">
                  <a:lumMod val="75000"/>
                </a:schemeClr>
              </a:buClr>
              <a:buSzPct val="13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face detection accuracy in the previous system will be less accurate than </a:t>
            </a:r>
            <a:r>
              <a:rPr lang="en-US" sz="2000">
                <a:latin typeface="Times New Roman" panose="02020603050405020304" pitchFamily="18" charset="0"/>
                <a:cs typeface="Times New Roman" panose="02020603050405020304" pitchFamily="18" charset="0"/>
              </a:rPr>
              <a:t>the proposed </a:t>
            </a:r>
            <a:r>
              <a:rPr lang="en-US" sz="2000" dirty="0">
                <a:latin typeface="Times New Roman" panose="02020603050405020304" pitchFamily="18" charset="0"/>
                <a:cs typeface="Times New Roman" panose="02020603050405020304" pitchFamily="18" charset="0"/>
              </a:rPr>
              <a:t>system.</a:t>
            </a:r>
          </a:p>
        </p:txBody>
      </p:sp>
    </p:spTree>
    <p:extLst>
      <p:ext uri="{BB962C8B-B14F-4D97-AF65-F5344CB8AC3E}">
        <p14:creationId xmlns:p14="http://schemas.microsoft.com/office/powerpoint/2010/main" val="3239855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0"/>
            <a:ext cx="9144000" cy="8617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lgn="ctr" fontAlgn="auto">
              <a:spcBef>
                <a:spcPts val="0"/>
              </a:spcBef>
              <a:spcAft>
                <a:spcPts val="0"/>
              </a:spcAft>
              <a:defRPr/>
            </a:pPr>
            <a:r>
              <a:rPr lang="en-US" sz="5000" dirty="0">
                <a:solidFill>
                  <a:schemeClr val="bg1"/>
                </a:solidFill>
                <a:latin typeface="+mj-lt"/>
              </a:rPr>
              <a:t>Literature Survey</a:t>
            </a:r>
          </a:p>
        </p:txBody>
      </p:sp>
      <p:sp>
        <p:nvSpPr>
          <p:cNvPr id="5" name="TextBox 4"/>
          <p:cNvSpPr txBox="1"/>
          <p:nvPr/>
        </p:nvSpPr>
        <p:spPr>
          <a:xfrm>
            <a:off x="0" y="6488113"/>
            <a:ext cx="9144000" cy="369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fontAlgn="auto">
              <a:spcBef>
                <a:spcPts val="0"/>
              </a:spcBef>
              <a:spcAft>
                <a:spcPts val="0"/>
              </a:spcAft>
              <a:defRPr/>
            </a:pPr>
            <a:endParaRPr lang="en-US" dirty="0"/>
          </a:p>
        </p:txBody>
      </p:sp>
      <p:sp>
        <p:nvSpPr>
          <p:cNvPr id="6" name="Footer Placeholder 5"/>
          <p:cNvSpPr>
            <a:spLocks noGrp="1"/>
          </p:cNvSpPr>
          <p:nvPr>
            <p:ph type="ftr" sz="quarter" idx="11"/>
          </p:nvPr>
        </p:nvSpPr>
        <p:spPr>
          <a:xfrm>
            <a:off x="0" y="6492875"/>
            <a:ext cx="9144000" cy="365125"/>
          </a:xfrm>
        </p:spPr>
        <p:txBody>
          <a:bodyPr/>
          <a:lstStyle/>
          <a:p>
            <a:pPr algn="r">
              <a:defRPr/>
            </a:pPr>
            <a:r>
              <a:rPr lang="en-US" sz="2400" dirty="0">
                <a:solidFill>
                  <a:schemeClr val="bg1"/>
                </a:solidFill>
              </a:rPr>
              <a:t>                                          PAGE NO:  6                JSRREC/CSE/ FINAL REVIEW</a:t>
            </a:r>
          </a:p>
        </p:txBody>
      </p:sp>
      <p:sp>
        <p:nvSpPr>
          <p:cNvPr id="7" name="TextBox 6"/>
          <p:cNvSpPr txBox="1"/>
          <p:nvPr/>
        </p:nvSpPr>
        <p:spPr>
          <a:xfrm>
            <a:off x="7924800" y="6096000"/>
            <a:ext cx="12192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DATE</a:t>
            </a:r>
          </a:p>
        </p:txBody>
      </p:sp>
      <p:sp>
        <p:nvSpPr>
          <p:cNvPr id="9" name="TextBox 8"/>
          <p:cNvSpPr txBox="1"/>
          <p:nvPr/>
        </p:nvSpPr>
        <p:spPr>
          <a:xfrm>
            <a:off x="7772400" y="6096000"/>
            <a:ext cx="13716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12/04/2021</a:t>
            </a:r>
          </a:p>
        </p:txBody>
      </p:sp>
      <p:graphicFrame>
        <p:nvGraphicFramePr>
          <p:cNvPr id="3" name="Table 9">
            <a:extLst>
              <a:ext uri="{FF2B5EF4-FFF2-40B4-BE49-F238E27FC236}">
                <a16:creationId xmlns:a16="http://schemas.microsoft.com/office/drawing/2014/main" id="{DA02D27E-C460-43B1-A523-78383C8D61C2}"/>
              </a:ext>
            </a:extLst>
          </p:cNvPr>
          <p:cNvGraphicFramePr>
            <a:graphicFrameLocks noGrp="1"/>
          </p:cNvGraphicFramePr>
          <p:nvPr>
            <p:extLst>
              <p:ext uri="{D42A27DB-BD31-4B8C-83A1-F6EECF244321}">
                <p14:modId xmlns:p14="http://schemas.microsoft.com/office/powerpoint/2010/main" val="3210321512"/>
              </p:ext>
            </p:extLst>
          </p:nvPr>
        </p:nvGraphicFramePr>
        <p:xfrm>
          <a:off x="304800" y="1663446"/>
          <a:ext cx="8382000" cy="4286320"/>
        </p:xfrm>
        <a:graphic>
          <a:graphicData uri="http://schemas.openxmlformats.org/drawingml/2006/table">
            <a:tbl>
              <a:tblPr firstRow="1" bandRow="1">
                <a:tableStyleId>{21E4AEA4-8DFA-4A89-87EB-49C32662AFE0}</a:tableStyleId>
              </a:tblPr>
              <a:tblGrid>
                <a:gridCol w="2971800">
                  <a:extLst>
                    <a:ext uri="{9D8B030D-6E8A-4147-A177-3AD203B41FA5}">
                      <a16:colId xmlns:a16="http://schemas.microsoft.com/office/drawing/2014/main" val="3912012848"/>
                    </a:ext>
                  </a:extLst>
                </a:gridCol>
                <a:gridCol w="2616200">
                  <a:extLst>
                    <a:ext uri="{9D8B030D-6E8A-4147-A177-3AD203B41FA5}">
                      <a16:colId xmlns:a16="http://schemas.microsoft.com/office/drawing/2014/main" val="2929758601"/>
                    </a:ext>
                  </a:extLst>
                </a:gridCol>
                <a:gridCol w="2794000">
                  <a:extLst>
                    <a:ext uri="{9D8B030D-6E8A-4147-A177-3AD203B41FA5}">
                      <a16:colId xmlns:a16="http://schemas.microsoft.com/office/drawing/2014/main" val="575443735"/>
                    </a:ext>
                  </a:extLst>
                </a:gridCol>
              </a:tblGrid>
              <a:tr h="500838">
                <a:tc>
                  <a:txBody>
                    <a:bodyPr/>
                    <a:lstStyle/>
                    <a:p>
                      <a:r>
                        <a:rPr lang="en-IN" dirty="0"/>
                        <a:t>              Title</a:t>
                      </a:r>
                    </a:p>
                  </a:txBody>
                  <a:tcPr/>
                </a:tc>
                <a:tc>
                  <a:txBody>
                    <a:bodyPr/>
                    <a:lstStyle/>
                    <a:p>
                      <a:r>
                        <a:rPr lang="en-IN" dirty="0"/>
                        <a:t>        Author’s Name</a:t>
                      </a:r>
                    </a:p>
                  </a:txBody>
                  <a:tcPr/>
                </a:tc>
                <a:tc>
                  <a:txBody>
                    <a:bodyPr/>
                    <a:lstStyle/>
                    <a:p>
                      <a:r>
                        <a:rPr lang="en-IN" dirty="0"/>
                        <a:t>         Description</a:t>
                      </a:r>
                    </a:p>
                  </a:txBody>
                  <a:tcPr/>
                </a:tc>
                <a:extLst>
                  <a:ext uri="{0D108BD9-81ED-4DB2-BD59-A6C34878D82A}">
                    <a16:rowId xmlns:a16="http://schemas.microsoft.com/office/drawing/2014/main" val="1244670587"/>
                  </a:ext>
                </a:extLst>
              </a:tr>
              <a:tr h="1853112">
                <a:tc>
                  <a:txBody>
                    <a:bodyPr/>
                    <a:lstStyle/>
                    <a:p>
                      <a:r>
                        <a:rPr lang="en-IN" dirty="0"/>
                        <a:t>Driver Drowsiness Detection System Using Sensors</a:t>
                      </a:r>
                    </a:p>
                  </a:txBody>
                  <a:tcPr/>
                </a:tc>
                <a:tc>
                  <a:txBody>
                    <a:bodyPr/>
                    <a:lstStyle/>
                    <a:p>
                      <a:r>
                        <a:rPr lang="en-IN" dirty="0"/>
                        <a:t>S. Andrei </a:t>
                      </a:r>
                      <a:r>
                        <a:rPr lang="en-IN" dirty="0" err="1"/>
                        <a:t>bertman</a:t>
                      </a:r>
                      <a:r>
                        <a:rPr lang="en-IN" dirty="0"/>
                        <a:t>   </a:t>
                      </a:r>
                      <a:r>
                        <a:rPr lang="en-IN" dirty="0" err="1"/>
                        <a:t>A.bhargavi</a:t>
                      </a:r>
                      <a:r>
                        <a:rPr lang="en-IN" dirty="0"/>
                        <a:t>  </a:t>
                      </a:r>
                      <a:r>
                        <a:rPr lang="en-IN" dirty="0" err="1"/>
                        <a:t>C.chou</a:t>
                      </a:r>
                      <a:endParaRPr lang="en-IN" dirty="0"/>
                    </a:p>
                  </a:txBody>
                  <a:tcPr/>
                </a:tc>
                <a:tc>
                  <a:txBody>
                    <a:bodyPr/>
                    <a:lstStyle/>
                    <a:p>
                      <a:r>
                        <a:rPr lang="en-IN" dirty="0"/>
                        <a:t>A low-cost and simple distributed sensors model that is particularly suitable for measuring eye blink of the driver, accident and hand position of steering wheel</a:t>
                      </a:r>
                    </a:p>
                  </a:txBody>
                  <a:tcPr/>
                </a:tc>
                <a:extLst>
                  <a:ext uri="{0D108BD9-81ED-4DB2-BD59-A6C34878D82A}">
                    <a16:rowId xmlns:a16="http://schemas.microsoft.com/office/drawing/2014/main" val="4045354510"/>
                  </a:ext>
                </a:extLst>
              </a:tr>
              <a:tr h="1773802">
                <a:tc>
                  <a:txBody>
                    <a:bodyPr/>
                    <a:lstStyle/>
                    <a:p>
                      <a:r>
                        <a:rPr lang="en-IN" dirty="0"/>
                        <a:t>Drowsiness Detection And Alert System</a:t>
                      </a:r>
                    </a:p>
                  </a:txBody>
                  <a:tcPr/>
                </a:tc>
                <a:tc>
                  <a:txBody>
                    <a:bodyPr/>
                    <a:lstStyle/>
                    <a:p>
                      <a:r>
                        <a:rPr lang="en-IN" dirty="0"/>
                        <a:t>F. Coppola, </a:t>
                      </a:r>
                      <a:r>
                        <a:rPr lang="en-IN" dirty="0" err="1"/>
                        <a:t>E.Anjali</a:t>
                      </a:r>
                      <a:r>
                        <a:rPr lang="en-IN" dirty="0"/>
                        <a:t>,  </a:t>
                      </a:r>
                      <a:r>
                        <a:rPr lang="en-IN" dirty="0" err="1"/>
                        <a:t>M.Takashi</a:t>
                      </a:r>
                      <a:r>
                        <a:rPr lang="en-IN" dirty="0"/>
                        <a:t> </a:t>
                      </a:r>
                      <a:r>
                        <a:rPr lang="en-IN" dirty="0" err="1"/>
                        <a:t>kurosawa</a:t>
                      </a:r>
                      <a:r>
                        <a:rPr lang="en-IN" dirty="0"/>
                        <a:t> </a:t>
                      </a:r>
                    </a:p>
                  </a:txBody>
                  <a:tcPr/>
                </a:tc>
                <a:tc>
                  <a:txBody>
                    <a:bodyPr/>
                    <a:lstStyle/>
                    <a:p>
                      <a:r>
                        <a:rPr lang="en-IN" dirty="0"/>
                        <a:t>We provide an alert system to the company owner and an application that provides driving behaviour to the company owner </a:t>
                      </a:r>
                    </a:p>
                  </a:txBody>
                  <a:tcPr/>
                </a:tc>
                <a:extLst>
                  <a:ext uri="{0D108BD9-81ED-4DB2-BD59-A6C34878D82A}">
                    <a16:rowId xmlns:a16="http://schemas.microsoft.com/office/drawing/2014/main" val="1752558603"/>
                  </a:ext>
                </a:extLst>
              </a:tr>
            </a:tbl>
          </a:graphicData>
        </a:graphic>
      </p:graphicFrame>
    </p:spTree>
    <p:extLst>
      <p:ext uri="{BB962C8B-B14F-4D97-AF65-F5344CB8AC3E}">
        <p14:creationId xmlns:p14="http://schemas.microsoft.com/office/powerpoint/2010/main" val="1165127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0"/>
            <a:ext cx="9144000" cy="8617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lgn="ctr" fontAlgn="auto">
              <a:spcBef>
                <a:spcPts val="0"/>
              </a:spcBef>
              <a:spcAft>
                <a:spcPts val="0"/>
              </a:spcAft>
              <a:defRPr/>
            </a:pPr>
            <a:r>
              <a:rPr lang="en-US" sz="5000" dirty="0">
                <a:solidFill>
                  <a:schemeClr val="bg1"/>
                </a:solidFill>
              </a:rPr>
              <a:t>Proposed System</a:t>
            </a:r>
            <a:endParaRPr lang="en-US" sz="5000" dirty="0">
              <a:solidFill>
                <a:schemeClr val="bg1"/>
              </a:solidFill>
              <a:latin typeface="+mj-lt"/>
            </a:endParaRPr>
          </a:p>
        </p:txBody>
      </p:sp>
      <p:sp>
        <p:nvSpPr>
          <p:cNvPr id="5" name="TextBox 4"/>
          <p:cNvSpPr txBox="1"/>
          <p:nvPr/>
        </p:nvSpPr>
        <p:spPr>
          <a:xfrm>
            <a:off x="0" y="6488113"/>
            <a:ext cx="9144000" cy="369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fontAlgn="auto">
              <a:spcBef>
                <a:spcPts val="0"/>
              </a:spcBef>
              <a:spcAft>
                <a:spcPts val="0"/>
              </a:spcAft>
              <a:defRPr/>
            </a:pPr>
            <a:endParaRPr lang="en-US" dirty="0"/>
          </a:p>
        </p:txBody>
      </p:sp>
      <p:sp>
        <p:nvSpPr>
          <p:cNvPr id="6" name="Footer Placeholder 5"/>
          <p:cNvSpPr>
            <a:spLocks noGrp="1"/>
          </p:cNvSpPr>
          <p:nvPr>
            <p:ph type="ftr" sz="quarter" idx="11"/>
          </p:nvPr>
        </p:nvSpPr>
        <p:spPr>
          <a:xfrm>
            <a:off x="0" y="6492875"/>
            <a:ext cx="9144000" cy="365125"/>
          </a:xfrm>
        </p:spPr>
        <p:txBody>
          <a:bodyPr/>
          <a:lstStyle/>
          <a:p>
            <a:pPr algn="r">
              <a:defRPr/>
            </a:pPr>
            <a:r>
              <a:rPr lang="en-US" sz="2400" dirty="0">
                <a:solidFill>
                  <a:schemeClr val="bg1"/>
                </a:solidFill>
              </a:rPr>
              <a:t>                                     PAGE NO :  7                JSRREC/CSE/ FINAL REVIEW</a:t>
            </a:r>
          </a:p>
        </p:txBody>
      </p:sp>
      <p:sp>
        <p:nvSpPr>
          <p:cNvPr id="7" name="TextBox 6"/>
          <p:cNvSpPr txBox="1"/>
          <p:nvPr/>
        </p:nvSpPr>
        <p:spPr>
          <a:xfrm>
            <a:off x="7924800" y="6096000"/>
            <a:ext cx="12192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DATE</a:t>
            </a:r>
          </a:p>
        </p:txBody>
      </p:sp>
      <p:sp>
        <p:nvSpPr>
          <p:cNvPr id="2" name="TextBox 1"/>
          <p:cNvSpPr txBox="1"/>
          <p:nvPr/>
        </p:nvSpPr>
        <p:spPr>
          <a:xfrm>
            <a:off x="228600" y="1536784"/>
            <a:ext cx="8610600" cy="3730317"/>
          </a:xfrm>
          <a:prstGeom prst="rect">
            <a:avLst/>
          </a:prstGeom>
          <a:noFill/>
        </p:spPr>
        <p:txBody>
          <a:bodyPr wrap="square" rtlCol="0">
            <a:spAutoFit/>
          </a:bodyPr>
          <a:lstStyle/>
          <a:p>
            <a:pPr marL="342900" indent="-342900" algn="just">
              <a:lnSpc>
                <a:spcPct val="150000"/>
              </a:lnSpc>
              <a:spcBef>
                <a:spcPts val="1200"/>
              </a:spcBef>
              <a:spcAft>
                <a:spcPts val="1200"/>
              </a:spcAft>
              <a:buClr>
                <a:schemeClr val="accent2">
                  <a:lumMod val="75000"/>
                </a:schemeClr>
              </a:buClr>
              <a:buSzPct val="13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model shows 90 percent accuracy using CNN classifier for eye detection with the HOG algorithm.</a:t>
            </a:r>
          </a:p>
          <a:p>
            <a:pPr marL="342900" indent="-342900" algn="just">
              <a:lnSpc>
                <a:spcPct val="150000"/>
              </a:lnSpc>
              <a:spcBef>
                <a:spcPts val="1200"/>
              </a:spcBef>
              <a:spcAft>
                <a:spcPts val="1200"/>
              </a:spcAft>
              <a:buClr>
                <a:schemeClr val="accent2">
                  <a:lumMod val="75000"/>
                </a:schemeClr>
              </a:buClr>
              <a:buSzPct val="13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is achieved using Raspberry Pi which will act as the mini computer.</a:t>
            </a:r>
          </a:p>
          <a:p>
            <a:pPr marL="342900" indent="-342900" algn="just">
              <a:lnSpc>
                <a:spcPct val="150000"/>
              </a:lnSpc>
              <a:spcBef>
                <a:spcPts val="1200"/>
              </a:spcBef>
              <a:spcAft>
                <a:spcPts val="1200"/>
              </a:spcAft>
              <a:buClr>
                <a:schemeClr val="accent2">
                  <a:lumMod val="75000"/>
                </a:schemeClr>
              </a:buClr>
              <a:buSzPct val="13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Also, if the drowsiness alerts 3 times, the parking lights of the vehicle will be turned ON which will reduce more than 50 percent of accident.</a:t>
            </a:r>
          </a:p>
          <a:p>
            <a:pPr marL="342900" indent="-342900" algn="just">
              <a:lnSpc>
                <a:spcPct val="150000"/>
              </a:lnSpc>
              <a:spcBef>
                <a:spcPts val="1200"/>
              </a:spcBef>
              <a:spcAft>
                <a:spcPts val="1200"/>
              </a:spcAft>
              <a:buClr>
                <a:schemeClr val="accent2">
                  <a:lumMod val="75000"/>
                </a:schemeClr>
              </a:buClr>
              <a:buSzPct val="13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Information will be shared to the registered mobile number via SMS, Dialing. </a:t>
            </a:r>
            <a:endParaRPr lang="en-IN" sz="2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7772400" y="6096000"/>
            <a:ext cx="13716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12/04/2021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0"/>
            <a:ext cx="9144000" cy="8617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lgn="ctr" fontAlgn="auto">
              <a:spcBef>
                <a:spcPts val="0"/>
              </a:spcBef>
              <a:spcAft>
                <a:spcPts val="0"/>
              </a:spcAft>
              <a:defRPr/>
            </a:pPr>
            <a:r>
              <a:rPr lang="en-US" sz="5000" dirty="0">
                <a:solidFill>
                  <a:schemeClr val="bg1"/>
                </a:solidFill>
              </a:rPr>
              <a:t>Advantages Of Proposed System</a:t>
            </a:r>
            <a:endParaRPr lang="en-US" sz="5000" dirty="0">
              <a:solidFill>
                <a:schemeClr val="bg1"/>
              </a:solidFill>
              <a:latin typeface="+mj-lt"/>
            </a:endParaRPr>
          </a:p>
        </p:txBody>
      </p:sp>
      <p:sp>
        <p:nvSpPr>
          <p:cNvPr id="5" name="TextBox 4"/>
          <p:cNvSpPr txBox="1"/>
          <p:nvPr/>
        </p:nvSpPr>
        <p:spPr>
          <a:xfrm>
            <a:off x="0" y="6488113"/>
            <a:ext cx="9144000" cy="369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fontAlgn="auto">
              <a:spcBef>
                <a:spcPts val="0"/>
              </a:spcBef>
              <a:spcAft>
                <a:spcPts val="0"/>
              </a:spcAft>
              <a:defRPr/>
            </a:pPr>
            <a:endParaRPr lang="en-US" dirty="0"/>
          </a:p>
        </p:txBody>
      </p:sp>
      <p:sp>
        <p:nvSpPr>
          <p:cNvPr id="6" name="Footer Placeholder 5"/>
          <p:cNvSpPr>
            <a:spLocks noGrp="1"/>
          </p:cNvSpPr>
          <p:nvPr>
            <p:ph type="ftr" sz="quarter" idx="11"/>
          </p:nvPr>
        </p:nvSpPr>
        <p:spPr>
          <a:xfrm>
            <a:off x="0" y="6492875"/>
            <a:ext cx="9144000" cy="365125"/>
          </a:xfrm>
        </p:spPr>
        <p:txBody>
          <a:bodyPr/>
          <a:lstStyle/>
          <a:p>
            <a:pPr algn="r">
              <a:defRPr/>
            </a:pPr>
            <a:r>
              <a:rPr lang="en-US" sz="2400" dirty="0">
                <a:solidFill>
                  <a:schemeClr val="bg1"/>
                </a:solidFill>
              </a:rPr>
              <a:t>                                     PAGE NO :  8                 JSRREC/CSE/ FINAL REVIEW</a:t>
            </a:r>
          </a:p>
        </p:txBody>
      </p:sp>
      <p:sp>
        <p:nvSpPr>
          <p:cNvPr id="7" name="TextBox 6"/>
          <p:cNvSpPr txBox="1"/>
          <p:nvPr/>
        </p:nvSpPr>
        <p:spPr>
          <a:xfrm>
            <a:off x="7924800" y="6096000"/>
            <a:ext cx="12192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DATE</a:t>
            </a:r>
          </a:p>
        </p:txBody>
      </p:sp>
      <p:sp>
        <p:nvSpPr>
          <p:cNvPr id="2" name="TextBox 1"/>
          <p:cNvSpPr txBox="1"/>
          <p:nvPr/>
        </p:nvSpPr>
        <p:spPr>
          <a:xfrm>
            <a:off x="266700" y="1851670"/>
            <a:ext cx="8610600" cy="2862322"/>
          </a:xfrm>
          <a:prstGeom prst="rect">
            <a:avLst/>
          </a:prstGeom>
          <a:noFill/>
        </p:spPr>
        <p:txBody>
          <a:bodyPr wrap="square" rtlCol="0">
            <a:spAutoFit/>
          </a:bodyPr>
          <a:lstStyle/>
          <a:p>
            <a:pPr marL="342900" indent="-342900" algn="just">
              <a:spcBef>
                <a:spcPts val="1200"/>
              </a:spcBef>
              <a:spcAft>
                <a:spcPts val="1200"/>
              </a:spcAft>
              <a:buClr>
                <a:schemeClr val="accent2">
                  <a:lumMod val="75000"/>
                </a:schemeClr>
              </a:buClr>
              <a:buSzPct val="13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Very useful for drivers who drive in night time.</a:t>
            </a:r>
          </a:p>
          <a:p>
            <a:pPr marL="342900" indent="-342900" algn="just">
              <a:spcBef>
                <a:spcPts val="1200"/>
              </a:spcBef>
              <a:spcAft>
                <a:spcPts val="1200"/>
              </a:spcAft>
              <a:buClr>
                <a:schemeClr val="accent2">
                  <a:lumMod val="75000"/>
                </a:schemeClr>
              </a:buClr>
              <a:buSzPct val="13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Highly efficient to detect drowsiness.</a:t>
            </a:r>
          </a:p>
          <a:p>
            <a:pPr marL="342900" indent="-342900" algn="just">
              <a:spcBef>
                <a:spcPts val="1200"/>
              </a:spcBef>
              <a:spcAft>
                <a:spcPts val="1200"/>
              </a:spcAft>
              <a:buClr>
                <a:schemeClr val="accent2">
                  <a:lumMod val="75000"/>
                </a:schemeClr>
              </a:buClr>
              <a:buSzPct val="13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will send messages to the registered number and alert the driver.</a:t>
            </a:r>
          </a:p>
          <a:p>
            <a:pPr marL="342900" indent="-342900" algn="just">
              <a:spcBef>
                <a:spcPts val="1200"/>
              </a:spcBef>
              <a:spcAft>
                <a:spcPts val="1200"/>
              </a:spcAft>
              <a:buClr>
                <a:schemeClr val="accent2">
                  <a:lumMod val="75000"/>
                </a:schemeClr>
              </a:buClr>
              <a:buSzPct val="13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Cost efficient</a:t>
            </a:r>
          </a:p>
          <a:p>
            <a:pPr marL="342900" indent="-342900" algn="just">
              <a:spcBef>
                <a:spcPts val="1200"/>
              </a:spcBef>
              <a:spcAft>
                <a:spcPts val="1200"/>
              </a:spcAft>
              <a:buClr>
                <a:schemeClr val="accent2">
                  <a:lumMod val="75000"/>
                </a:schemeClr>
              </a:buClr>
              <a:buSzPct val="13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Can able to provide immediate help which saves life. </a:t>
            </a:r>
            <a:endParaRPr lang="en-IN" sz="2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7772400" y="6096000"/>
            <a:ext cx="13716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12/04/2021</a:t>
            </a:r>
          </a:p>
        </p:txBody>
      </p:sp>
    </p:spTree>
    <p:extLst>
      <p:ext uri="{BB962C8B-B14F-4D97-AF65-F5344CB8AC3E}">
        <p14:creationId xmlns:p14="http://schemas.microsoft.com/office/powerpoint/2010/main" val="1365443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TextBox 3"/>
          <p:cNvSpPr txBox="1"/>
          <p:nvPr/>
        </p:nvSpPr>
        <p:spPr>
          <a:xfrm>
            <a:off x="0" y="0"/>
            <a:ext cx="9144000" cy="8617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lgn="ctr" fontAlgn="auto">
              <a:spcBef>
                <a:spcPts val="0"/>
              </a:spcBef>
              <a:spcAft>
                <a:spcPts val="0"/>
              </a:spcAft>
              <a:defRPr/>
            </a:pPr>
            <a:r>
              <a:rPr lang="en-US" sz="5000" dirty="0">
                <a:solidFill>
                  <a:schemeClr val="bg1"/>
                </a:solidFill>
                <a:latin typeface="+mj-lt"/>
              </a:rPr>
              <a:t>Implementation Tools Used</a:t>
            </a:r>
          </a:p>
        </p:txBody>
      </p:sp>
      <p:sp>
        <p:nvSpPr>
          <p:cNvPr id="5" name="TextBox 4"/>
          <p:cNvSpPr txBox="1"/>
          <p:nvPr/>
        </p:nvSpPr>
        <p:spPr>
          <a:xfrm>
            <a:off x="0" y="6488113"/>
            <a:ext cx="9144000" cy="369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fontAlgn="auto">
              <a:spcBef>
                <a:spcPts val="0"/>
              </a:spcBef>
              <a:spcAft>
                <a:spcPts val="0"/>
              </a:spcAft>
              <a:defRPr/>
            </a:pPr>
            <a:endParaRPr lang="en-US" dirty="0"/>
          </a:p>
        </p:txBody>
      </p:sp>
      <p:sp>
        <p:nvSpPr>
          <p:cNvPr id="6" name="Footer Placeholder 5"/>
          <p:cNvSpPr>
            <a:spLocks noGrp="1"/>
          </p:cNvSpPr>
          <p:nvPr>
            <p:ph type="ftr" sz="quarter" idx="11"/>
          </p:nvPr>
        </p:nvSpPr>
        <p:spPr>
          <a:xfrm>
            <a:off x="0" y="6492875"/>
            <a:ext cx="9144000" cy="365125"/>
          </a:xfrm>
        </p:spPr>
        <p:txBody>
          <a:bodyPr/>
          <a:lstStyle/>
          <a:p>
            <a:pPr algn="r">
              <a:defRPr/>
            </a:pPr>
            <a:r>
              <a:rPr lang="en-US" sz="2400" dirty="0">
                <a:solidFill>
                  <a:schemeClr val="bg1"/>
                </a:solidFill>
              </a:rPr>
              <a:t>                                     PAGE NO :  9                 JSRREC/CSE/ FINAL REVIEW</a:t>
            </a:r>
          </a:p>
        </p:txBody>
      </p:sp>
      <p:sp>
        <p:nvSpPr>
          <p:cNvPr id="7" name="TextBox 6"/>
          <p:cNvSpPr txBox="1"/>
          <p:nvPr/>
        </p:nvSpPr>
        <p:spPr>
          <a:xfrm>
            <a:off x="7924800" y="6096000"/>
            <a:ext cx="12192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DATE</a:t>
            </a:r>
          </a:p>
        </p:txBody>
      </p:sp>
      <p:sp>
        <p:nvSpPr>
          <p:cNvPr id="9" name="TextBox 8"/>
          <p:cNvSpPr txBox="1"/>
          <p:nvPr/>
        </p:nvSpPr>
        <p:spPr>
          <a:xfrm>
            <a:off x="7772400" y="6096000"/>
            <a:ext cx="13716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12/04/2021</a:t>
            </a:r>
          </a:p>
        </p:txBody>
      </p:sp>
      <p:sp>
        <p:nvSpPr>
          <p:cNvPr id="11" name="TextBox 10">
            <a:extLst>
              <a:ext uri="{FF2B5EF4-FFF2-40B4-BE49-F238E27FC236}">
                <a16:creationId xmlns:a16="http://schemas.microsoft.com/office/drawing/2014/main" id="{AAB87E7C-AAF4-4E69-A673-82F9B5A66701}"/>
              </a:ext>
            </a:extLst>
          </p:cNvPr>
          <p:cNvSpPr txBox="1"/>
          <p:nvPr/>
        </p:nvSpPr>
        <p:spPr>
          <a:xfrm>
            <a:off x="457200" y="1212730"/>
            <a:ext cx="5562600" cy="4801314"/>
          </a:xfrm>
          <a:prstGeom prst="rect">
            <a:avLst/>
          </a:prstGeom>
          <a:noFill/>
        </p:spPr>
        <p:txBody>
          <a:bodyPr wrap="square">
            <a:spAutoFit/>
          </a:bodyPr>
          <a:lstStyle/>
          <a:p>
            <a:pPr algn="just"/>
            <a:r>
              <a:rPr lang="en-US" b="1" dirty="0">
                <a:solidFill>
                  <a:srgbClr val="000000"/>
                </a:solidFill>
                <a:effectLst/>
                <a:latin typeface="Times New Roman" panose="02020603050405020304" pitchFamily="18" charset="0"/>
                <a:ea typeface="Times New Roman" panose="02020603050405020304" pitchFamily="18" charset="0"/>
              </a:rPr>
              <a:t>Hardware Requirements</a:t>
            </a:r>
            <a:endParaRPr lang="en-IN"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Raspberry Pi 4</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Memory card : 16 GB</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Processor : </a:t>
            </a:r>
            <a:r>
              <a:rPr lang="en-US"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Quad-core Arm Cortex-A72 – 1.5 GHz</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r>
              <a:rPr lang="en-US"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RAM :2 GB LPDDR4</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r>
              <a:rPr lang="en-US"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Pi Camera</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r>
              <a:rPr lang="en-US"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GSM Module</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Power Bank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USB type-C</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Jumper Cables</a:t>
            </a:r>
            <a:endPar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LED Lights</a:t>
            </a:r>
          </a:p>
          <a:p>
            <a:pPr marL="342900" lvl="0" indent="-342900" algn="just">
              <a:buFont typeface="Wingdings" panose="05000000000000000000" pitchFamily="2" charset="2"/>
              <a:buChar char=""/>
            </a:pPr>
            <a:endParaRPr lang="en-US" dirty="0">
              <a:latin typeface="Calibri" panose="020F0502020204030204" pitchFamily="34" charset="0"/>
              <a:cs typeface="Latha" panose="020B0604020202020204" pitchFamily="34" charset="0"/>
            </a:endParaRPr>
          </a:p>
          <a:p>
            <a:pPr algn="just"/>
            <a:r>
              <a:rPr lang="en-US" b="1" dirty="0">
                <a:solidFill>
                  <a:srgbClr val="000000"/>
                </a:solidFill>
                <a:effectLst/>
                <a:latin typeface="Times New Roman" panose="02020603050405020304" pitchFamily="18" charset="0"/>
                <a:ea typeface="Times New Roman" panose="02020603050405020304" pitchFamily="18" charset="0"/>
              </a:rPr>
              <a:t> Software Requirements</a:t>
            </a:r>
            <a:endParaRPr lang="en-IN"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n-US" dirty="0">
                <a:solidFill>
                  <a:srgbClr val="000000"/>
                </a:solidFill>
                <a:effectLst/>
                <a:latin typeface="Times New Roman" panose="02020603050405020304" pitchFamily="18" charset="0"/>
                <a:ea typeface="Times New Roman" panose="02020603050405020304" pitchFamily="18" charset="0"/>
              </a:rPr>
              <a:t>Operating System : Windows 10 64-bit</a:t>
            </a:r>
            <a:endParaRPr lang="en-IN"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n-US" dirty="0">
                <a:solidFill>
                  <a:srgbClr val="000000"/>
                </a:solidFill>
                <a:effectLst/>
                <a:latin typeface="Times New Roman" panose="02020603050405020304" pitchFamily="18" charset="0"/>
                <a:ea typeface="Times New Roman" panose="02020603050405020304" pitchFamily="18" charset="0"/>
              </a:rPr>
              <a:t>Platform : Python</a:t>
            </a:r>
            <a:endParaRPr lang="en-IN"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n-US" dirty="0">
                <a:solidFill>
                  <a:srgbClr val="000000"/>
                </a:solidFill>
                <a:effectLst/>
                <a:latin typeface="Times New Roman" panose="02020603050405020304" pitchFamily="18" charset="0"/>
                <a:ea typeface="Times New Roman" panose="02020603050405020304" pitchFamily="18" charset="0"/>
              </a:rPr>
              <a:t>Advance IP Scanner </a:t>
            </a:r>
            <a:endParaRPr lang="en-IN" dirty="0">
              <a:effectLst/>
              <a:latin typeface="Times New Roman" panose="02020603050405020304" pitchFamily="18" charset="0"/>
              <a:ea typeface="Times New Roman" panose="02020603050405020304" pitchFamily="18" charset="0"/>
            </a:endParaRPr>
          </a:p>
          <a:p>
            <a:pPr lvl="0" algn="just"/>
            <a:endParaRPr lang="en-IN" dirty="0"/>
          </a:p>
        </p:txBody>
      </p:sp>
    </p:spTree>
    <p:extLst>
      <p:ext uri="{BB962C8B-B14F-4D97-AF65-F5344CB8AC3E}">
        <p14:creationId xmlns:p14="http://schemas.microsoft.com/office/powerpoint/2010/main" val="806014193"/>
      </p:ext>
    </p:extLst>
  </p:cSld>
  <p:clrMapOvr>
    <a:masterClrMapping/>
  </p:clrMapOvr>
</p:sld>
</file>

<file path=ppt/theme/theme1.xml><?xml version="1.0" encoding="utf-8"?>
<a:theme xmlns:a="http://schemas.openxmlformats.org/drawingml/2006/main" name="Presentation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d1c0902-ed92-4fed-896d-2e7725de02d4}" enabled="1" method="Standard" siteId="{d6b0bbee-7cd9-4d60-bce6-4a67b543e2ae}" removed="0"/>
</clbl:labelList>
</file>

<file path=docProps/app.xml><?xml version="1.0" encoding="utf-8"?>
<Properties xmlns="http://schemas.openxmlformats.org/officeDocument/2006/extended-properties" xmlns:vt="http://schemas.openxmlformats.org/officeDocument/2006/docPropsVTypes">
  <Template>Presentation1</Template>
  <TotalTime>1010</TotalTime>
  <Words>2625</Words>
  <Application>Microsoft Office PowerPoint</Application>
  <PresentationFormat>On-screen Show (4:3)</PresentationFormat>
  <Paragraphs>322</Paragraphs>
  <Slides>26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Consolas</vt:lpstr>
      <vt:lpstr>Courier New</vt:lpstr>
      <vt:lpstr>Times New Roman</vt:lpstr>
      <vt:lpstr>Wingdings</vt:lpstr>
      <vt:lpstr>Presentation1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ANANDHAN Naveen</cp:lastModifiedBy>
  <cp:revision>147</cp:revision>
  <dcterms:created xsi:type="dcterms:W3CDTF">2015-01-20T08:36:40Z</dcterms:created>
  <dcterms:modified xsi:type="dcterms:W3CDTF">2024-10-01T04:09:26Z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Presentation1:3</vt:lpwstr>
  </property>
  <property fmtid="{D5CDD505-2E9C-101B-9397-08002B2CF9AE}" pid="3" name="ClassificationContentMarkingFooterText">
    <vt:lpwstr>Confidential C</vt:lpwstr>
  </property>
</Properties>
</file>