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3E2D-4510-4468-8BD2-45A9EBB7A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88687"/>
            <a:ext cx="7295016" cy="7656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Introduction to statistics</a:t>
            </a:r>
            <a:endParaRPr lang="en-IN" b="1" dirty="0">
              <a:solidFill>
                <a:srgbClr val="A5301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7A902-97FC-4B3E-9532-BE91F6A9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4070" y="1204686"/>
            <a:ext cx="7295016" cy="2917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Standard Deviation &amp;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Population Mean &amp; Sample Mean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FA13F-DF32-4067-BBC1-64208379EE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16561" y="562995"/>
                <a:ext cx="9652000" cy="597989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b="1" dirty="0">
                    <a:solidFill>
                      <a:srgbClr val="A53010"/>
                    </a:solidFill>
                  </a:rPr>
                  <a:t>MEAN</a:t>
                </a:r>
                <a:r>
                  <a:rPr lang="en-US" sz="2700" b="1" dirty="0">
                    <a:solidFill>
                      <a:srgbClr val="A53010"/>
                    </a:solidFill>
                  </a:rPr>
                  <a:t>:-</a:t>
                </a:r>
                <a:r>
                  <a:rPr lang="en-IN" dirty="0"/>
                  <a:t> </a:t>
                </a:r>
                <a:r>
                  <a:rPr lang="en-US" sz="1800" dirty="0">
                    <a:solidFill>
                      <a:srgbClr val="00B0F0"/>
                    </a:solidFill>
                  </a:rPr>
                  <a:t>It is defined as division of sum of n number of observations by n, where n is the number of data.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           It is represented as </a:t>
                </a:r>
                <a:r>
                  <a:rPr lang="en-US" sz="1800" dirty="0">
                    <a:solidFill>
                      <a:srgbClr val="A53010"/>
                    </a:solidFill>
                  </a:rPr>
                  <a:t>1/n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A5301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baseline="-25000" dirty="0" smtClean="0">
                            <a:solidFill>
                              <a:srgbClr val="A53010"/>
                            </a:solidFill>
                          </a:rPr>
                          <m:t>i</m:t>
                        </m:r>
                      </m:e>
                    </m:nary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Where n is number of observations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	</a:t>
                </a:r>
                <a:r>
                  <a:rPr lang="en-US" sz="1800" dirty="0">
                    <a:solidFill>
                      <a:srgbClr val="A53010"/>
                    </a:solidFill>
                  </a:rPr>
                  <a:t>Example:- 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 of 25,22,23,28,37 is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25+22+23+28+37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)=27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br>
                  <a:rPr lang="en-US" sz="2400" b="1" dirty="0">
                    <a:solidFill>
                      <a:srgbClr val="0070C0"/>
                    </a:solidFill>
                  </a:rPr>
                </a:br>
                <a:r>
                  <a:rPr lang="en-US" sz="2400" b="1" dirty="0">
                    <a:solidFill>
                      <a:srgbClr val="A53010"/>
                    </a:solidFill>
                  </a:rPr>
                  <a:t>MEDIAN:- </a:t>
                </a:r>
                <a:r>
                  <a:rPr lang="en-US" sz="1800" dirty="0">
                    <a:solidFill>
                      <a:srgbClr val="00B0F0"/>
                    </a:solidFill>
                  </a:rPr>
                  <a:t>It is defined as mid term or number of a set of observations after arranging observations in increasing order.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         It is represented as </a:t>
                </a:r>
                <a:r>
                  <a:rPr lang="en-US" sz="1800" dirty="0">
                    <a:solidFill>
                      <a:srgbClr val="A5301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A53010"/>
                    </a:solidFill>
                  </a:rPr>
                  <a:t>)</a:t>
                </a:r>
                <a:r>
                  <a:rPr lang="en-US" sz="1800" baseline="30000" dirty="0" err="1">
                    <a:solidFill>
                      <a:srgbClr val="A53010"/>
                    </a:solidFill>
                  </a:rPr>
                  <a:t>th</a:t>
                </a:r>
                <a:r>
                  <a:rPr lang="en-US" sz="1800" dirty="0">
                    <a:solidFill>
                      <a:srgbClr val="00B0F0"/>
                    </a:solidFill>
                  </a:rPr>
                  <a:t> term, if n is odd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 											     Where n is number of observations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         It is represented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1800" i="1" baseline="3000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sz="1800" i="1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1800" i="1" baseline="3000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, if n is even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	</a:t>
                </a:r>
                <a:r>
                  <a:rPr lang="en-US" sz="1800" dirty="0">
                    <a:solidFill>
                      <a:srgbClr val="A53010"/>
                    </a:solidFill>
                  </a:rPr>
                  <a:t>Examples:-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)Median of 25,22,23,28,37 is 25.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	           ii)Median of 12,13,14,15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13+14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13.5</m:t>
                    </m:r>
                  </m:oMath>
                </a14:m>
                <a:br>
                  <a:rPr lang="en-US" sz="1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br>
                  <a:rPr lang="en-US" sz="2400" b="1" dirty="0">
                    <a:solidFill>
                      <a:srgbClr val="A53010"/>
                    </a:solidFill>
                  </a:rPr>
                </a:br>
                <a:r>
                  <a:rPr lang="en-US" sz="2400" b="1" dirty="0">
                    <a:solidFill>
                      <a:srgbClr val="A53010"/>
                    </a:solidFill>
                  </a:rPr>
                  <a:t>MODE:- </a:t>
                </a:r>
                <a:r>
                  <a:rPr lang="en-US" sz="1800" dirty="0">
                    <a:solidFill>
                      <a:srgbClr val="00B0F0"/>
                    </a:solidFill>
                  </a:rPr>
                  <a:t>It is defined as the mostly repeated number in the set of observations.</a:t>
                </a:r>
                <a:br>
                  <a:rPr lang="en-US" sz="1800" dirty="0">
                    <a:solidFill>
                      <a:srgbClr val="00B0F0"/>
                    </a:solidFill>
                  </a:rPr>
                </a:br>
                <a:br>
                  <a:rPr lang="en-US" sz="180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	</a:t>
                </a:r>
                <a:r>
                  <a:rPr lang="en-US" sz="1800" dirty="0">
                    <a:solidFill>
                      <a:srgbClr val="A53010"/>
                    </a:solidFill>
                  </a:rPr>
                  <a:t>Example:- 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 of 25,22,23,28,37,23 is 23.</a:t>
                </a:r>
                <a:br>
                  <a:rPr lang="en-US" sz="2400" b="1" dirty="0">
                    <a:solidFill>
                      <a:srgbClr val="0070C0"/>
                    </a:solidFill>
                  </a:rPr>
                </a:br>
                <a:endParaRPr lang="en-IN" sz="2400" b="1" baseline="-25000" dirty="0">
                  <a:solidFill>
                    <a:srgbClr val="A5301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FA13F-DF32-4067-BBC1-64208379E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6561" y="562995"/>
                <a:ext cx="9652000" cy="5979891"/>
              </a:xfrm>
              <a:blipFill>
                <a:blip r:embed="rId2"/>
                <a:stretch>
                  <a:fillRect l="-821" t="-1325" b="-3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0F7C595-3287-447D-B23B-4EB3D0C4FDA8}"/>
              </a:ext>
            </a:extLst>
          </p:cNvPr>
          <p:cNvSpPr/>
          <p:nvPr/>
        </p:nvSpPr>
        <p:spPr>
          <a:xfrm>
            <a:off x="2393343" y="826935"/>
            <a:ext cx="65671" cy="7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BAA31D-992B-4BD0-9810-9D221B82BFBD}"/>
              </a:ext>
            </a:extLst>
          </p:cNvPr>
          <p:cNvSpPr/>
          <p:nvPr/>
        </p:nvSpPr>
        <p:spPr>
          <a:xfrm flipV="1">
            <a:off x="2393344" y="2868558"/>
            <a:ext cx="65669" cy="7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706528-02FF-4A59-90D3-BEEBCBB0EB89}"/>
              </a:ext>
            </a:extLst>
          </p:cNvPr>
          <p:cNvSpPr/>
          <p:nvPr/>
        </p:nvSpPr>
        <p:spPr>
          <a:xfrm>
            <a:off x="2393343" y="5928775"/>
            <a:ext cx="65670" cy="7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F711DB0-1311-404E-95B2-82D12C356BA1}"/>
              </a:ext>
            </a:extLst>
          </p:cNvPr>
          <p:cNvSpPr/>
          <p:nvPr/>
        </p:nvSpPr>
        <p:spPr>
          <a:xfrm>
            <a:off x="7623545" y="3429000"/>
            <a:ext cx="255182" cy="1100470"/>
          </a:xfrm>
          <a:prstGeom prst="rightBrace">
            <a:avLst>
              <a:gd name="adj1" fmla="val 48958"/>
              <a:gd name="adj2" fmla="val 44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331B2-87BA-4AB3-930D-8F5B34FE68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61937" y="290286"/>
                <a:ext cx="4491789" cy="56209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b="1" u="sng" dirty="0">
                    <a:solidFill>
                      <a:srgbClr val="A53010"/>
                    </a:solidFill>
                  </a:rPr>
                  <a:t>Variance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It is defined as a number which explains the spread out of the values are in a set of observations.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Steps to calculate variance,</a:t>
                </a:r>
                <a:endParaRPr lang="en-IN" dirty="0">
                  <a:solidFill>
                    <a:srgbClr val="A5301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00B0F0"/>
                    </a:solidFill>
                  </a:rPr>
                  <a:t>)Calculate mean of the observations.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ii)Find difference between mean and the numbers.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iii)Take average of these differences.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Formula of variance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Variance(</a:t>
                </a:r>
                <a:r>
                  <a:rPr lang="el-GR" dirty="0">
                    <a:solidFill>
                      <a:srgbClr val="A53010"/>
                    </a:solidFill>
                  </a:rPr>
                  <a:t>σ</a:t>
                </a:r>
                <a:r>
                  <a:rPr lang="en-US" baseline="30000" dirty="0">
                    <a:solidFill>
                      <a:srgbClr val="A53010"/>
                    </a:solidFill>
                  </a:rPr>
                  <a:t>2</a:t>
                </a:r>
                <a:r>
                  <a:rPr lang="en-US" dirty="0">
                    <a:solidFill>
                      <a:srgbClr val="A53010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en-US" b="0" i="1" smtClean="0">
                                        <a:solidFill>
                                          <a:srgbClr val="A5301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A530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baseline="30000" smtClean="0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aseline="30000" dirty="0">
                  <a:solidFill>
                    <a:srgbClr val="A53010"/>
                  </a:solidFill>
                </a:endParaRPr>
              </a:p>
              <a:p>
                <a:pPr marL="0" indent="0">
                  <a:buNone/>
                </a:pPr>
                <a:endParaRPr lang="en-US" baseline="30000" dirty="0">
                  <a:solidFill>
                    <a:srgbClr val="A5301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A low standard deviation or variance means that most of the numbers are close to the mean (average) value.</a:t>
                </a:r>
              </a:p>
              <a:p>
                <a:pPr marL="0" indent="0">
                  <a:buNone/>
                </a:pPr>
                <a:endParaRPr lang="en-US" baseline="30000" dirty="0">
                  <a:solidFill>
                    <a:srgbClr val="A5301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331B2-87BA-4AB3-930D-8F5B34FE6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61937" y="290286"/>
                <a:ext cx="4491789" cy="5620936"/>
              </a:xfrm>
              <a:blipFill>
                <a:blip r:embed="rId2"/>
                <a:stretch>
                  <a:fillRect l="-1085" t="-1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F4C27E-E0F2-46CE-B695-FD6E6290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3726" y="290286"/>
                <a:ext cx="5438273" cy="56209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b="1" u="sng" dirty="0">
                    <a:solidFill>
                      <a:srgbClr val="A53010"/>
                    </a:solidFill>
                  </a:rPr>
                  <a:t>Standard Deviation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It is defined as a number that describes how spread out the values are in a set of observations.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Steps to calculate Standard Deviation,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00B0F0"/>
                    </a:solidFill>
                  </a:rPr>
                  <a:t>)Calculate mean of the observations.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ii)Find difference between mean and the numbers.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iii)Take average of these differences.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ii)Take a square root of it.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Formula of Standard Deviation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A53010"/>
                    </a:solidFill>
                  </a:rPr>
                  <a:t>Standard Deviation(σ)=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A5301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5301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530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rgbClr val="A530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A530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A530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i="1" baseline="30000">
                                    <a:solidFill>
                                      <a:srgbClr val="A5301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A530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A5301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A high standard deviation or variance means that the values are spread out over a wider range.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F4C27E-E0F2-46CE-B695-FD6E6290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3726" y="290286"/>
                <a:ext cx="5438273" cy="5620936"/>
              </a:xfrm>
              <a:blipFill>
                <a:blip r:embed="rId3"/>
                <a:stretch>
                  <a:fillRect l="-1009" t="-1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0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C60BB-FEB7-4AA9-A039-CA80F1F9DB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38400" y="1306286"/>
                <a:ext cx="9332686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If S={12,13,14,15,16}, S is a set of observations.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A53010"/>
                    </a:solidFill>
                  </a:rPr>
                  <a:t>Example of Variance and Standard Deviation:-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Then mean=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12+13+14+15+16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IN" sz="2400" b="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Therefore, </a:t>
                </a:r>
                <a:r>
                  <a:rPr lang="en-IN" sz="2400" dirty="0">
                    <a:solidFill>
                      <a:srgbClr val="00B0F0"/>
                    </a:solidFill>
                  </a:rPr>
                  <a:t>Variance=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14−12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14−13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14−14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14−15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14−16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b="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	</a:t>
                </a:r>
                <a:r>
                  <a:rPr lang="en-US" sz="2400" b="0" dirty="0">
                    <a:solidFill>
                      <a:srgbClr val="00B0F0"/>
                    </a:solidFill>
                  </a:rPr>
                  <a:t>And   Standard Deviation=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 b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C60BB-FEB7-4AA9-A039-CA80F1F9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38400" y="1306286"/>
                <a:ext cx="9332686" cy="3962400"/>
              </a:xfrm>
              <a:blipFill>
                <a:blip r:embed="rId2"/>
                <a:stretch>
                  <a:fillRect l="-980" t="-1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1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41B8-47E0-483F-96F0-A2788490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417095"/>
            <a:ext cx="4342894" cy="68981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53010"/>
                </a:solidFill>
              </a:rPr>
              <a:t>POPULAION MEAN</a:t>
            </a:r>
            <a:endParaRPr lang="en-IN" b="1" dirty="0">
              <a:solidFill>
                <a:srgbClr val="A5301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843F5D-06BC-4E49-BEB5-CC4A19DAA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1230284"/>
                <a:ext cx="4342893" cy="202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It is a mean of entire(Or huge) data.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It is represented by μ.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Formula of Population Mean,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</a:rPr>
                  <a:t>		μ=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843F5D-06BC-4E49-BEB5-CC4A19D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1230284"/>
                <a:ext cx="4342893" cy="2020916"/>
              </a:xfrm>
              <a:blipFill>
                <a:blip r:embed="rId2"/>
                <a:stretch>
                  <a:fillRect l="-983" t="-1813" b="-9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512A6-29D0-4832-A809-4979ADA5D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33451" y="417095"/>
            <a:ext cx="4338673" cy="68981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53010"/>
                </a:solidFill>
              </a:rPr>
              <a:t>SAMPLE MEAN</a:t>
            </a:r>
            <a:endParaRPr lang="en-IN" b="1" dirty="0">
              <a:solidFill>
                <a:srgbClr val="A5301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567114-36C5-4B48-ABCF-5353DC8A3FF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7433451" y="1230285"/>
                <a:ext cx="4338674" cy="202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It is a mean of sample space of entire data set.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It is represented by ̄x.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Formula of sample mean,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		 x̄=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567114-36C5-4B48-ABCF-5353DC8A3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7433451" y="1230285"/>
                <a:ext cx="4338674" cy="2020916"/>
              </a:xfrm>
              <a:blipFill>
                <a:blip r:embed="rId3"/>
                <a:stretch>
                  <a:fillRect l="-983" t="-1813" b="-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8C1B867-F087-4DD2-9FFC-A437E2EB21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89210" y="3429000"/>
                <a:ext cx="9182913" cy="27686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A53010"/>
                    </a:solidFill>
                  </a:rPr>
                  <a:t>If S={12,13,14,15,16}, S is a set of observations.</a:t>
                </a:r>
                <a:br>
                  <a:rPr lang="en-US" sz="2400" b="1" dirty="0">
                    <a:solidFill>
                      <a:srgbClr val="A53010"/>
                    </a:solidFill>
                  </a:rPr>
                </a:br>
                <a:br>
                  <a:rPr lang="en-US" sz="2400" b="1" dirty="0">
                    <a:solidFill>
                      <a:srgbClr val="A5301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Then </a:t>
                </a:r>
                <a:r>
                  <a:rPr lang="en-US" sz="1800" b="1" u="sng" dirty="0">
                    <a:solidFill>
                      <a:srgbClr val="00B0F0"/>
                    </a:solidFill>
                  </a:rPr>
                  <a:t>Population Mean</a:t>
                </a:r>
                <a:r>
                  <a:rPr lang="en-US" sz="18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12+13+14+15+16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br>
                  <a:rPr lang="en-US" sz="1800" b="0" dirty="0">
                    <a:solidFill>
                      <a:srgbClr val="00B0F0"/>
                    </a:solidFill>
                  </a:rPr>
                </a:br>
                <a:r>
                  <a:rPr lang="en-US" sz="1800" b="0" dirty="0">
                    <a:solidFill>
                      <a:srgbClr val="00B0F0"/>
                    </a:solidFill>
                  </a:rPr>
                  <a:t>and </a:t>
                </a:r>
                <a:r>
                  <a:rPr lang="en-US" sz="1800" b="1" u="sng" dirty="0">
                    <a:solidFill>
                      <a:srgbClr val="00B0F0"/>
                    </a:solidFill>
                  </a:rPr>
                  <a:t>Sample Mean</a:t>
                </a:r>
                <a:r>
                  <a:rPr lang="en-US" sz="18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13+14+15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br>
                  <a:rPr lang="en-US" sz="1800" b="0" dirty="0">
                    <a:solidFill>
                      <a:srgbClr val="00B0F0"/>
                    </a:solidFill>
                  </a:rPr>
                </a:br>
                <a:br>
                  <a:rPr lang="en-US" sz="1800" b="0" dirty="0">
                    <a:solidFill>
                      <a:srgbClr val="00B0F0"/>
                    </a:solidFill>
                  </a:rPr>
                </a:br>
                <a:r>
                  <a:rPr lang="en-US" sz="1800" dirty="0">
                    <a:solidFill>
                      <a:srgbClr val="00B0F0"/>
                    </a:solidFill>
                  </a:rPr>
                  <a:t>	If a set of data is too large then we basically use Sample Mean rather than Population Mean.</a:t>
                </a:r>
                <a:endParaRPr lang="en-IN" sz="1800" b="1" u="sng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8C1B867-F087-4DD2-9FFC-A437E2EB2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89210" y="3429000"/>
                <a:ext cx="9182913" cy="2768600"/>
              </a:xfrm>
              <a:blipFill>
                <a:blip r:embed="rId4"/>
                <a:stretch>
                  <a:fillRect l="-1062" t="-1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9E29769B-91E4-4D03-A05D-47E5F54F283C}"/>
              </a:ext>
            </a:extLst>
          </p:cNvPr>
          <p:cNvSpPr/>
          <p:nvPr/>
        </p:nvSpPr>
        <p:spPr>
          <a:xfrm>
            <a:off x="2772228" y="5254171"/>
            <a:ext cx="275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F997AD-A197-4180-AEB5-87F05ABABC1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322287" y="337457"/>
                <a:ext cx="9869713" cy="6183086"/>
              </a:xfrm>
            </p:spPr>
            <p:txBody>
              <a:bodyPr>
                <a:normAutofit/>
              </a:bodyPr>
              <a:lstStyle/>
              <a:p>
                <a:r>
                  <a:rPr lang="en-US" sz="1600" b="1" dirty="0">
                    <a:solidFill>
                      <a:srgbClr val="A53010"/>
                    </a:solidFill>
                  </a:rPr>
                  <a:t>Finding mean , Median, Mode and Standard Deviation for</a:t>
                </a:r>
              </a:p>
              <a:p>
                <a:r>
                  <a:rPr lang="en-US" sz="1600" b="1" dirty="0" err="1">
                    <a:solidFill>
                      <a:srgbClr val="A53010"/>
                    </a:solidFill>
                  </a:rPr>
                  <a:t>i</a:t>
                </a:r>
                <a:r>
                  <a:rPr lang="en-US" sz="1600" b="1" dirty="0">
                    <a:solidFill>
                      <a:srgbClr val="A53010"/>
                    </a:solidFill>
                  </a:rPr>
                  <a:t>)7,11,16,14,11,13,19,13,13</a:t>
                </a:r>
              </a:p>
              <a:p>
                <a:r>
                  <a:rPr lang="en-US" sz="1600" b="1" dirty="0">
                    <a:solidFill>
                      <a:srgbClr val="A53010"/>
                    </a:solidFill>
                  </a:rPr>
                  <a:t>ii)16,15,16,17,19,12,14,9</a:t>
                </a:r>
              </a:p>
              <a:p>
                <a:r>
                  <a:rPr lang="en-US" sz="1600" b="1" dirty="0">
                    <a:solidFill>
                      <a:srgbClr val="A53010"/>
                    </a:solidFill>
                  </a:rPr>
                  <a:t>iii)27,66,24,81,50,40,74,81,97</a:t>
                </a: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Solutions:- </a:t>
                </a:r>
              </a:p>
              <a:p>
                <a:pPr marL="0" indent="0"/>
                <a:r>
                  <a:rPr lang="en-US" sz="1600" dirty="0" err="1">
                    <a:solidFill>
                      <a:srgbClr val="A53010"/>
                    </a:solidFill>
                  </a:rPr>
                  <a:t>i</a:t>
                </a:r>
                <a:r>
                  <a:rPr lang="en-US" sz="1600" dirty="0">
                    <a:solidFill>
                      <a:srgbClr val="A53010"/>
                    </a:solidFill>
                  </a:rPr>
                  <a:t>)</a:t>
                </a:r>
                <a:r>
                  <a:rPr lang="en-US" sz="1600" dirty="0">
                    <a:solidFill>
                      <a:srgbClr val="00B0F0"/>
                    </a:solidFill>
                  </a:rPr>
                  <a:t> Mean=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1600" b="0" dirty="0">
                  <a:solidFill>
                    <a:srgbClr val="00B0F0"/>
                  </a:solidFill>
                </a:endParaRP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   Median=13 ,Mode=13</a:t>
                </a: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Standard Deviation=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13−7</m:t>
                                </m:r>
                              </m:e>
                            </m:d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13−11</m:t>
                                </m:r>
                              </m:e>
                            </m:d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+(13−16)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+(13−14)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+(13−11)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+(13−13)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+(13−19)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+(13−13)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+(13−13)</m:t>
                            </m:r>
                            <m:r>
                              <a:rPr lang="en-US" sz="1600" b="0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e>
                    </m:rad>
                  </m:oMath>
                </a14:m>
                <a:endParaRPr lang="en-US" sz="1600" dirty="0">
                  <a:solidFill>
                    <a:srgbClr val="00B0F0"/>
                  </a:solidFill>
                </a:endParaRPr>
              </a:p>
              <a:p>
                <a:pPr marL="0" indent="0"/>
                <a:r>
                  <a:rPr lang="en-US" sz="1600" dirty="0">
                    <a:solidFill>
                      <a:srgbClr val="A53010"/>
                    </a:solidFill>
                  </a:rPr>
                  <a:t>ii)</a:t>
                </a:r>
                <a:r>
                  <a:rPr lang="en-US" sz="1600" dirty="0">
                    <a:solidFill>
                      <a:srgbClr val="00B0F0"/>
                    </a:solidFill>
                  </a:rPr>
                  <a:t> Mean=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rgbClr val="00B0F0"/>
                    </a:solidFill>
                  </a:rPr>
                  <a:t>=14.75</a:t>
                </a:r>
              </a:p>
              <a:p>
                <a:pPr marL="0" indent="0"/>
                <a:r>
                  <a:rPr lang="en-IN" sz="1600" b="1" dirty="0">
                    <a:solidFill>
                      <a:srgbClr val="00B0F0"/>
                    </a:solidFill>
                  </a:rPr>
                  <a:t>    </a:t>
                </a:r>
                <a:r>
                  <a:rPr lang="en-IN" sz="1600" dirty="0">
                    <a:solidFill>
                      <a:srgbClr val="00B0F0"/>
                    </a:solidFill>
                  </a:rPr>
                  <a:t>Median=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rgbClr val="00B0F0"/>
                    </a:solidFill>
                  </a:rPr>
                  <a:t>=15.5 , Mode=16</a:t>
                </a: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Standard</a:t>
                </a:r>
                <a:r>
                  <a:rPr lang="en-IN" sz="1600" dirty="0">
                    <a:solidFill>
                      <a:srgbClr val="00B0F0"/>
                    </a:solidFill>
                  </a:rPr>
                  <a:t> Deviation=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N" sz="1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endParaRPr lang="en-IN" sz="1600" dirty="0">
                  <a:solidFill>
                    <a:srgbClr val="00B0F0"/>
                  </a:solidFill>
                </a:endParaRPr>
              </a:p>
              <a:p>
                <a:pPr marL="0" indent="0"/>
                <a:r>
                  <a:rPr lang="en-US" sz="1600" dirty="0">
                    <a:solidFill>
                      <a:srgbClr val="A53010"/>
                    </a:solidFill>
                  </a:rPr>
                  <a:t>iii) </a:t>
                </a:r>
                <a:r>
                  <a:rPr lang="en-US" sz="1600" dirty="0">
                    <a:solidFill>
                      <a:srgbClr val="00B0F0"/>
                    </a:solidFill>
                  </a:rPr>
                  <a:t>Mean=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27+66+24+81+50+40+74+81+97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rgbClr val="00B0F0"/>
                    </a:solidFill>
                  </a:rPr>
                  <a:t>=60</a:t>
                </a: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IN" sz="1600" dirty="0">
                    <a:solidFill>
                      <a:srgbClr val="00B0F0"/>
                    </a:solidFill>
                  </a:rPr>
                  <a:t>   Median= 66,  Mode=81</a:t>
                </a:r>
              </a:p>
              <a:p>
                <a:pPr marL="0" indent="0"/>
                <a:r>
                  <a:rPr lang="en-US" sz="1600" dirty="0">
                    <a:solidFill>
                      <a:srgbClr val="00B0F0"/>
                    </a:solidFill>
                  </a:rPr>
                  <a:t>    Standard Deviation=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1342</m:t>
                        </m:r>
                      </m:e>
                    </m:rad>
                  </m:oMath>
                </a14:m>
                <a:endParaRPr lang="en-IN" sz="1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F997AD-A197-4180-AEB5-87F05ABAB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322287" y="337457"/>
                <a:ext cx="9869713" cy="6183086"/>
              </a:xfrm>
              <a:blipFill>
                <a:blip r:embed="rId2"/>
                <a:stretch>
                  <a:fillRect l="-371" t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3170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666</TotalTime>
  <Words>615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Century Gothic</vt:lpstr>
      <vt:lpstr>Wingdings</vt:lpstr>
      <vt:lpstr>Wingdings 3</vt:lpstr>
      <vt:lpstr>Wisp</vt:lpstr>
      <vt:lpstr>Introduction to statistics</vt:lpstr>
      <vt:lpstr>MEAN:- It is defined as division of sum of n number of observations by n, where n is the number of data.             It is represented as 1/n∑_(i=1)^n▒"xi"   ,Where n is number of observations   Example:- Mean of 25,22,23,28,37 is ((25+22+23+28+37)/5)=27  MEDIAN:- It is defined as mid term or number of a set of observations after arranging observations in increasing order.           It is represented as ((n+1)/2)th term, if n is odd                  Where n is number of observations          It is represented as  ((n/2)th+((n+1)/2)th)/2, if n is even   Examples:- i)Median of 25,22,23,28,37 is 25.                        ii)Median of 12,13,14,15 is (13+14)/2=13.5  MODE:- It is defined as the mostly repeated number in the set of observations.   Example:- Mode of 25,22,23,28,37,23 is 23. </vt:lpstr>
      <vt:lpstr>PowerPoint Presentation</vt:lpstr>
      <vt:lpstr>PowerPoint Presentation</vt:lpstr>
      <vt:lpstr>If S={12,13,14,15,16}, S is a set of observations.  Then Population Mean=(12+13+14+15+16)/5=14 and Sample Mean=(13+14+15)/3=14   If a set of data is too large then we basically use Sample Mean rather than Population Mean.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HP</dc:creator>
  <cp:lastModifiedBy>HP</cp:lastModifiedBy>
  <cp:revision>53</cp:revision>
  <dcterms:created xsi:type="dcterms:W3CDTF">2022-02-28T16:12:03Z</dcterms:created>
  <dcterms:modified xsi:type="dcterms:W3CDTF">2022-03-04T18:32:41Z</dcterms:modified>
</cp:coreProperties>
</file>