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7"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Source Sans Pro" panose="020B0503030403020204" pitchFamily="34" charset="0"/>
      <p:regular r:id="rId1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96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86732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5989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77217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99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985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76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390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555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82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8672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137165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12986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71770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72169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20342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26643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54125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12/28/2024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30050128"/>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1601748"/>
            <a:ext cx="7416403" cy="2805113"/>
          </a:xfrm>
          <a:prstGeom prst="rect">
            <a:avLst/>
          </a:prstGeom>
          <a:noFill/>
          <a:ln/>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Empowering Individuals with Amnesia: A Companion for Everyday Life</a:t>
            </a:r>
            <a:endParaRPr lang="en-US" sz="4400" dirty="0"/>
          </a:p>
        </p:txBody>
      </p:sp>
      <p:sp>
        <p:nvSpPr>
          <p:cNvPr id="4" name="Text 1"/>
          <p:cNvSpPr/>
          <p:nvPr/>
        </p:nvSpPr>
        <p:spPr>
          <a:xfrm>
            <a:off x="863798" y="4777026"/>
            <a:ext cx="7416403" cy="1850827"/>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Amnesia, a condition impacting memory recall, can lead to confusion and frustration. This presentation explores the challenges faced by individuals with amnesia and introduces an innovative app designed to provide specialized support, enhancing daily functioning and independence.</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2120503"/>
            <a:ext cx="1289065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Understanding Amnesia: Two Sides of a Coin</a:t>
            </a:r>
            <a:endParaRPr lang="en-US" sz="4400" dirty="0"/>
          </a:p>
        </p:txBody>
      </p:sp>
      <p:sp>
        <p:nvSpPr>
          <p:cNvPr id="3" name="Text 1"/>
          <p:cNvSpPr/>
          <p:nvPr/>
        </p:nvSpPr>
        <p:spPr>
          <a:xfrm>
            <a:off x="863798" y="3438763"/>
            <a:ext cx="3168968" cy="350639"/>
          </a:xfrm>
          <a:prstGeom prst="rect">
            <a:avLst/>
          </a:prstGeom>
          <a:noFill/>
          <a:ln/>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Anterograde Amnesia</a:t>
            </a:r>
            <a:endParaRPr lang="en-US" sz="2200" dirty="0"/>
          </a:p>
        </p:txBody>
      </p:sp>
      <p:sp>
        <p:nvSpPr>
          <p:cNvPr id="4" name="Text 2"/>
          <p:cNvSpPr/>
          <p:nvPr/>
        </p:nvSpPr>
        <p:spPr>
          <a:xfrm>
            <a:off x="863798" y="4036219"/>
            <a:ext cx="6150293" cy="1850827"/>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Difficulty forming new memories. This type of amnesia can be caused by brain injury, stroke, or certain medical conditions. Individuals with anterograde amnesia may struggle to remember events that occurred after the onset of their amnesia.</a:t>
            </a:r>
            <a:endParaRPr lang="en-US" sz="1900" dirty="0"/>
          </a:p>
        </p:txBody>
      </p:sp>
      <p:sp>
        <p:nvSpPr>
          <p:cNvPr id="5" name="Text 3"/>
          <p:cNvSpPr/>
          <p:nvPr/>
        </p:nvSpPr>
        <p:spPr>
          <a:xfrm>
            <a:off x="7623929" y="3438763"/>
            <a:ext cx="2974181" cy="350639"/>
          </a:xfrm>
          <a:prstGeom prst="rect">
            <a:avLst/>
          </a:prstGeom>
          <a:noFill/>
          <a:ln/>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Retrograde Amnesia</a:t>
            </a:r>
            <a:endParaRPr lang="en-US" sz="2200" dirty="0"/>
          </a:p>
        </p:txBody>
      </p:sp>
      <p:sp>
        <p:nvSpPr>
          <p:cNvPr id="6" name="Text 4"/>
          <p:cNvSpPr/>
          <p:nvPr/>
        </p:nvSpPr>
        <p:spPr>
          <a:xfrm>
            <a:off x="7623929" y="4036219"/>
            <a:ext cx="6150293" cy="1480661"/>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Difficulty recalling past memories. This type of amnesia often affects memories from a specific period of time in the past. The cause may vary, including head trauma, neurological disorders, or even emotional stress.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58333"/>
          </a:xfrm>
          <a:prstGeom prst="rect">
            <a:avLst/>
          </a:prstGeom>
        </p:spPr>
      </p:pic>
      <p:sp>
        <p:nvSpPr>
          <p:cNvPr id="3" name="Text 0"/>
          <p:cNvSpPr/>
          <p:nvPr/>
        </p:nvSpPr>
        <p:spPr>
          <a:xfrm>
            <a:off x="800338" y="3487579"/>
            <a:ext cx="10487858" cy="649605"/>
          </a:xfrm>
          <a:prstGeom prst="rect">
            <a:avLst/>
          </a:prstGeom>
          <a:noFill/>
          <a:ln/>
        </p:spPr>
        <p:txBody>
          <a:bodyPr wrap="none" lIns="0" tIns="0" rIns="0" bIns="0" rtlCol="0" anchor="t"/>
          <a:lstStyle/>
          <a:p>
            <a:pPr marL="0" indent="0">
              <a:lnSpc>
                <a:spcPts val="5100"/>
              </a:lnSpc>
              <a:buNone/>
            </a:pPr>
            <a:r>
              <a:rPr lang="en-US" sz="4050" b="1" kern="0" spc="-41" dirty="0">
                <a:solidFill>
                  <a:srgbClr val="FFFFFF"/>
                </a:solidFill>
                <a:latin typeface="Montserrat Bold" pitchFamily="34" charset="0"/>
                <a:ea typeface="Montserrat Bold" pitchFamily="34" charset="-122"/>
                <a:cs typeface="Montserrat Bold" pitchFamily="34" charset="-120"/>
              </a:rPr>
              <a:t>Tailoring Solutions for Individual Needs</a:t>
            </a:r>
            <a:endParaRPr lang="en-US" sz="4050" dirty="0"/>
          </a:p>
        </p:txBody>
      </p:sp>
      <p:sp>
        <p:nvSpPr>
          <p:cNvPr id="4" name="Shape 1"/>
          <p:cNvSpPr/>
          <p:nvPr/>
        </p:nvSpPr>
        <p:spPr>
          <a:xfrm>
            <a:off x="800338" y="4737259"/>
            <a:ext cx="514469" cy="514469"/>
          </a:xfrm>
          <a:prstGeom prst="roundRect">
            <a:avLst>
              <a:gd name="adj" fmla="val 6667"/>
            </a:avLst>
          </a:prstGeom>
          <a:solidFill>
            <a:srgbClr val="303132"/>
          </a:solidFill>
          <a:ln/>
        </p:spPr>
      </p:sp>
      <p:sp>
        <p:nvSpPr>
          <p:cNvPr id="5" name="Text 2"/>
          <p:cNvSpPr/>
          <p:nvPr/>
        </p:nvSpPr>
        <p:spPr>
          <a:xfrm>
            <a:off x="997982" y="4838581"/>
            <a:ext cx="119182"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E2E6E9"/>
                </a:solidFill>
                <a:latin typeface="Montserrat Bold" pitchFamily="34" charset="0"/>
                <a:ea typeface="Montserrat Bold" pitchFamily="34" charset="-122"/>
                <a:cs typeface="Montserrat Bold" pitchFamily="34" charset="-120"/>
              </a:rPr>
              <a:t>1</a:t>
            </a:r>
            <a:endParaRPr lang="en-US" sz="2450" dirty="0"/>
          </a:p>
        </p:txBody>
      </p:sp>
      <p:sp>
        <p:nvSpPr>
          <p:cNvPr id="6" name="Text 3"/>
          <p:cNvSpPr/>
          <p:nvPr/>
        </p:nvSpPr>
        <p:spPr>
          <a:xfrm>
            <a:off x="1543407" y="4737259"/>
            <a:ext cx="3407807" cy="324683"/>
          </a:xfrm>
          <a:prstGeom prst="rect">
            <a:avLst/>
          </a:prstGeom>
          <a:noFill/>
          <a:ln/>
        </p:spPr>
        <p:txBody>
          <a:bodyPr wrap="none" lIns="0" tIns="0" rIns="0" bIns="0" rtlCol="0" anchor="t"/>
          <a:lstStyle/>
          <a:p>
            <a:pPr marL="0" indent="0">
              <a:lnSpc>
                <a:spcPts val="2550"/>
              </a:lnSpc>
              <a:buNone/>
            </a:pPr>
            <a:r>
              <a:rPr lang="en-US" sz="2000" b="1" kern="0" spc="-20" dirty="0">
                <a:solidFill>
                  <a:srgbClr val="E2E6E9"/>
                </a:solidFill>
                <a:latin typeface="Montserrat Bold" pitchFamily="34" charset="0"/>
                <a:ea typeface="Montserrat Bold" pitchFamily="34" charset="-122"/>
                <a:cs typeface="Montserrat Bold" pitchFamily="34" charset="-120"/>
              </a:rPr>
              <a:t>Personalized Assessment</a:t>
            </a:r>
            <a:endParaRPr lang="en-US" sz="2000" dirty="0"/>
          </a:p>
        </p:txBody>
      </p:sp>
      <p:sp>
        <p:nvSpPr>
          <p:cNvPr id="7" name="Text 4"/>
          <p:cNvSpPr/>
          <p:nvPr/>
        </p:nvSpPr>
        <p:spPr>
          <a:xfrm>
            <a:off x="1543407" y="5199102"/>
            <a:ext cx="3447812" cy="2058114"/>
          </a:xfrm>
          <a:prstGeom prst="rect">
            <a:avLst/>
          </a:prstGeom>
          <a:noFill/>
          <a:ln/>
        </p:spPr>
        <p:txBody>
          <a:bodyPr wrap="square" lIns="0" tIns="0" rIns="0" bIns="0" rtlCol="0" anchor="t"/>
          <a:lstStyle/>
          <a:p>
            <a:pPr marL="0" indent="0">
              <a:lnSpc>
                <a:spcPts val="2700"/>
              </a:lnSpc>
              <a:buNone/>
            </a:pPr>
            <a:r>
              <a:rPr lang="en-US" sz="1800" dirty="0">
                <a:solidFill>
                  <a:srgbClr val="E2E6E9"/>
                </a:solidFill>
                <a:latin typeface="Source Sans Pro" pitchFamily="34" charset="0"/>
                <a:ea typeface="Source Sans Pro" pitchFamily="34" charset="-122"/>
                <a:cs typeface="Source Sans Pro" pitchFamily="34" charset="-120"/>
              </a:rPr>
              <a:t>Identifying the specific challenges faced by each individual is the first step. This involves a thorough assessment that rules out other potential issues and determines the most relevant areas of support.</a:t>
            </a:r>
            <a:endParaRPr lang="en-US" sz="1800" dirty="0"/>
          </a:p>
        </p:txBody>
      </p:sp>
      <p:sp>
        <p:nvSpPr>
          <p:cNvPr id="8" name="Shape 5"/>
          <p:cNvSpPr/>
          <p:nvPr/>
        </p:nvSpPr>
        <p:spPr>
          <a:xfrm>
            <a:off x="5219819" y="4737259"/>
            <a:ext cx="514469" cy="514469"/>
          </a:xfrm>
          <a:prstGeom prst="roundRect">
            <a:avLst>
              <a:gd name="adj" fmla="val 6667"/>
            </a:avLst>
          </a:prstGeom>
          <a:solidFill>
            <a:srgbClr val="303132"/>
          </a:solidFill>
          <a:ln/>
        </p:spPr>
      </p:sp>
      <p:sp>
        <p:nvSpPr>
          <p:cNvPr id="9" name="Text 6"/>
          <p:cNvSpPr/>
          <p:nvPr/>
        </p:nvSpPr>
        <p:spPr>
          <a:xfrm>
            <a:off x="5386626" y="4838581"/>
            <a:ext cx="180856"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E2E6E9"/>
                </a:solidFill>
                <a:latin typeface="Montserrat Bold" pitchFamily="34" charset="0"/>
                <a:ea typeface="Montserrat Bold" pitchFamily="34" charset="-122"/>
                <a:cs typeface="Montserrat Bold" pitchFamily="34" charset="-120"/>
              </a:rPr>
              <a:t>2</a:t>
            </a:r>
            <a:endParaRPr lang="en-US" sz="2450" dirty="0"/>
          </a:p>
        </p:txBody>
      </p:sp>
      <p:sp>
        <p:nvSpPr>
          <p:cNvPr id="10" name="Text 7"/>
          <p:cNvSpPr/>
          <p:nvPr/>
        </p:nvSpPr>
        <p:spPr>
          <a:xfrm>
            <a:off x="5962888" y="4737259"/>
            <a:ext cx="2598420" cy="324683"/>
          </a:xfrm>
          <a:prstGeom prst="rect">
            <a:avLst/>
          </a:prstGeom>
          <a:noFill/>
          <a:ln/>
        </p:spPr>
        <p:txBody>
          <a:bodyPr wrap="none" lIns="0" tIns="0" rIns="0" bIns="0" rtlCol="0" anchor="t"/>
          <a:lstStyle/>
          <a:p>
            <a:pPr marL="0" indent="0">
              <a:lnSpc>
                <a:spcPts val="2550"/>
              </a:lnSpc>
              <a:buNone/>
            </a:pPr>
            <a:r>
              <a:rPr lang="en-US" sz="2000" b="1" kern="0" spc="-20" dirty="0">
                <a:solidFill>
                  <a:srgbClr val="E2E6E9"/>
                </a:solidFill>
                <a:latin typeface="Montserrat Bold" pitchFamily="34" charset="0"/>
                <a:ea typeface="Montserrat Bold" pitchFamily="34" charset="-122"/>
                <a:cs typeface="Montserrat Bold" pitchFamily="34" charset="-120"/>
              </a:rPr>
              <a:t>Target Behaviors</a:t>
            </a:r>
            <a:endParaRPr lang="en-US" sz="2000" dirty="0"/>
          </a:p>
        </p:txBody>
      </p:sp>
      <p:sp>
        <p:nvSpPr>
          <p:cNvPr id="11" name="Text 8"/>
          <p:cNvSpPr/>
          <p:nvPr/>
        </p:nvSpPr>
        <p:spPr>
          <a:xfrm>
            <a:off x="5962888" y="5199102"/>
            <a:ext cx="3447812" cy="2401133"/>
          </a:xfrm>
          <a:prstGeom prst="rect">
            <a:avLst/>
          </a:prstGeom>
          <a:noFill/>
          <a:ln/>
        </p:spPr>
        <p:txBody>
          <a:bodyPr wrap="square" lIns="0" tIns="0" rIns="0" bIns="0" rtlCol="0" anchor="t"/>
          <a:lstStyle/>
          <a:p>
            <a:pPr marL="0" indent="0">
              <a:lnSpc>
                <a:spcPts val="2700"/>
              </a:lnSpc>
              <a:buNone/>
            </a:pPr>
            <a:r>
              <a:rPr lang="en-US" sz="1800" dirty="0">
                <a:solidFill>
                  <a:srgbClr val="E2E6E9"/>
                </a:solidFill>
                <a:latin typeface="Source Sans Pro" pitchFamily="34" charset="0"/>
                <a:ea typeface="Source Sans Pro" pitchFamily="34" charset="-122"/>
                <a:cs typeface="Source Sans Pro" pitchFamily="34" charset="-120"/>
              </a:rPr>
              <a:t>Understanding the specific memory issues faced by each individual helps us determine which features and functionalities will be most beneficial. This personalized approach ensures the app is a tailored solution for every user.</a:t>
            </a:r>
            <a:endParaRPr lang="en-US" sz="1800" dirty="0"/>
          </a:p>
        </p:txBody>
      </p:sp>
      <p:sp>
        <p:nvSpPr>
          <p:cNvPr id="12" name="Shape 9"/>
          <p:cNvSpPr/>
          <p:nvPr/>
        </p:nvSpPr>
        <p:spPr>
          <a:xfrm>
            <a:off x="9639300" y="4737259"/>
            <a:ext cx="514469" cy="514469"/>
          </a:xfrm>
          <a:prstGeom prst="roundRect">
            <a:avLst>
              <a:gd name="adj" fmla="val 6667"/>
            </a:avLst>
          </a:prstGeom>
          <a:solidFill>
            <a:srgbClr val="303132"/>
          </a:solidFill>
          <a:ln/>
        </p:spPr>
      </p:sp>
      <p:sp>
        <p:nvSpPr>
          <p:cNvPr id="13" name="Text 10"/>
          <p:cNvSpPr/>
          <p:nvPr/>
        </p:nvSpPr>
        <p:spPr>
          <a:xfrm>
            <a:off x="9805749" y="4838581"/>
            <a:ext cx="181451"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E2E6E9"/>
                </a:solidFill>
                <a:latin typeface="Montserrat Bold" pitchFamily="34" charset="0"/>
                <a:ea typeface="Montserrat Bold" pitchFamily="34" charset="-122"/>
                <a:cs typeface="Montserrat Bold" pitchFamily="34" charset="-120"/>
              </a:rPr>
              <a:t>3</a:t>
            </a:r>
            <a:endParaRPr lang="en-US" sz="2450" dirty="0"/>
          </a:p>
        </p:txBody>
      </p:sp>
      <p:sp>
        <p:nvSpPr>
          <p:cNvPr id="14" name="Text 11"/>
          <p:cNvSpPr/>
          <p:nvPr/>
        </p:nvSpPr>
        <p:spPr>
          <a:xfrm>
            <a:off x="10382369" y="4737259"/>
            <a:ext cx="3255050" cy="324683"/>
          </a:xfrm>
          <a:prstGeom prst="rect">
            <a:avLst/>
          </a:prstGeom>
          <a:noFill/>
          <a:ln/>
        </p:spPr>
        <p:txBody>
          <a:bodyPr wrap="none" lIns="0" tIns="0" rIns="0" bIns="0" rtlCol="0" anchor="t"/>
          <a:lstStyle/>
          <a:p>
            <a:pPr marL="0" indent="0">
              <a:lnSpc>
                <a:spcPts val="2550"/>
              </a:lnSpc>
              <a:buNone/>
            </a:pPr>
            <a:r>
              <a:rPr lang="en-US" sz="2000" b="1" kern="0" spc="-20" dirty="0">
                <a:solidFill>
                  <a:srgbClr val="E2E6E9"/>
                </a:solidFill>
                <a:latin typeface="Montserrat Bold" pitchFamily="34" charset="0"/>
                <a:ea typeface="Montserrat Bold" pitchFamily="34" charset="-122"/>
                <a:cs typeface="Montserrat Bold" pitchFamily="34" charset="-120"/>
              </a:rPr>
              <a:t>Comprehensive Support</a:t>
            </a:r>
            <a:endParaRPr lang="en-US" sz="2000" dirty="0"/>
          </a:p>
        </p:txBody>
      </p:sp>
      <p:sp>
        <p:nvSpPr>
          <p:cNvPr id="15" name="Text 12"/>
          <p:cNvSpPr/>
          <p:nvPr/>
        </p:nvSpPr>
        <p:spPr>
          <a:xfrm>
            <a:off x="10382369" y="5199102"/>
            <a:ext cx="3447812" cy="2058114"/>
          </a:xfrm>
          <a:prstGeom prst="rect">
            <a:avLst/>
          </a:prstGeom>
          <a:noFill/>
          <a:ln/>
        </p:spPr>
        <p:txBody>
          <a:bodyPr wrap="square" lIns="0" tIns="0" rIns="0" bIns="0" rtlCol="0" anchor="t"/>
          <a:lstStyle/>
          <a:p>
            <a:pPr marL="0" indent="0">
              <a:lnSpc>
                <a:spcPts val="2700"/>
              </a:lnSpc>
              <a:buNone/>
            </a:pPr>
            <a:r>
              <a:rPr lang="en-US" sz="1800" dirty="0">
                <a:solidFill>
                  <a:srgbClr val="E2E6E9"/>
                </a:solidFill>
                <a:latin typeface="Source Sans Pro" pitchFamily="34" charset="0"/>
                <a:ea typeface="Source Sans Pro" pitchFamily="34" charset="-122"/>
                <a:cs typeface="Source Sans Pro" pitchFamily="34" charset="-120"/>
              </a:rPr>
              <a:t>The app's features are designed to address a variety of challenges, including short-term memory difficulties, problems with planning and learning new information, and challenges with daily routines.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2942"/>
          </a:xfrm>
          <a:prstGeom prst="rect">
            <a:avLst/>
          </a:prstGeom>
        </p:spPr>
      </p:pic>
      <p:sp>
        <p:nvSpPr>
          <p:cNvPr id="3" name="Text 0"/>
          <p:cNvSpPr/>
          <p:nvPr/>
        </p:nvSpPr>
        <p:spPr>
          <a:xfrm>
            <a:off x="723186" y="3457337"/>
            <a:ext cx="12057459" cy="587097"/>
          </a:xfrm>
          <a:prstGeom prst="rect">
            <a:avLst/>
          </a:prstGeom>
          <a:noFill/>
          <a:ln/>
        </p:spPr>
        <p:txBody>
          <a:bodyPr wrap="none" lIns="0" tIns="0" rIns="0" bIns="0" rtlCol="0" anchor="t"/>
          <a:lstStyle/>
          <a:p>
            <a:pPr marL="0" indent="0">
              <a:lnSpc>
                <a:spcPts val="4600"/>
              </a:lnSpc>
              <a:buNone/>
            </a:pPr>
            <a:r>
              <a:rPr lang="en-US" sz="3650" b="1" kern="0" spc="-37" dirty="0">
                <a:solidFill>
                  <a:srgbClr val="FFFFFF"/>
                </a:solidFill>
                <a:latin typeface="Montserrat Bold" pitchFamily="34" charset="0"/>
                <a:ea typeface="Montserrat Bold" pitchFamily="34" charset="-122"/>
                <a:cs typeface="Montserrat Bold" pitchFamily="34" charset="-120"/>
              </a:rPr>
              <a:t>Compensation for Memory Loss: Bridging the Gap</a:t>
            </a:r>
            <a:endParaRPr lang="en-US" sz="3650" dirty="0"/>
          </a:p>
        </p:txBody>
      </p:sp>
      <p:sp>
        <p:nvSpPr>
          <p:cNvPr id="4" name="Shape 1"/>
          <p:cNvSpPr/>
          <p:nvPr/>
        </p:nvSpPr>
        <p:spPr>
          <a:xfrm>
            <a:off x="723186" y="4354354"/>
            <a:ext cx="4256961" cy="3000851"/>
          </a:xfrm>
          <a:prstGeom prst="roundRect">
            <a:avLst>
              <a:gd name="adj" fmla="val 1033"/>
            </a:avLst>
          </a:prstGeom>
          <a:solidFill>
            <a:srgbClr val="303132"/>
          </a:solidFill>
          <a:ln/>
        </p:spPr>
      </p:sp>
      <p:sp>
        <p:nvSpPr>
          <p:cNvPr id="5" name="Text 2"/>
          <p:cNvSpPr/>
          <p:nvPr/>
        </p:nvSpPr>
        <p:spPr>
          <a:xfrm>
            <a:off x="929759" y="4560927"/>
            <a:ext cx="2637949" cy="293489"/>
          </a:xfrm>
          <a:prstGeom prst="rect">
            <a:avLst/>
          </a:prstGeom>
          <a:noFill/>
          <a:ln/>
        </p:spPr>
        <p:txBody>
          <a:bodyPr wrap="none" lIns="0" tIns="0" rIns="0" bIns="0" rtlCol="0" anchor="t"/>
          <a:lstStyle/>
          <a:p>
            <a:pPr marL="0" indent="0">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Digital -Hippocampus</a:t>
            </a:r>
            <a:endParaRPr lang="en-US" sz="1800" dirty="0"/>
          </a:p>
        </p:txBody>
      </p:sp>
      <p:sp>
        <p:nvSpPr>
          <p:cNvPr id="6" name="Text 3"/>
          <p:cNvSpPr/>
          <p:nvPr/>
        </p:nvSpPr>
        <p:spPr>
          <a:xfrm>
            <a:off x="929759" y="4978360"/>
            <a:ext cx="3843814" cy="1550194"/>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This feature allows individuals to store important information like personal details, medical records, and photos of loved ones. This readily available information helps them access key data whenever needed.</a:t>
            </a:r>
            <a:endParaRPr lang="en-US" sz="1600" dirty="0"/>
          </a:p>
        </p:txBody>
      </p:sp>
      <p:sp>
        <p:nvSpPr>
          <p:cNvPr id="7" name="Shape 4"/>
          <p:cNvSpPr/>
          <p:nvPr/>
        </p:nvSpPr>
        <p:spPr>
          <a:xfrm>
            <a:off x="5186720" y="4354354"/>
            <a:ext cx="4256961" cy="3000851"/>
          </a:xfrm>
          <a:prstGeom prst="roundRect">
            <a:avLst>
              <a:gd name="adj" fmla="val 1033"/>
            </a:avLst>
          </a:prstGeom>
          <a:solidFill>
            <a:srgbClr val="303132"/>
          </a:solidFill>
          <a:ln/>
        </p:spPr>
      </p:sp>
      <p:sp>
        <p:nvSpPr>
          <p:cNvPr id="8" name="Text 5"/>
          <p:cNvSpPr/>
          <p:nvPr/>
        </p:nvSpPr>
        <p:spPr>
          <a:xfrm>
            <a:off x="5393293" y="4560927"/>
            <a:ext cx="3156823" cy="293489"/>
          </a:xfrm>
          <a:prstGeom prst="rect">
            <a:avLst/>
          </a:prstGeom>
          <a:noFill/>
          <a:ln/>
        </p:spPr>
        <p:txBody>
          <a:bodyPr wrap="none" lIns="0" tIns="0" rIns="0" bIns="0" rtlCol="0" anchor="t"/>
          <a:lstStyle/>
          <a:p>
            <a:pPr marL="0" indent="0">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Reminders &amp; Notifications</a:t>
            </a:r>
            <a:endParaRPr lang="en-US" sz="1800" dirty="0"/>
          </a:p>
        </p:txBody>
      </p:sp>
      <p:sp>
        <p:nvSpPr>
          <p:cNvPr id="9" name="Text 6"/>
          <p:cNvSpPr/>
          <p:nvPr/>
        </p:nvSpPr>
        <p:spPr>
          <a:xfrm>
            <a:off x="5393293" y="4978360"/>
            <a:ext cx="3843814" cy="1860233"/>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The app utilizes timed and location-based reminders to support users in completing daily tasks, attending appointments, and navigating familiar environments. These features offer a crucial safety net, reducing anxiety and enhancing independence.</a:t>
            </a:r>
            <a:endParaRPr lang="en-US" sz="1600" dirty="0"/>
          </a:p>
        </p:txBody>
      </p:sp>
      <p:sp>
        <p:nvSpPr>
          <p:cNvPr id="10" name="Shape 7"/>
          <p:cNvSpPr/>
          <p:nvPr/>
        </p:nvSpPr>
        <p:spPr>
          <a:xfrm>
            <a:off x="9650254" y="4354354"/>
            <a:ext cx="4256961" cy="3000851"/>
          </a:xfrm>
          <a:prstGeom prst="roundRect">
            <a:avLst>
              <a:gd name="adj" fmla="val 1033"/>
            </a:avLst>
          </a:prstGeom>
          <a:solidFill>
            <a:srgbClr val="303132"/>
          </a:solidFill>
          <a:ln/>
        </p:spPr>
      </p:sp>
      <p:sp>
        <p:nvSpPr>
          <p:cNvPr id="11" name="Text 8"/>
          <p:cNvSpPr/>
          <p:nvPr/>
        </p:nvSpPr>
        <p:spPr>
          <a:xfrm>
            <a:off x="9856827" y="4560927"/>
            <a:ext cx="2348151" cy="293489"/>
          </a:xfrm>
          <a:prstGeom prst="rect">
            <a:avLst/>
          </a:prstGeom>
          <a:noFill/>
          <a:ln/>
        </p:spPr>
        <p:txBody>
          <a:bodyPr wrap="none" lIns="0" tIns="0" rIns="0" bIns="0" rtlCol="0" anchor="t"/>
          <a:lstStyle/>
          <a:p>
            <a:pPr marL="0" indent="0">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Routine Support</a:t>
            </a:r>
            <a:endParaRPr lang="en-US" sz="1800" dirty="0"/>
          </a:p>
        </p:txBody>
      </p:sp>
      <p:sp>
        <p:nvSpPr>
          <p:cNvPr id="12" name="Text 9"/>
          <p:cNvSpPr/>
          <p:nvPr/>
        </p:nvSpPr>
        <p:spPr>
          <a:xfrm>
            <a:off x="9856827" y="4978360"/>
            <a:ext cx="3843814" cy="2170271"/>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This feature offers a companion app for caregivers, allowing them to track completed tasks and provide reminders for those tasks that have not yet been completed. This collaborative approach ensures users are supported through daily routines.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900946"/>
            <a:ext cx="7416403" cy="2103834"/>
          </a:xfrm>
          <a:prstGeom prst="rect">
            <a:avLst/>
          </a:prstGeom>
          <a:noFill/>
          <a:ln/>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Enhancing Memory: Tools for Learning and Retrieval</a:t>
            </a:r>
            <a:endParaRPr lang="en-US" sz="4400" dirty="0"/>
          </a:p>
        </p:txBody>
      </p:sp>
      <p:pic>
        <p:nvPicPr>
          <p:cNvPr id="4" name="Image 1" descr="preencoded.png"/>
          <p:cNvPicPr>
            <a:picLocks noChangeAspect="1"/>
          </p:cNvPicPr>
          <p:nvPr/>
        </p:nvPicPr>
        <p:blipFill>
          <a:blip r:embed="rId4"/>
          <a:stretch>
            <a:fillRect/>
          </a:stretch>
        </p:blipFill>
        <p:spPr>
          <a:xfrm>
            <a:off x="863798" y="3374946"/>
            <a:ext cx="616982" cy="616982"/>
          </a:xfrm>
          <a:prstGeom prst="rect">
            <a:avLst/>
          </a:prstGeom>
        </p:spPr>
      </p:pic>
      <p:sp>
        <p:nvSpPr>
          <p:cNvPr id="5" name="Text 1"/>
          <p:cNvSpPr/>
          <p:nvPr/>
        </p:nvSpPr>
        <p:spPr>
          <a:xfrm>
            <a:off x="863798" y="4238744"/>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Orientation</a:t>
            </a:r>
            <a:endParaRPr lang="en-US" sz="2200" dirty="0"/>
          </a:p>
        </p:txBody>
      </p:sp>
      <p:sp>
        <p:nvSpPr>
          <p:cNvPr id="6" name="Text 2"/>
          <p:cNvSpPr/>
          <p:nvPr/>
        </p:nvSpPr>
        <p:spPr>
          <a:xfrm>
            <a:off x="863798" y="4737378"/>
            <a:ext cx="3523059" cy="259115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app helps users stay oriented with reminders of the current day, date, year, and even their current location. This feature helps reduce confusion and uncertainty, especially when navigating unfamiliar environments.</a:t>
            </a:r>
            <a:endParaRPr lang="en-US" sz="1900" dirty="0"/>
          </a:p>
        </p:txBody>
      </p:sp>
      <p:pic>
        <p:nvPicPr>
          <p:cNvPr id="7" name="Image 2" descr="preencoded.png"/>
          <p:cNvPicPr>
            <a:picLocks noChangeAspect="1"/>
          </p:cNvPicPr>
          <p:nvPr/>
        </p:nvPicPr>
        <p:blipFill>
          <a:blip r:embed="rId5"/>
          <a:stretch>
            <a:fillRect/>
          </a:stretch>
        </p:blipFill>
        <p:spPr>
          <a:xfrm>
            <a:off x="4757023" y="3374946"/>
            <a:ext cx="616982" cy="616982"/>
          </a:xfrm>
          <a:prstGeom prst="rect">
            <a:avLst/>
          </a:prstGeom>
        </p:spPr>
      </p:pic>
      <p:sp>
        <p:nvSpPr>
          <p:cNvPr id="8" name="Text 3"/>
          <p:cNvSpPr/>
          <p:nvPr/>
        </p:nvSpPr>
        <p:spPr>
          <a:xfrm>
            <a:off x="4757023" y="4238744"/>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Diary</a:t>
            </a:r>
            <a:endParaRPr lang="en-US" sz="2200" dirty="0"/>
          </a:p>
        </p:txBody>
      </p:sp>
      <p:sp>
        <p:nvSpPr>
          <p:cNvPr id="9" name="Text 4"/>
          <p:cNvSpPr/>
          <p:nvPr/>
        </p:nvSpPr>
        <p:spPr>
          <a:xfrm>
            <a:off x="4757023" y="4737378"/>
            <a:ext cx="3523178" cy="259115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app allows users to maintain a personal diary, enabling them to document their daily experiences through text and images. This feature can help with memory retrieval and potentially improve recall of past events.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9830" y="996553"/>
            <a:ext cx="7597140" cy="1255633"/>
          </a:xfrm>
          <a:prstGeom prst="rect">
            <a:avLst/>
          </a:prstGeom>
          <a:noFill/>
          <a:ln/>
        </p:spPr>
        <p:txBody>
          <a:bodyPr wrap="square" lIns="0" tIns="0" rIns="0" bIns="0" rtlCol="0" anchor="t"/>
          <a:lstStyle/>
          <a:p>
            <a:pPr marL="0" indent="0">
              <a:lnSpc>
                <a:spcPts val="4900"/>
              </a:lnSpc>
              <a:buNone/>
            </a:pPr>
            <a:r>
              <a:rPr lang="en-US" sz="3950" b="1" kern="0" spc="-40" dirty="0">
                <a:solidFill>
                  <a:srgbClr val="FFFFFF"/>
                </a:solidFill>
                <a:latin typeface="Montserrat Bold" pitchFamily="34" charset="0"/>
                <a:ea typeface="Montserrat Bold" pitchFamily="34" charset="-122"/>
                <a:cs typeface="Montserrat Bold" pitchFamily="34" charset="-120"/>
              </a:rPr>
              <a:t>User-Centric Design: Accessibility &amp; Convenience</a:t>
            </a:r>
            <a:endParaRPr lang="en-US" sz="3950" dirty="0"/>
          </a:p>
        </p:txBody>
      </p:sp>
      <p:sp>
        <p:nvSpPr>
          <p:cNvPr id="4" name="Shape 1"/>
          <p:cNvSpPr/>
          <p:nvPr/>
        </p:nvSpPr>
        <p:spPr>
          <a:xfrm>
            <a:off x="6576060" y="2583656"/>
            <a:ext cx="30480" cy="4649391"/>
          </a:xfrm>
          <a:prstGeom prst="roundRect">
            <a:avLst>
              <a:gd name="adj" fmla="val 108766"/>
            </a:avLst>
          </a:prstGeom>
          <a:solidFill>
            <a:srgbClr val="494A4B"/>
          </a:solidFill>
          <a:ln/>
        </p:spPr>
      </p:sp>
      <p:sp>
        <p:nvSpPr>
          <p:cNvPr id="5" name="Shape 2"/>
          <p:cNvSpPr/>
          <p:nvPr/>
        </p:nvSpPr>
        <p:spPr>
          <a:xfrm>
            <a:off x="6809423" y="3065621"/>
            <a:ext cx="773430" cy="30480"/>
          </a:xfrm>
          <a:prstGeom prst="roundRect">
            <a:avLst>
              <a:gd name="adj" fmla="val 108766"/>
            </a:avLst>
          </a:prstGeom>
          <a:solidFill>
            <a:srgbClr val="494A4B"/>
          </a:solidFill>
          <a:ln/>
        </p:spPr>
      </p:sp>
      <p:sp>
        <p:nvSpPr>
          <p:cNvPr id="6" name="Shape 3"/>
          <p:cNvSpPr/>
          <p:nvPr/>
        </p:nvSpPr>
        <p:spPr>
          <a:xfrm>
            <a:off x="6342698" y="2832259"/>
            <a:ext cx="497205" cy="497205"/>
          </a:xfrm>
          <a:prstGeom prst="roundRect">
            <a:avLst>
              <a:gd name="adj" fmla="val 6668"/>
            </a:avLst>
          </a:prstGeom>
          <a:solidFill>
            <a:srgbClr val="303132"/>
          </a:solidFill>
          <a:ln/>
        </p:spPr>
      </p:sp>
      <p:sp>
        <p:nvSpPr>
          <p:cNvPr id="7" name="Text 4"/>
          <p:cNvSpPr/>
          <p:nvPr/>
        </p:nvSpPr>
        <p:spPr>
          <a:xfrm>
            <a:off x="6533674" y="2930128"/>
            <a:ext cx="115133" cy="301347"/>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Montserrat Bold" pitchFamily="34" charset="0"/>
                <a:ea typeface="Montserrat Bold" pitchFamily="34" charset="-122"/>
                <a:cs typeface="Montserrat Bold" pitchFamily="34" charset="-120"/>
              </a:rPr>
              <a:t>1</a:t>
            </a:r>
            <a:endParaRPr lang="en-US" sz="2350" dirty="0"/>
          </a:p>
        </p:txBody>
      </p:sp>
      <p:sp>
        <p:nvSpPr>
          <p:cNvPr id="8" name="Text 5"/>
          <p:cNvSpPr/>
          <p:nvPr/>
        </p:nvSpPr>
        <p:spPr>
          <a:xfrm>
            <a:off x="7806809" y="2804636"/>
            <a:ext cx="2511385" cy="313849"/>
          </a:xfrm>
          <a:prstGeom prst="rect">
            <a:avLst/>
          </a:prstGeom>
          <a:noFill/>
          <a:ln/>
        </p:spPr>
        <p:txBody>
          <a:bodyPr wrap="none" lIns="0" tIns="0" rIns="0" bIns="0" rtlCol="0" anchor="t"/>
          <a:lstStyle/>
          <a:p>
            <a:pPr marL="0" indent="0" algn="l">
              <a:lnSpc>
                <a:spcPts val="2450"/>
              </a:lnSpc>
              <a:buNone/>
            </a:pPr>
            <a:r>
              <a:rPr lang="en-US" sz="1950" b="1" kern="0" spc="-20" dirty="0">
                <a:solidFill>
                  <a:srgbClr val="E2E6E9"/>
                </a:solidFill>
                <a:latin typeface="Montserrat Bold" pitchFamily="34" charset="0"/>
                <a:ea typeface="Montserrat Bold" pitchFamily="34" charset="-122"/>
                <a:cs typeface="Montserrat Bold" pitchFamily="34" charset="-120"/>
              </a:rPr>
              <a:t>Voice Assistance</a:t>
            </a:r>
            <a:endParaRPr lang="en-US" sz="1950" dirty="0"/>
          </a:p>
        </p:txBody>
      </p:sp>
      <p:sp>
        <p:nvSpPr>
          <p:cNvPr id="9" name="Text 6"/>
          <p:cNvSpPr/>
          <p:nvPr/>
        </p:nvSpPr>
        <p:spPr>
          <a:xfrm>
            <a:off x="7806809" y="3251002"/>
            <a:ext cx="6050161" cy="1325880"/>
          </a:xfrm>
          <a:prstGeom prst="rect">
            <a:avLst/>
          </a:prstGeom>
          <a:noFill/>
          <a:ln/>
        </p:spPr>
        <p:txBody>
          <a:bodyPr wrap="squar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The app includes voice-activated commands and speech-to-text capabilities, enabling users to interact with the app even if they have difficulty typing or navigating complex interfaces. This enhances accessibility and promotes independence.</a:t>
            </a:r>
            <a:endParaRPr lang="en-US" sz="1700" dirty="0"/>
          </a:p>
        </p:txBody>
      </p:sp>
      <p:sp>
        <p:nvSpPr>
          <p:cNvPr id="10" name="Shape 7"/>
          <p:cNvSpPr/>
          <p:nvPr/>
        </p:nvSpPr>
        <p:spPr>
          <a:xfrm>
            <a:off x="6809423" y="5500807"/>
            <a:ext cx="773430" cy="30480"/>
          </a:xfrm>
          <a:prstGeom prst="roundRect">
            <a:avLst>
              <a:gd name="adj" fmla="val 108766"/>
            </a:avLst>
          </a:prstGeom>
          <a:solidFill>
            <a:srgbClr val="494A4B"/>
          </a:solidFill>
          <a:ln/>
        </p:spPr>
      </p:sp>
      <p:sp>
        <p:nvSpPr>
          <p:cNvPr id="11" name="Shape 8"/>
          <p:cNvSpPr/>
          <p:nvPr/>
        </p:nvSpPr>
        <p:spPr>
          <a:xfrm>
            <a:off x="6342698" y="5267444"/>
            <a:ext cx="497205" cy="497205"/>
          </a:xfrm>
          <a:prstGeom prst="roundRect">
            <a:avLst>
              <a:gd name="adj" fmla="val 6668"/>
            </a:avLst>
          </a:prstGeom>
          <a:solidFill>
            <a:srgbClr val="303132"/>
          </a:solidFill>
          <a:ln/>
        </p:spPr>
      </p:sp>
      <p:sp>
        <p:nvSpPr>
          <p:cNvPr id="12" name="Text 9"/>
          <p:cNvSpPr/>
          <p:nvPr/>
        </p:nvSpPr>
        <p:spPr>
          <a:xfrm>
            <a:off x="6503908" y="5365313"/>
            <a:ext cx="174784" cy="301347"/>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Montserrat Bold" pitchFamily="34" charset="0"/>
                <a:ea typeface="Montserrat Bold" pitchFamily="34" charset="-122"/>
                <a:cs typeface="Montserrat Bold" pitchFamily="34" charset="-120"/>
              </a:rPr>
              <a:t>2</a:t>
            </a:r>
            <a:endParaRPr lang="en-US" sz="2350" dirty="0"/>
          </a:p>
        </p:txBody>
      </p:sp>
      <p:sp>
        <p:nvSpPr>
          <p:cNvPr id="13" name="Text 10"/>
          <p:cNvSpPr/>
          <p:nvPr/>
        </p:nvSpPr>
        <p:spPr>
          <a:xfrm>
            <a:off x="7806809" y="5239822"/>
            <a:ext cx="2511385" cy="313849"/>
          </a:xfrm>
          <a:prstGeom prst="rect">
            <a:avLst/>
          </a:prstGeom>
          <a:noFill/>
          <a:ln/>
        </p:spPr>
        <p:txBody>
          <a:bodyPr wrap="none" lIns="0" tIns="0" rIns="0" bIns="0" rtlCol="0" anchor="t"/>
          <a:lstStyle/>
          <a:p>
            <a:pPr marL="0" indent="0" algn="l">
              <a:lnSpc>
                <a:spcPts val="2450"/>
              </a:lnSpc>
              <a:buNone/>
            </a:pPr>
            <a:r>
              <a:rPr lang="en-US" sz="1950" b="1" kern="0" spc="-20" dirty="0">
                <a:solidFill>
                  <a:srgbClr val="E2E6E9"/>
                </a:solidFill>
                <a:latin typeface="Montserrat Bold" pitchFamily="34" charset="0"/>
                <a:ea typeface="Montserrat Bold" pitchFamily="34" charset="-122"/>
                <a:cs typeface="Montserrat Bold" pitchFamily="34" charset="-120"/>
              </a:rPr>
              <a:t>Easy Navigation</a:t>
            </a:r>
            <a:endParaRPr lang="en-US" sz="1950" dirty="0"/>
          </a:p>
        </p:txBody>
      </p:sp>
      <p:sp>
        <p:nvSpPr>
          <p:cNvPr id="14" name="Text 11"/>
          <p:cNvSpPr/>
          <p:nvPr/>
        </p:nvSpPr>
        <p:spPr>
          <a:xfrm>
            <a:off x="7806809" y="5686187"/>
            <a:ext cx="6050161" cy="1325880"/>
          </a:xfrm>
          <a:prstGeom prst="rect">
            <a:avLst/>
          </a:prstGeom>
          <a:noFill/>
          <a:ln/>
        </p:spPr>
        <p:txBody>
          <a:bodyPr wrap="squar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The app features a user-friendly interface with large buttons, clear text, and intuitive icons. This design prioritizes simplicity and ease of use, minimizing cognitive load and ensuring users can navigate the app efficiently.</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767245"/>
            <a:ext cx="7416403" cy="2103834"/>
          </a:xfrm>
          <a:prstGeom prst="rect">
            <a:avLst/>
          </a:prstGeom>
          <a:noFill/>
          <a:ln/>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A Companion for Confidence &amp; Independence</a:t>
            </a:r>
            <a:endParaRPr lang="en-US" sz="4400" dirty="0"/>
          </a:p>
        </p:txBody>
      </p:sp>
      <p:sp>
        <p:nvSpPr>
          <p:cNvPr id="4" name="Text 1"/>
          <p:cNvSpPr/>
          <p:nvPr/>
        </p:nvSpPr>
        <p:spPr>
          <a:xfrm>
            <a:off x="6350198" y="4241244"/>
            <a:ext cx="7416403" cy="2220992"/>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Through this application, we aim to empower individuals with amnesia to live with more confidence and independence, fostering a sense of agency and control over their daily lives. The app is more than just a tool; it's a companion that provides support and encouragement, helping users overcome the challenges of memory loss and embrace a brighter future.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626</Words>
  <Application>Microsoft Office PowerPoint</Application>
  <PresentationFormat>Custom</PresentationFormat>
  <Paragraphs>45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Montserrat Bold</vt:lpstr>
      <vt:lpstr>Calibri Light</vt:lpstr>
      <vt:lpstr>Source Sans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Saran R</cp:lastModifiedBy>
  <cp:revision>2</cp:revision>
  <dcterms:created xsi:type="dcterms:W3CDTF">2024-12-28T05:07:58Z</dcterms:created>
  <dcterms:modified xsi:type="dcterms:W3CDTF">2024-12-28T05:57:10Z</dcterms:modified>
</cp:coreProperties>
</file>