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sldIdLst>
    <p:sldId id="257" r:id="rId5"/>
    <p:sldId id="259" r:id="rId6"/>
    <p:sldId id="260" r:id="rId7"/>
    <p:sldId id="261" r:id="rId8"/>
    <p:sldId id="262" r:id="rId9"/>
    <p:sldId id="263" r:id="rId10"/>
    <p:sldId id="264" r:id="rId11"/>
    <p:sldId id="266" r:id="rId12"/>
    <p:sldId id="275" r:id="rId13"/>
    <p:sldId id="267" r:id="rId14"/>
    <p:sldId id="274" r:id="rId15"/>
    <p:sldId id="268" r:id="rId16"/>
    <p:sldId id="269" r:id="rId17"/>
    <p:sldId id="270" r:id="rId18"/>
    <p:sldId id="271" r:id="rId19"/>
    <p:sldId id="273"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12/10/2020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49178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2662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3731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6132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5233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8343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4215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5709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0080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55678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7988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12/10/2020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676703997"/>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underwater&#10;&#10;Description automatically generated">
            <a:extLst>
              <a:ext uri="{FF2B5EF4-FFF2-40B4-BE49-F238E27FC236}">
                <a16:creationId xmlns:a16="http://schemas.microsoft.com/office/drawing/2014/main" id="{8638ED77-FCF9-4EE5-968C-B347FC399843}"/>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7C8A9136-0499-4D20-9C0D-C625D2AB40A4}"/>
              </a:ext>
            </a:extLst>
          </p:cNvPr>
          <p:cNvSpPr>
            <a:spLocks noGrp="1"/>
          </p:cNvSpPr>
          <p:nvPr>
            <p:ph type="ctrTitle"/>
          </p:nvPr>
        </p:nvSpPr>
        <p:spPr>
          <a:xfrm>
            <a:off x="946727" y="3371273"/>
            <a:ext cx="5308477" cy="2373745"/>
          </a:xfrm>
        </p:spPr>
        <p:txBody>
          <a:bodyPr vert="horz" lIns="91440" tIns="45720" rIns="91440" bIns="45720" rtlCol="0" anchor="ctr">
            <a:normAutofit fontScale="90000"/>
          </a:bodyPr>
          <a:lstStyle/>
          <a:p>
            <a:pPr>
              <a:lnSpc>
                <a:spcPct val="100000"/>
              </a:lnSpc>
            </a:pPr>
            <a:br>
              <a:rPr lang="en-US" sz="1400" dirty="0"/>
            </a:br>
            <a:r>
              <a:rPr lang="en-US" sz="2400" b="1" u="sng" dirty="0">
                <a:latin typeface="Avenir Next LT Pro" panose="020B0504020202020204" pitchFamily="34" charset="0"/>
              </a:rPr>
              <a:t>Group – 44</a:t>
            </a:r>
            <a:br>
              <a:rPr lang="en-US" sz="2400" b="1" u="sng" dirty="0">
                <a:latin typeface="Avenir Next LT Pro" panose="020B0504020202020204" pitchFamily="34" charset="0"/>
              </a:rPr>
            </a:br>
            <a:br>
              <a:rPr lang="en-US" sz="2400" dirty="0">
                <a:latin typeface="Avenir Next LT Pro" panose="020B0504020202020204" pitchFamily="34" charset="0"/>
              </a:rPr>
            </a:br>
            <a:r>
              <a:rPr lang="en-US" sz="2400" dirty="0">
                <a:latin typeface="Avenir Next LT Pro" panose="020B0504020202020204" pitchFamily="34" charset="0"/>
              </a:rPr>
              <a:t>Hari Sai </a:t>
            </a:r>
            <a:r>
              <a:rPr lang="en-US" sz="2400" dirty="0" err="1">
                <a:latin typeface="Avenir Next LT Pro" panose="020B0504020202020204" pitchFamily="34" charset="0"/>
              </a:rPr>
              <a:t>Palem</a:t>
            </a:r>
            <a:r>
              <a:rPr lang="en-US" sz="2400" dirty="0">
                <a:latin typeface="Avenir Next LT Pro" panose="020B0504020202020204" pitchFamily="34" charset="0"/>
              </a:rPr>
              <a:t> 0747511</a:t>
            </a:r>
            <a:br>
              <a:rPr lang="en-US" sz="2400" dirty="0">
                <a:latin typeface="Avenir Next LT Pro" panose="020B0504020202020204" pitchFamily="34" charset="0"/>
              </a:rPr>
            </a:br>
            <a:r>
              <a:rPr lang="en-US" sz="2400" dirty="0">
                <a:latin typeface="Avenir Next LT Pro" panose="020B0504020202020204" pitchFamily="34" charset="0"/>
              </a:rPr>
              <a:t>Manoj Reddy Lenkala 0753802</a:t>
            </a:r>
            <a:br>
              <a:rPr lang="en-US" sz="2400" dirty="0">
                <a:latin typeface="Avenir Next LT Pro" panose="020B0504020202020204" pitchFamily="34" charset="0"/>
              </a:rPr>
            </a:br>
            <a:r>
              <a:rPr lang="en-US" sz="2400" dirty="0">
                <a:latin typeface="Avenir Next LT Pro" panose="020B0504020202020204" pitchFamily="34" charset="0"/>
              </a:rPr>
              <a:t>Naveen Kumar </a:t>
            </a:r>
            <a:r>
              <a:rPr lang="en-US" sz="2400" dirty="0" err="1">
                <a:latin typeface="Avenir Next LT Pro" panose="020B0504020202020204" pitchFamily="34" charset="0"/>
              </a:rPr>
              <a:t>Tedla</a:t>
            </a:r>
            <a:r>
              <a:rPr lang="en-US" sz="2400" dirty="0">
                <a:latin typeface="Avenir Next LT Pro" panose="020B0504020202020204" pitchFamily="34" charset="0"/>
              </a:rPr>
              <a:t> 0753623</a:t>
            </a:r>
            <a:br>
              <a:rPr lang="en-US" sz="2400" dirty="0">
                <a:latin typeface="Avenir Next LT Pro" panose="020B0504020202020204" pitchFamily="34" charset="0"/>
              </a:rPr>
            </a:br>
            <a:r>
              <a:rPr lang="en-US" sz="2400" dirty="0">
                <a:latin typeface="Avenir Next LT Pro" panose="020B0504020202020204" pitchFamily="34" charset="0"/>
              </a:rPr>
              <a:t>Sunil Kumar </a:t>
            </a:r>
            <a:r>
              <a:rPr lang="en-US" sz="2400" dirty="0" err="1">
                <a:latin typeface="Avenir Next LT Pro" panose="020B0504020202020204" pitchFamily="34" charset="0"/>
              </a:rPr>
              <a:t>Vidam</a:t>
            </a:r>
            <a:r>
              <a:rPr lang="en-US" sz="2400" dirty="0">
                <a:latin typeface="Avenir Next LT Pro" panose="020B0504020202020204" pitchFamily="34" charset="0"/>
              </a:rPr>
              <a:t>  0735027</a:t>
            </a:r>
            <a:br>
              <a:rPr lang="en-US" sz="1400" dirty="0"/>
            </a:br>
            <a:br>
              <a:rPr lang="en-US" sz="1400" b="1" i="1" kern="1200" dirty="0">
                <a:solidFill>
                  <a:schemeClr val="tx1"/>
                </a:solidFill>
                <a:latin typeface="+mj-lt"/>
                <a:ea typeface="+mj-ea"/>
                <a:cs typeface="+mj-cs"/>
              </a:rPr>
            </a:br>
            <a:endParaRPr lang="en-US" sz="1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AD87959C-7543-4FBC-8196-DC703EB20006}"/>
              </a:ext>
            </a:extLst>
          </p:cNvPr>
          <p:cNvSpPr>
            <a:spLocks noGrp="1"/>
          </p:cNvSpPr>
          <p:nvPr>
            <p:ph type="subTitle" idx="1"/>
          </p:nvPr>
        </p:nvSpPr>
        <p:spPr>
          <a:xfrm>
            <a:off x="-77505" y="825216"/>
            <a:ext cx="7443505" cy="3181684"/>
          </a:xfrm>
        </p:spPr>
        <p:txBody>
          <a:bodyPr vert="horz" lIns="91440" tIns="45720" rIns="91440" bIns="45720" rtlCol="0" anchor="t">
            <a:normAutofit/>
          </a:bodyPr>
          <a:lstStyle/>
          <a:p>
            <a:r>
              <a:rPr lang="en-US" sz="2800" b="1" i="1" kern="1200" dirty="0">
                <a:solidFill>
                  <a:schemeClr val="tx1"/>
                </a:solidFill>
                <a:latin typeface="Algerian" panose="04020705040A02060702" pitchFamily="82" charset="0"/>
                <a:ea typeface="+mj-ea"/>
                <a:cs typeface="+mj-cs"/>
              </a:rPr>
              <a:t>St. Clair College of Applied Arts &amp; Technology</a:t>
            </a:r>
            <a:br>
              <a:rPr lang="en-US" sz="2800" b="1" i="1" kern="1200" dirty="0">
                <a:solidFill>
                  <a:schemeClr val="tx1"/>
                </a:solidFill>
                <a:latin typeface="Algerian" panose="04020705040A02060702" pitchFamily="82" charset="0"/>
                <a:ea typeface="+mj-ea"/>
                <a:cs typeface="+mj-cs"/>
              </a:rPr>
            </a:br>
            <a:r>
              <a:rPr lang="en-US" sz="2800" b="1" i="1" kern="1200" dirty="0">
                <a:solidFill>
                  <a:schemeClr val="tx1"/>
                </a:solidFill>
                <a:latin typeface="Algerian" panose="04020705040A02060702" pitchFamily="82" charset="0"/>
                <a:ea typeface="+mj-ea"/>
                <a:cs typeface="+mj-cs"/>
              </a:rPr>
              <a:t>DAB-304 Health Care Analytics</a:t>
            </a:r>
            <a:br>
              <a:rPr lang="en-US" sz="2800" b="1" i="1" kern="1200" dirty="0">
                <a:solidFill>
                  <a:schemeClr val="tx1"/>
                </a:solidFill>
                <a:latin typeface="Algerian" panose="04020705040A02060702" pitchFamily="82" charset="0"/>
                <a:ea typeface="+mj-ea"/>
                <a:cs typeface="+mj-cs"/>
              </a:rPr>
            </a:br>
            <a:r>
              <a:rPr lang="en-US" sz="2800" b="1" i="1" kern="1200" dirty="0">
                <a:solidFill>
                  <a:schemeClr val="tx1"/>
                </a:solidFill>
                <a:latin typeface="Algerian" panose="04020705040A02060702" pitchFamily="82" charset="0"/>
                <a:ea typeface="+mj-ea"/>
                <a:cs typeface="+mj-cs"/>
              </a:rPr>
              <a:t>Final Project - Predicting Cardiovascular Risk Using SUPERVISED Machine Learning Algorithms</a:t>
            </a:r>
            <a:br>
              <a:rPr lang="en-US" dirty="0">
                <a:latin typeface="Algerian" panose="04020705040A02060702" pitchFamily="82" charset="0"/>
              </a:rPr>
            </a:br>
            <a:endParaRPr lang="en-US" dirty="0">
              <a:latin typeface="Algerian" panose="04020705040A02060702" pitchFamily="82" charset="0"/>
            </a:endParaRPr>
          </a:p>
        </p:txBody>
      </p:sp>
      <p:pic>
        <p:nvPicPr>
          <p:cNvPr id="5" name="Picture 4" descr="A picture containing room&#10;&#10;Description automatically generated">
            <a:extLst>
              <a:ext uri="{FF2B5EF4-FFF2-40B4-BE49-F238E27FC236}">
                <a16:creationId xmlns:a16="http://schemas.microsoft.com/office/drawing/2014/main" id="{2CC52978-7E99-46CF-8ED9-EF39FD2674D4}"/>
              </a:ext>
            </a:extLst>
          </p:cNvPr>
          <p:cNvPicPr>
            <a:picLocks noChangeAspect="1"/>
          </p:cNvPicPr>
          <p:nvPr/>
        </p:nvPicPr>
        <p:blipFill rotWithShape="1">
          <a:blip r:embed="rId3">
            <a:extLst>
              <a:ext uri="{28A0092B-C50C-407E-A947-70E740481C1C}">
                <a14:useLocalDpi xmlns:a14="http://schemas.microsoft.com/office/drawing/2010/main" val="0"/>
              </a:ext>
            </a:extLst>
          </a:blip>
          <a:srcRect l="26310" r="8515" b="1"/>
          <a:stretch/>
        </p:blipFill>
        <p:spPr>
          <a:xfrm>
            <a:off x="6893344" y="825216"/>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40593975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0" y="-3737"/>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a:xfrm>
            <a:off x="839788" y="457200"/>
            <a:ext cx="3704503" cy="616977"/>
          </a:xfrm>
        </p:spPr>
        <p:txBody>
          <a:bodyPr/>
          <a:lstStyle/>
          <a:p>
            <a:r>
              <a:rPr lang="en-IN" sz="2800" dirty="0">
                <a:latin typeface="Algerian" panose="04020705040A02060702" pitchFamily="82" charset="0"/>
              </a:rPr>
              <a:t>EDA</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type="body" sz="half" idx="2"/>
          </p:nvPr>
        </p:nvSpPr>
        <p:spPr/>
        <p:txBody>
          <a:bodyPr>
            <a:normAutofit/>
          </a:bodyPr>
          <a:lstStyle/>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F6E5A75E-8713-42BC-BF42-8FA5DD760AAF}"/>
              </a:ext>
            </a:extLst>
          </p:cNvPr>
          <p:cNvSpPr txBox="1"/>
          <p:nvPr/>
        </p:nvSpPr>
        <p:spPr>
          <a:xfrm flipH="1">
            <a:off x="882330" y="1824181"/>
            <a:ext cx="3546505"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bar plot represents the distribution of count for the features; cholesterol, glucose, smoking, alcohol intake, and physical activity for patients with and without cardiovascular risk.</a:t>
            </a:r>
          </a:p>
          <a:p>
            <a:pPr marL="285750" indent="-285750">
              <a:buFont typeface="Arial" panose="020B0604020202020204" pitchFamily="34" charset="0"/>
              <a:buChar char="•"/>
            </a:pPr>
            <a:r>
              <a:rPr lang="en-IN" sz="2000" dirty="0"/>
              <a:t>The cholesterol severity, glucose for patients with cardiovascular risk is higher. </a:t>
            </a:r>
          </a:p>
          <a:p>
            <a:pPr marL="285750" indent="-285750">
              <a:buFont typeface="Arial" panose="020B0604020202020204" pitchFamily="34" charset="0"/>
              <a:buChar char="•"/>
            </a:pPr>
            <a:r>
              <a:rPr lang="en-IN" sz="2000" dirty="0"/>
              <a:t>The cardiovascular risk is high for patients with less or no physical activity.</a:t>
            </a:r>
            <a:endParaRPr lang="en-CA" sz="2000" dirty="0"/>
          </a:p>
        </p:txBody>
      </p:sp>
      <p:pic>
        <p:nvPicPr>
          <p:cNvPr id="8" name="Picture Placeholder 7" descr="Chart, bar chart&#10;&#10;Description automatically generated">
            <a:extLst>
              <a:ext uri="{FF2B5EF4-FFF2-40B4-BE49-F238E27FC236}">
                <a16:creationId xmlns:a16="http://schemas.microsoft.com/office/drawing/2014/main" id="{655CAF6C-917F-48FF-BDE0-E5564297C542}"/>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24" t="-33" r="-52" b="163"/>
          <a:stretch/>
        </p:blipFill>
        <p:spPr>
          <a:xfrm>
            <a:off x="5183188" y="987425"/>
            <a:ext cx="6172200" cy="4873625"/>
          </a:xfrm>
        </p:spPr>
      </p:pic>
    </p:spTree>
    <p:extLst>
      <p:ext uri="{BB962C8B-B14F-4D97-AF65-F5344CB8AC3E}">
        <p14:creationId xmlns:p14="http://schemas.microsoft.com/office/powerpoint/2010/main" val="135333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0" y="0"/>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a:xfrm>
            <a:off x="839788" y="457200"/>
            <a:ext cx="3704503" cy="616977"/>
          </a:xfrm>
        </p:spPr>
        <p:txBody>
          <a:bodyPr/>
          <a:lstStyle/>
          <a:p>
            <a:r>
              <a:rPr lang="en-IN" sz="2800" dirty="0">
                <a:latin typeface="Algerian" panose="04020705040A02060702" pitchFamily="82" charset="0"/>
              </a:rPr>
              <a:t>EDA</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type="body" sz="half" idx="2"/>
          </p:nvPr>
        </p:nvSpPr>
        <p:spPr>
          <a:xfrm>
            <a:off x="839788" y="1531377"/>
            <a:ext cx="3932237" cy="4337611"/>
          </a:xfrm>
        </p:spPr>
        <p:txBody>
          <a:bodyPr>
            <a:normAutofit/>
          </a:bodyPr>
          <a:lstStyle/>
          <a:p>
            <a:pPr marL="285750" indent="-285750">
              <a:buFont typeface="Arial" panose="020B0604020202020204" pitchFamily="34" charset="0"/>
              <a:buChar char="•"/>
            </a:pPr>
            <a:r>
              <a:rPr lang="en-IN" sz="2000" dirty="0"/>
              <a:t>The image represents the correlation matrix plotted between all the features in the dataset.</a:t>
            </a:r>
          </a:p>
          <a:p>
            <a:pPr marL="285750" indent="-285750">
              <a:buFont typeface="Arial" panose="020B0604020202020204" pitchFamily="34" charset="0"/>
              <a:buChar char="•"/>
            </a:pPr>
            <a:r>
              <a:rPr lang="en-IN" sz="2000" dirty="0"/>
              <a:t>The strong positive correlation exists between systolic and diastolic blood pressures.</a:t>
            </a:r>
          </a:p>
          <a:p>
            <a:pPr marL="285750" indent="-285750">
              <a:buFont typeface="Arial" panose="020B0604020202020204" pitchFamily="34" charset="0"/>
              <a:buChar char="•"/>
            </a:pPr>
            <a:r>
              <a:rPr lang="en-IN" sz="2000" dirty="0"/>
              <a:t>The negative correlation exists between height and cholesterol</a:t>
            </a:r>
          </a:p>
          <a:p>
            <a:pPr marL="285750" indent="-285750">
              <a:buFont typeface="Arial" panose="020B0604020202020204" pitchFamily="34" charset="0"/>
              <a:buChar char="•"/>
            </a:pPr>
            <a:endParaRPr lang="en-IN" dirty="0"/>
          </a:p>
          <a:p>
            <a:endParaRPr lang="en-IN" dirty="0"/>
          </a:p>
          <a:p>
            <a:endParaRPr lang="en-IN" dirty="0"/>
          </a:p>
          <a:p>
            <a:endParaRPr lang="en-IN" dirty="0"/>
          </a:p>
        </p:txBody>
      </p:sp>
      <p:pic>
        <p:nvPicPr>
          <p:cNvPr id="21" name="Picture 20">
            <a:extLst>
              <a:ext uri="{FF2B5EF4-FFF2-40B4-BE49-F238E27FC236}">
                <a16:creationId xmlns:a16="http://schemas.microsoft.com/office/drawing/2014/main" id="{AAE30726-79D7-4271-8EAF-20DC39ABE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165" y="975360"/>
            <a:ext cx="6325991" cy="5608319"/>
          </a:xfrm>
          <a:prstGeom prst="rect">
            <a:avLst/>
          </a:prstGeom>
        </p:spPr>
      </p:pic>
    </p:spTree>
    <p:extLst>
      <p:ext uri="{BB962C8B-B14F-4D97-AF65-F5344CB8AC3E}">
        <p14:creationId xmlns:p14="http://schemas.microsoft.com/office/powerpoint/2010/main" val="125507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p:txBody>
          <a:bodyPr/>
          <a:lstStyle/>
          <a:p>
            <a:r>
              <a:rPr lang="en-IN" sz="2800" dirty="0">
                <a:latin typeface="Algerian" panose="04020705040A02060702" pitchFamily="82" charset="0"/>
              </a:rPr>
              <a:t>Models</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idx="1"/>
          </p:nvPr>
        </p:nvSpPr>
        <p:spPr/>
        <p:txBody>
          <a:bodyPr/>
          <a:lstStyle/>
          <a:p>
            <a:r>
              <a:rPr lang="en-IN" dirty="0"/>
              <a:t>Logistic Regression</a:t>
            </a:r>
          </a:p>
          <a:p>
            <a:r>
              <a:rPr lang="en-IN" dirty="0"/>
              <a:t>KNN Classifier</a:t>
            </a:r>
          </a:p>
          <a:p>
            <a:r>
              <a:rPr lang="en-IN" dirty="0"/>
              <a:t>SVM Classifier</a:t>
            </a:r>
          </a:p>
          <a:p>
            <a:r>
              <a:rPr lang="en-IN" dirty="0"/>
              <a:t>Naïve Bayes Classifier</a:t>
            </a:r>
          </a:p>
          <a:p>
            <a:r>
              <a:rPr lang="en-IN" dirty="0"/>
              <a:t>Random Forest Classifier</a:t>
            </a:r>
          </a:p>
          <a:p>
            <a:r>
              <a:rPr lang="en-IN" dirty="0" err="1"/>
              <a:t>XGBoost</a:t>
            </a:r>
            <a:endParaRPr lang="en-IN" dirty="0"/>
          </a:p>
        </p:txBody>
      </p:sp>
    </p:spTree>
    <p:extLst>
      <p:ext uri="{BB962C8B-B14F-4D97-AF65-F5344CB8AC3E}">
        <p14:creationId xmlns:p14="http://schemas.microsoft.com/office/powerpoint/2010/main" val="207597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9535"/>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p:txBody>
          <a:bodyPr/>
          <a:lstStyle/>
          <a:p>
            <a:r>
              <a:rPr lang="en-IN" sz="2800" dirty="0">
                <a:latin typeface="Algerian" panose="04020705040A02060702" pitchFamily="82" charset="0"/>
              </a:rPr>
              <a:t>Models</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idx="1"/>
          </p:nvPr>
        </p:nvSpPr>
        <p:spPr/>
        <p:txBody>
          <a:bodyPr/>
          <a:lstStyle/>
          <a:p>
            <a:r>
              <a:rPr lang="en-IN" dirty="0"/>
              <a:t>Each model is trained using two different split ratios; 75:25 and 80:20 with default parameters.</a:t>
            </a:r>
          </a:p>
          <a:p>
            <a:r>
              <a:rPr lang="en-IN" dirty="0"/>
              <a:t>For the default split, the accuracies we obtained seemed low.  </a:t>
            </a:r>
          </a:p>
          <a:p>
            <a:r>
              <a:rPr lang="en-IN" dirty="0"/>
              <a:t>To improve the accuracy we have performed Hyper parameter tuning for random forest and </a:t>
            </a:r>
            <a:r>
              <a:rPr lang="en-IN" dirty="0" err="1"/>
              <a:t>XGBoost</a:t>
            </a:r>
            <a:r>
              <a:rPr lang="en-IN" dirty="0"/>
              <a:t>.</a:t>
            </a:r>
          </a:p>
        </p:txBody>
      </p:sp>
    </p:spTree>
    <p:extLst>
      <p:ext uri="{BB962C8B-B14F-4D97-AF65-F5344CB8AC3E}">
        <p14:creationId xmlns:p14="http://schemas.microsoft.com/office/powerpoint/2010/main" val="373225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p:txBody>
          <a:bodyPr/>
          <a:lstStyle/>
          <a:p>
            <a:r>
              <a:rPr lang="en-IN" sz="2800" dirty="0">
                <a:latin typeface="Algerian" panose="04020705040A02060702" pitchFamily="82" charset="0"/>
              </a:rPr>
              <a:t>Evaluation</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idx="1"/>
          </p:nvPr>
        </p:nvSpPr>
        <p:spPr/>
        <p:txBody>
          <a:bodyPr/>
          <a:lstStyle/>
          <a:p>
            <a:r>
              <a:rPr lang="en-IN" dirty="0"/>
              <a:t>For dataset with almost class balance, only accuracy is taken into consideration.</a:t>
            </a:r>
          </a:p>
          <a:p>
            <a:r>
              <a:rPr lang="en-IN" dirty="0"/>
              <a:t>Plotted confusion matrix to evaluate both type 1(False Positive) and type 2 errors(False Negative)</a:t>
            </a:r>
          </a:p>
          <a:p>
            <a:r>
              <a:rPr lang="en-IN" dirty="0"/>
              <a:t>Type 2 errors must be less when compared to type 1 errors</a:t>
            </a:r>
          </a:p>
        </p:txBody>
      </p:sp>
    </p:spTree>
    <p:extLst>
      <p:ext uri="{BB962C8B-B14F-4D97-AF65-F5344CB8AC3E}">
        <p14:creationId xmlns:p14="http://schemas.microsoft.com/office/powerpoint/2010/main" val="72656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p:txBody>
          <a:bodyPr/>
          <a:lstStyle/>
          <a:p>
            <a:r>
              <a:rPr lang="en-IN" sz="2800" dirty="0">
                <a:latin typeface="Algerian" panose="04020705040A02060702" pitchFamily="82" charset="0"/>
              </a:rPr>
              <a:t>Evaluation</a:t>
            </a:r>
            <a:endParaRPr lang="en-CA" sz="2800" dirty="0">
              <a:latin typeface="Algerian" panose="04020705040A02060702" pitchFamily="82" charset="0"/>
            </a:endParaRPr>
          </a:p>
        </p:txBody>
      </p:sp>
      <p:pic>
        <p:nvPicPr>
          <p:cNvPr id="8" name="Picture Placeholder 7" descr="Table&#10;&#10;Description automatically generated">
            <a:extLst>
              <a:ext uri="{FF2B5EF4-FFF2-40B4-BE49-F238E27FC236}">
                <a16:creationId xmlns:a16="http://schemas.microsoft.com/office/drawing/2014/main" id="{0EA65214-3E8B-47C8-A8A7-D1704021D9F2}"/>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666" t="-40" r="2404" b="-5044"/>
          <a:stretch/>
        </p:blipFill>
        <p:spPr>
          <a:xfrm>
            <a:off x="4852254" y="1721717"/>
            <a:ext cx="6544697" cy="3949410"/>
          </a:xfrm>
        </p:spPr>
      </p:pic>
      <p:sp>
        <p:nvSpPr>
          <p:cNvPr id="6" name="Text Placeholder 5">
            <a:extLst>
              <a:ext uri="{FF2B5EF4-FFF2-40B4-BE49-F238E27FC236}">
                <a16:creationId xmlns:a16="http://schemas.microsoft.com/office/drawing/2014/main" id="{F0A41AA7-077C-4D2E-827D-41A996F19B0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IN" sz="2400" dirty="0"/>
              <a:t>Models with their Accuracies are plotted in descending order.</a:t>
            </a:r>
          </a:p>
          <a:p>
            <a:pPr marL="285750" indent="-285750">
              <a:buFont typeface="Arial" panose="020B0604020202020204" pitchFamily="34" charset="0"/>
              <a:buChar char="•"/>
            </a:pPr>
            <a:r>
              <a:rPr lang="en-IN" sz="2400" dirty="0"/>
              <a:t>Accuracies are plotted for both 75:25,80:20 split ratios</a:t>
            </a:r>
            <a:endParaRPr lang="en-CA" sz="2400" dirty="0"/>
          </a:p>
        </p:txBody>
      </p:sp>
    </p:spTree>
    <p:extLst>
      <p:ext uri="{BB962C8B-B14F-4D97-AF65-F5344CB8AC3E}">
        <p14:creationId xmlns:p14="http://schemas.microsoft.com/office/powerpoint/2010/main" val="15311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9515"/>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p:txBody>
          <a:bodyPr/>
          <a:lstStyle/>
          <a:p>
            <a:r>
              <a:rPr lang="en-IN" sz="2800" dirty="0">
                <a:latin typeface="Algerian" panose="04020705040A02060702" pitchFamily="82" charset="0"/>
              </a:rPr>
              <a:t>Conclusion</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idx="1"/>
          </p:nvPr>
        </p:nvSpPr>
        <p:spPr/>
        <p:txBody>
          <a:bodyPr/>
          <a:lstStyle/>
          <a:p>
            <a:r>
              <a:rPr lang="en-IN" dirty="0"/>
              <a:t>Best model – Highest accuracy is obtained for </a:t>
            </a:r>
            <a:r>
              <a:rPr lang="en-IN" dirty="0" err="1"/>
              <a:t>XGBoost</a:t>
            </a:r>
            <a:r>
              <a:rPr lang="en-IN" dirty="0"/>
              <a:t> with best parameters. In the case of false negatives (type 2 error), random forest with best parameters has low false negatives for 80:20 split ratio and the accuracy is almost same for both the models. So, we consider random forest classifier model as the best model.</a:t>
            </a:r>
          </a:p>
          <a:p>
            <a:r>
              <a:rPr lang="en-IN" dirty="0"/>
              <a:t>Machine learning in healthcare is not being used up to the standards but once used to its potential, it will lead a huge revolution in this field.</a:t>
            </a:r>
          </a:p>
        </p:txBody>
      </p:sp>
    </p:spTree>
    <p:extLst>
      <p:ext uri="{BB962C8B-B14F-4D97-AF65-F5344CB8AC3E}">
        <p14:creationId xmlns:p14="http://schemas.microsoft.com/office/powerpoint/2010/main" val="383962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9515"/>
            <a:ext cx="12192000" cy="6855948"/>
          </a:xfrm>
          <a:prstGeom prst="rect">
            <a:avLst/>
          </a:prstGeom>
        </p:spPr>
      </p:pic>
      <p:sp>
        <p:nvSpPr>
          <p:cNvPr id="8" name="Title 7">
            <a:extLst>
              <a:ext uri="{FF2B5EF4-FFF2-40B4-BE49-F238E27FC236}">
                <a16:creationId xmlns:a16="http://schemas.microsoft.com/office/drawing/2014/main" id="{0D97B934-8B9F-4333-B49C-A8A0AD4799DC}"/>
              </a:ext>
            </a:extLst>
          </p:cNvPr>
          <p:cNvSpPr>
            <a:spLocks noGrp="1"/>
          </p:cNvSpPr>
          <p:nvPr>
            <p:ph type="title"/>
          </p:nvPr>
        </p:nvSpPr>
        <p:spPr>
          <a:xfrm>
            <a:off x="409575" y="1709738"/>
            <a:ext cx="11696700" cy="2852737"/>
          </a:xfrm>
        </p:spPr>
        <p:txBody>
          <a:bodyPr/>
          <a:lstStyle/>
          <a:p>
            <a:r>
              <a:rPr lang="en-IN" sz="5000" dirty="0">
                <a:latin typeface="Algerian" panose="04020705040A02060702" pitchFamily="82" charset="0"/>
              </a:rPr>
              <a:t>Machine Learning in Healthcare Analytics</a:t>
            </a:r>
            <a:br>
              <a:rPr lang="en-IN" dirty="0"/>
            </a:br>
            <a:endParaRPr lang="en-IN" dirty="0"/>
          </a:p>
        </p:txBody>
      </p:sp>
      <p:sp>
        <p:nvSpPr>
          <p:cNvPr id="9" name="Text Placeholder 8">
            <a:extLst>
              <a:ext uri="{FF2B5EF4-FFF2-40B4-BE49-F238E27FC236}">
                <a16:creationId xmlns:a16="http://schemas.microsoft.com/office/drawing/2014/main" id="{660BC214-FA8A-4A92-A40E-A761BF001BF6}"/>
              </a:ext>
            </a:extLst>
          </p:cNvPr>
          <p:cNvSpPr>
            <a:spLocks noGrp="1"/>
          </p:cNvSpPr>
          <p:nvPr>
            <p:ph type="body" idx="1"/>
          </p:nvPr>
        </p:nvSpPr>
        <p:spPr>
          <a:xfrm>
            <a:off x="831850" y="3819525"/>
            <a:ext cx="10515600" cy="1990725"/>
          </a:xfrm>
        </p:spPr>
        <p:txBody>
          <a:bodyPr/>
          <a:lstStyle/>
          <a:p>
            <a:pPr algn="r"/>
            <a:r>
              <a:rPr lang="en-IN" sz="4000" dirty="0">
                <a:latin typeface="Algerian" panose="04020705040A02060702" pitchFamily="82" charset="0"/>
              </a:rPr>
              <a:t>- The Future with Possibilities</a:t>
            </a:r>
          </a:p>
          <a:p>
            <a:endParaRPr lang="en-IN" dirty="0">
              <a:latin typeface="Algerian" panose="04020705040A02060702" pitchFamily="82" charset="0"/>
            </a:endParaRPr>
          </a:p>
        </p:txBody>
      </p:sp>
    </p:spTree>
    <p:extLst>
      <p:ext uri="{BB962C8B-B14F-4D97-AF65-F5344CB8AC3E}">
        <p14:creationId xmlns:p14="http://schemas.microsoft.com/office/powerpoint/2010/main" val="291784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underwater&#10;&#10;Description automatically generated">
            <a:extLst>
              <a:ext uri="{FF2B5EF4-FFF2-40B4-BE49-F238E27FC236}">
                <a16:creationId xmlns:a16="http://schemas.microsoft.com/office/drawing/2014/main" id="{D098CEB6-76BF-40A4-94C2-9773F32DA82C}"/>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l="14716" r="10617"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a:xfrm>
            <a:off x="1524000" y="1657349"/>
            <a:ext cx="9144000" cy="3362325"/>
          </a:xfrm>
        </p:spPr>
        <p:txBody>
          <a:bodyPr vert="horz" lIns="91440" tIns="45720" rIns="91440" bIns="45720" rtlCol="0" anchor="b">
            <a:normAutofit/>
          </a:bodyPr>
          <a:lstStyle/>
          <a:p>
            <a:pPr algn="ctr"/>
            <a:r>
              <a:rPr lang="en-US" sz="4800" dirty="0">
                <a:latin typeface="Algerian" panose="04020705040A02060702" pitchFamily="82" charset="0"/>
              </a:rPr>
              <a:t>Thank</a:t>
            </a:r>
            <a:r>
              <a:rPr lang="en-US" sz="4800" dirty="0">
                <a:solidFill>
                  <a:srgbClr val="FFFFFF"/>
                </a:solidFill>
              </a:rPr>
              <a:t> </a:t>
            </a:r>
            <a:r>
              <a:rPr lang="en-US" sz="4800" dirty="0">
                <a:latin typeface="Algerian" panose="04020705040A02060702" pitchFamily="82" charset="0"/>
              </a:rPr>
              <a:t>You</a:t>
            </a:r>
            <a:r>
              <a:rPr lang="en-US" sz="6000" dirty="0">
                <a:solidFill>
                  <a:srgbClr val="FFFFFF"/>
                </a:solidFill>
              </a:rPr>
              <a:t>	</a:t>
            </a:r>
            <a:br>
              <a:rPr lang="en-US" sz="6000" dirty="0">
                <a:solidFill>
                  <a:srgbClr val="FFFFFF"/>
                </a:solidFill>
              </a:rPr>
            </a:br>
            <a:r>
              <a:rPr lang="en-US" sz="6000" dirty="0">
                <a:solidFill>
                  <a:srgbClr val="FFFFFF"/>
                </a:solidFill>
              </a:rPr>
              <a:t>				</a:t>
            </a:r>
            <a:r>
              <a:rPr lang="en-US" sz="4000" dirty="0">
                <a:solidFill>
                  <a:srgbClr val="FFFFFF"/>
                </a:solidFill>
              </a:rPr>
              <a:t>- </a:t>
            </a:r>
            <a:r>
              <a:rPr lang="en-US" sz="4000" dirty="0">
                <a:latin typeface="Algerian" panose="04020705040A02060702" pitchFamily="82" charset="0"/>
              </a:rPr>
              <a:t>Group</a:t>
            </a:r>
            <a:r>
              <a:rPr lang="en-US" sz="4000" dirty="0">
                <a:solidFill>
                  <a:srgbClr val="FFFFFF"/>
                </a:solidFill>
              </a:rPr>
              <a:t> </a:t>
            </a:r>
            <a:r>
              <a:rPr lang="en-US" sz="4000" dirty="0">
                <a:latin typeface="Algerian" panose="04020705040A02060702" pitchFamily="82" charset="0"/>
              </a:rPr>
              <a:t>44</a:t>
            </a:r>
          </a:p>
        </p:txBody>
      </p:sp>
    </p:spTree>
    <p:extLst>
      <p:ext uri="{BB962C8B-B14F-4D97-AF65-F5344CB8AC3E}">
        <p14:creationId xmlns:p14="http://schemas.microsoft.com/office/powerpoint/2010/main" val="378975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underwater&#10;&#10;Description automatically generated">
            <a:extLst>
              <a:ext uri="{FF2B5EF4-FFF2-40B4-BE49-F238E27FC236}">
                <a16:creationId xmlns:a16="http://schemas.microsoft.com/office/drawing/2014/main" id="{8638ED77-FCF9-4EE5-968C-B347FC399843}"/>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7C8A9136-0499-4D20-9C0D-C625D2AB40A4}"/>
              </a:ext>
            </a:extLst>
          </p:cNvPr>
          <p:cNvSpPr>
            <a:spLocks noGrp="1"/>
          </p:cNvSpPr>
          <p:nvPr>
            <p:ph type="title"/>
          </p:nvPr>
        </p:nvSpPr>
        <p:spPr>
          <a:xfrm>
            <a:off x="498764" y="1052945"/>
            <a:ext cx="6394534" cy="1699491"/>
          </a:xfrm>
        </p:spPr>
        <p:txBody>
          <a:bodyPr vert="horz" lIns="91440" tIns="45720" rIns="91440" bIns="45720" rtlCol="0" anchor="ctr">
            <a:normAutofit/>
          </a:bodyPr>
          <a:lstStyle/>
          <a:p>
            <a:r>
              <a:rPr lang="en-US" sz="2800" dirty="0">
                <a:latin typeface="Algerian" panose="04020705040A02060702" pitchFamily="82" charset="0"/>
              </a:rPr>
              <a:t>Content</a:t>
            </a:r>
            <a:br>
              <a:rPr lang="en-US" sz="2000" dirty="0"/>
            </a:br>
            <a:br>
              <a:rPr lang="en-US" sz="1400" dirty="0"/>
            </a:br>
            <a:br>
              <a:rPr lang="en-US" sz="1400" dirty="0"/>
            </a:br>
            <a:br>
              <a:rPr lang="en-US" sz="1400" b="1" i="1" kern="1200" dirty="0">
                <a:solidFill>
                  <a:schemeClr val="tx1"/>
                </a:solidFill>
                <a:latin typeface="+mj-lt"/>
                <a:ea typeface="+mj-ea"/>
                <a:cs typeface="+mj-cs"/>
              </a:rPr>
            </a:br>
            <a:endParaRPr lang="en-US" sz="1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AD87959C-7543-4FBC-8196-DC703EB20006}"/>
              </a:ext>
            </a:extLst>
          </p:cNvPr>
          <p:cNvSpPr>
            <a:spLocks noGrp="1"/>
          </p:cNvSpPr>
          <p:nvPr>
            <p:ph idx="1"/>
          </p:nvPr>
        </p:nvSpPr>
        <p:spPr>
          <a:xfrm>
            <a:off x="498719" y="2147455"/>
            <a:ext cx="6308482" cy="3424649"/>
          </a:xfrm>
        </p:spPr>
        <p:txBody>
          <a:bodyPr vert="horz" lIns="91440" tIns="45720" rIns="91440" bIns="45720" rtlCol="0" anchor="t">
            <a:normAutofit fontScale="85000" lnSpcReduction="20000"/>
          </a:bodyPr>
          <a:lstStyle/>
          <a:p>
            <a:pPr>
              <a:buFont typeface="Wingdings" panose="05000000000000000000" pitchFamily="2" charset="2"/>
              <a:buChar char="Ø"/>
            </a:pPr>
            <a:r>
              <a:rPr lang="en-US" sz="2800" dirty="0"/>
              <a:t> Introduction</a:t>
            </a:r>
          </a:p>
          <a:p>
            <a:pPr>
              <a:buFont typeface="Wingdings" panose="05000000000000000000" pitchFamily="2" charset="2"/>
              <a:buChar char="Ø"/>
            </a:pPr>
            <a:r>
              <a:rPr lang="en-US" sz="2800" dirty="0"/>
              <a:t> Motivation</a:t>
            </a:r>
            <a:endParaRPr lang="en-US" dirty="0"/>
          </a:p>
          <a:p>
            <a:pPr>
              <a:buFont typeface="Wingdings" panose="05000000000000000000" pitchFamily="2" charset="2"/>
              <a:buChar char="Ø"/>
            </a:pPr>
            <a:r>
              <a:rPr lang="en-US" sz="2800" dirty="0"/>
              <a:t> Data Sources and Data Description</a:t>
            </a:r>
          </a:p>
          <a:p>
            <a:pPr>
              <a:buFont typeface="Wingdings" panose="05000000000000000000" pitchFamily="2" charset="2"/>
              <a:buChar char="Ø"/>
            </a:pPr>
            <a:r>
              <a:rPr lang="en-US" sz="2800" dirty="0"/>
              <a:t> Data Preparation</a:t>
            </a:r>
          </a:p>
          <a:p>
            <a:pPr>
              <a:buFont typeface="Wingdings" panose="05000000000000000000" pitchFamily="2" charset="2"/>
              <a:buChar char="Ø"/>
            </a:pPr>
            <a:r>
              <a:rPr lang="en-US" sz="2800" dirty="0"/>
              <a:t> EDA</a:t>
            </a:r>
          </a:p>
          <a:p>
            <a:pPr>
              <a:buFont typeface="Wingdings" panose="05000000000000000000" pitchFamily="2" charset="2"/>
              <a:buChar char="Ø"/>
            </a:pPr>
            <a:r>
              <a:rPr lang="en-US" sz="2800" dirty="0"/>
              <a:t> Models</a:t>
            </a:r>
          </a:p>
          <a:p>
            <a:pPr>
              <a:buFont typeface="Wingdings" panose="05000000000000000000" pitchFamily="2" charset="2"/>
              <a:buChar char="Ø"/>
            </a:pPr>
            <a:r>
              <a:rPr lang="en-US" sz="2800" dirty="0"/>
              <a:t> Evaluation</a:t>
            </a:r>
          </a:p>
          <a:p>
            <a:pPr>
              <a:buFont typeface="Wingdings" panose="05000000000000000000" pitchFamily="2" charset="2"/>
              <a:buChar char="Ø"/>
            </a:pPr>
            <a:r>
              <a:rPr lang="en-US" sz="2800" dirty="0"/>
              <a:t> Conclusion</a:t>
            </a:r>
            <a:br>
              <a:rPr lang="en-US" dirty="0">
                <a:latin typeface="Algerian" panose="04020705040A02060702" pitchFamily="82" charset="0"/>
              </a:rPr>
            </a:br>
            <a:endParaRPr lang="en-US" dirty="0">
              <a:latin typeface="Algerian" panose="04020705040A02060702" pitchFamily="82" charset="0"/>
            </a:endParaRPr>
          </a:p>
        </p:txBody>
      </p:sp>
      <p:pic>
        <p:nvPicPr>
          <p:cNvPr id="5" name="Picture 4" descr="A picture containing room&#10;&#10;Description automatically generated">
            <a:extLst>
              <a:ext uri="{FF2B5EF4-FFF2-40B4-BE49-F238E27FC236}">
                <a16:creationId xmlns:a16="http://schemas.microsoft.com/office/drawing/2014/main" id="{2CC52978-7E99-46CF-8ED9-EF39FD2674D4}"/>
              </a:ext>
            </a:extLst>
          </p:cNvPr>
          <p:cNvPicPr>
            <a:picLocks noChangeAspect="1"/>
          </p:cNvPicPr>
          <p:nvPr/>
        </p:nvPicPr>
        <p:blipFill rotWithShape="1">
          <a:blip r:embed="rId3">
            <a:extLst>
              <a:ext uri="{28A0092B-C50C-407E-A947-70E740481C1C}">
                <a14:useLocalDpi xmlns:a14="http://schemas.microsoft.com/office/drawing/2010/main" val="0"/>
              </a:ext>
            </a:extLst>
          </a:blip>
          <a:srcRect l="26310" r="8515" b="1"/>
          <a:stretch/>
        </p:blipFill>
        <p:spPr>
          <a:xfrm>
            <a:off x="6893344" y="825216"/>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17618333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underwater&#10;&#10;Description automatically generated">
            <a:extLst>
              <a:ext uri="{FF2B5EF4-FFF2-40B4-BE49-F238E27FC236}">
                <a16:creationId xmlns:a16="http://schemas.microsoft.com/office/drawing/2014/main" id="{F8517416-18BB-4DBB-950A-AE3E29E5AF2E}"/>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B2CDD3FE-DE4C-4222-A77F-9535CA26A0A2}"/>
              </a:ext>
            </a:extLst>
          </p:cNvPr>
          <p:cNvSpPr>
            <a:spLocks noGrp="1"/>
          </p:cNvSpPr>
          <p:nvPr>
            <p:ph type="title"/>
          </p:nvPr>
        </p:nvSpPr>
        <p:spPr/>
        <p:txBody>
          <a:bodyPr/>
          <a:lstStyle/>
          <a:p>
            <a:r>
              <a:rPr lang="en-IN" sz="2800" dirty="0">
                <a:latin typeface="Algerian" panose="04020705040A02060702" pitchFamily="82" charset="0"/>
              </a:rPr>
              <a:t>Introduction</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0FD2B5C0-4DEE-48E1-9A52-ABE1E6A5402B}"/>
              </a:ext>
            </a:extLst>
          </p:cNvPr>
          <p:cNvSpPr>
            <a:spLocks noGrp="1"/>
          </p:cNvSpPr>
          <p:nvPr>
            <p:ph idx="1"/>
          </p:nvPr>
        </p:nvSpPr>
        <p:spPr/>
        <p:txBody>
          <a:bodyPr>
            <a:normAutofit/>
          </a:bodyPr>
          <a:lstStyle/>
          <a:p>
            <a:pPr algn="just"/>
            <a:r>
              <a:rPr lang="en-US" sz="2400" dirty="0"/>
              <a:t>Heart disease, also known as CVD, short for Cardiovascular Disease, is one of the    principal causes of death in the world. This disease is caused due to various factors related to the body such as Cholesterol, Blood Pressure, Diabetes, Drugs and alcohol. Sometimes people are born with heart disease. The main symptom of a heart disease is ache in the chest, left hand.</a:t>
            </a:r>
          </a:p>
          <a:p>
            <a:pPr algn="just"/>
            <a:r>
              <a:rPr lang="en-US" sz="2400" dirty="0"/>
              <a:t>As per the World Health Organization (WHO), heart disease is 2nd leading cause of deaths in Canada. People who are 65 years or older are most likely to get affected by a heart disease. Most of the deaths due to heart disease are from low- and middle-income countries. So, financial situation is also a factor.</a:t>
            </a:r>
            <a:endParaRPr lang="en-CA" sz="2400" dirty="0"/>
          </a:p>
        </p:txBody>
      </p:sp>
    </p:spTree>
    <p:extLst>
      <p:ext uri="{BB962C8B-B14F-4D97-AF65-F5344CB8AC3E}">
        <p14:creationId xmlns:p14="http://schemas.microsoft.com/office/powerpoint/2010/main" val="235584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underwater&#10;&#10;Description automatically generated">
            <a:extLst>
              <a:ext uri="{FF2B5EF4-FFF2-40B4-BE49-F238E27FC236}">
                <a16:creationId xmlns:a16="http://schemas.microsoft.com/office/drawing/2014/main" id="{27C13A31-3074-460B-83A9-006808A434ED}"/>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EE62F481-3D34-408D-8570-DBC7C9137DE4}"/>
              </a:ext>
            </a:extLst>
          </p:cNvPr>
          <p:cNvSpPr>
            <a:spLocks noGrp="1"/>
          </p:cNvSpPr>
          <p:nvPr>
            <p:ph type="title"/>
          </p:nvPr>
        </p:nvSpPr>
        <p:spPr/>
        <p:txBody>
          <a:bodyPr/>
          <a:lstStyle/>
          <a:p>
            <a:r>
              <a:rPr lang="en-IN" sz="2800" dirty="0">
                <a:latin typeface="Algerian" panose="04020705040A02060702" pitchFamily="82" charset="0"/>
              </a:rPr>
              <a:t>Motivation</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852E2C55-8A22-4DCD-AAB3-3B7FBF5D01F4}"/>
              </a:ext>
            </a:extLst>
          </p:cNvPr>
          <p:cNvSpPr>
            <a:spLocks noGrp="1"/>
          </p:cNvSpPr>
          <p:nvPr>
            <p:ph idx="1"/>
          </p:nvPr>
        </p:nvSpPr>
        <p:spPr/>
        <p:txBody>
          <a:bodyPr>
            <a:normAutofit/>
          </a:bodyPr>
          <a:lstStyle/>
          <a:p>
            <a:r>
              <a:rPr lang="en-US" sz="2400" dirty="0"/>
              <a:t>Machine learning in healthcare industry is useful in predicting many health risks, such tumors, diseases and more. By these predictions, doctors can provide valuable insights that help them in diagnosing and treating their patients effectively.</a:t>
            </a:r>
          </a:p>
          <a:p>
            <a:r>
              <a:rPr lang="en-US" sz="2400" dirty="0"/>
              <a:t>We will build the models using the machine learning algorithms to predict the target variable and test them using performance metrics and finally compare accuracies of all models to find the better one</a:t>
            </a:r>
            <a:endParaRPr lang="en-CA" sz="2400" dirty="0"/>
          </a:p>
        </p:txBody>
      </p:sp>
    </p:spTree>
    <p:extLst>
      <p:ext uri="{BB962C8B-B14F-4D97-AF65-F5344CB8AC3E}">
        <p14:creationId xmlns:p14="http://schemas.microsoft.com/office/powerpoint/2010/main" val="419771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p:txBody>
          <a:bodyPr/>
          <a:lstStyle/>
          <a:p>
            <a:r>
              <a:rPr lang="en-IN" sz="2800" dirty="0">
                <a:latin typeface="Algerian" panose="04020705040A02060702" pitchFamily="82" charset="0"/>
              </a:rPr>
              <a:t>Data Source and Description</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idx="1"/>
          </p:nvPr>
        </p:nvSpPr>
        <p:spPr/>
        <p:txBody>
          <a:bodyPr/>
          <a:lstStyle/>
          <a:p>
            <a:r>
              <a:rPr lang="en-IN" dirty="0"/>
              <a:t>Kaggle is the source for the dataset.</a:t>
            </a:r>
          </a:p>
          <a:p>
            <a:r>
              <a:rPr lang="en-IN" dirty="0"/>
              <a:t>There are 12 variables in the data set. Of them, the first variable is id.</a:t>
            </a:r>
            <a:endParaRPr lang="en-CA" dirty="0"/>
          </a:p>
          <a:p>
            <a:r>
              <a:rPr lang="en-CA" dirty="0"/>
              <a:t>Remaining features are categorized into 3 types.</a:t>
            </a:r>
          </a:p>
          <a:p>
            <a:r>
              <a:rPr lang="en-CA" dirty="0"/>
              <a:t>Age, height, weight, and gender come under the objective type. Systolic blood pressure (</a:t>
            </a:r>
            <a:r>
              <a:rPr lang="en-CA" dirty="0" err="1"/>
              <a:t>ap_hi</a:t>
            </a:r>
            <a:r>
              <a:rPr lang="en-CA" dirty="0"/>
              <a:t>), diastolic blood pressure (</a:t>
            </a:r>
            <a:r>
              <a:rPr lang="en-CA" dirty="0" err="1"/>
              <a:t>ap_lo</a:t>
            </a:r>
            <a:r>
              <a:rPr lang="en-CA" dirty="0"/>
              <a:t>), cholesterol and glucose are examination features.</a:t>
            </a:r>
            <a:r>
              <a:rPr lang="en-IN" dirty="0"/>
              <a:t>Smoking, Alcohol intake, activity are the subjective features.</a:t>
            </a:r>
          </a:p>
          <a:p>
            <a:r>
              <a:rPr lang="en-IN" dirty="0"/>
              <a:t>The target feature is cardio i.e., the presence/absence of cardiovascular disease.</a:t>
            </a:r>
          </a:p>
        </p:txBody>
      </p:sp>
    </p:spTree>
    <p:extLst>
      <p:ext uri="{BB962C8B-B14F-4D97-AF65-F5344CB8AC3E}">
        <p14:creationId xmlns:p14="http://schemas.microsoft.com/office/powerpoint/2010/main" val="261530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p:txBody>
          <a:bodyPr/>
          <a:lstStyle/>
          <a:p>
            <a:r>
              <a:rPr lang="en-IN" sz="2800" dirty="0">
                <a:latin typeface="Algerian" panose="04020705040A02060702" pitchFamily="82" charset="0"/>
              </a:rPr>
              <a:t>Data PREPARATION</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idx="1"/>
          </p:nvPr>
        </p:nvSpPr>
        <p:spPr/>
        <p:txBody>
          <a:bodyPr/>
          <a:lstStyle/>
          <a:p>
            <a:r>
              <a:rPr lang="en-IN" dirty="0"/>
              <a:t>Checked for the null values in the dataset but didn’t find any.</a:t>
            </a:r>
          </a:p>
          <a:p>
            <a:r>
              <a:rPr lang="en-IN" dirty="0"/>
              <a:t>Dropped the id column as it will be of no use in the prediction of the disease.</a:t>
            </a:r>
          </a:p>
          <a:p>
            <a:r>
              <a:rPr lang="en-IN" dirty="0"/>
              <a:t>Then, we checked for duplicates and removed them.</a:t>
            </a:r>
          </a:p>
          <a:p>
            <a:r>
              <a:rPr lang="en-IN" dirty="0"/>
              <a:t>Outliers removed.</a:t>
            </a:r>
          </a:p>
          <a:p>
            <a:r>
              <a:rPr lang="en-IN" dirty="0"/>
              <a:t>Checked if there is class balance in the data.</a:t>
            </a:r>
          </a:p>
          <a:p>
            <a:r>
              <a:rPr lang="en-IN" dirty="0"/>
              <a:t>Data is split in two different ratios; 75:25 (default) and 80:20.</a:t>
            </a:r>
            <a:endParaRPr lang="en-CA" dirty="0"/>
          </a:p>
        </p:txBody>
      </p:sp>
    </p:spTree>
    <p:extLst>
      <p:ext uri="{BB962C8B-B14F-4D97-AF65-F5344CB8AC3E}">
        <p14:creationId xmlns:p14="http://schemas.microsoft.com/office/powerpoint/2010/main" val="189171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19" y="10"/>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p:txBody>
          <a:bodyPr/>
          <a:lstStyle/>
          <a:p>
            <a:r>
              <a:rPr lang="en-IN" sz="2800" dirty="0">
                <a:latin typeface="Algerian" panose="04020705040A02060702" pitchFamily="82" charset="0"/>
              </a:rPr>
              <a:t>EDA</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idx="1"/>
          </p:nvPr>
        </p:nvSpPr>
        <p:spPr/>
        <p:txBody>
          <a:bodyPr/>
          <a:lstStyle/>
          <a:p>
            <a:r>
              <a:rPr lang="en-IN" dirty="0"/>
              <a:t>Performed the Exploratory Data Analysis (EDA) to summarize the main characteristics of the data visually as follows.</a:t>
            </a:r>
          </a:p>
          <a:p>
            <a:r>
              <a:rPr lang="en-IN" dirty="0"/>
              <a:t>Plotted the heat map for finding out the correlation between the features. Examined how age, weight affected the target feature (cardio).</a:t>
            </a:r>
          </a:p>
          <a:p>
            <a:r>
              <a:rPr lang="en-IN" dirty="0"/>
              <a:t>Explored the distribution of presence/absence of CVD for the features gender, cholesterol, glucose, smoking, alcohol intake, physical activity.</a:t>
            </a:r>
          </a:p>
          <a:p>
            <a:r>
              <a:rPr lang="en-IN" dirty="0"/>
              <a:t>Studied the distribution of gender for people with presence of CVD, for the characteristics like smoking, alcohol consumption, and physical activity.</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7685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0" y="5788"/>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a:xfrm>
            <a:off x="839788" y="457200"/>
            <a:ext cx="3704503" cy="616977"/>
          </a:xfrm>
        </p:spPr>
        <p:txBody>
          <a:bodyPr/>
          <a:lstStyle/>
          <a:p>
            <a:r>
              <a:rPr lang="en-IN" sz="2800" dirty="0">
                <a:latin typeface="Algerian" panose="04020705040A02060702" pitchFamily="82" charset="0"/>
              </a:rPr>
              <a:t>EDA</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type="body" sz="half" idx="2"/>
          </p:nvPr>
        </p:nvSpPr>
        <p:spPr/>
        <p:txBody>
          <a:bodyPr>
            <a:normAutofit/>
          </a:bodyPr>
          <a:lstStyle/>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F6E5A75E-8713-42BC-BF42-8FA5DD760AAF}"/>
              </a:ext>
            </a:extLst>
          </p:cNvPr>
          <p:cNvSpPr txBox="1"/>
          <p:nvPr/>
        </p:nvSpPr>
        <p:spPr>
          <a:xfrm flipH="1">
            <a:off x="463230" y="1831970"/>
            <a:ext cx="3546505"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The boxplots represent the distribution of age and gender with cardio vascular risk.</a:t>
            </a:r>
          </a:p>
          <a:p>
            <a:pPr marL="285750" indent="-285750">
              <a:lnSpc>
                <a:spcPct val="150000"/>
              </a:lnSpc>
              <a:buFont typeface="Arial" panose="020B0604020202020204" pitchFamily="34" charset="0"/>
              <a:buChar char="•"/>
            </a:pPr>
            <a:r>
              <a:rPr lang="en-CA" sz="2000" dirty="0"/>
              <a:t> From patients having cardio vascular disease. We see females are bit higher than males.</a:t>
            </a:r>
            <a:endParaRPr lang="en-IN" sz="2000" dirty="0"/>
          </a:p>
        </p:txBody>
      </p:sp>
      <p:pic>
        <p:nvPicPr>
          <p:cNvPr id="8" name="Picture 7" descr="Chart, box and whisker chart&#10;&#10;Description automatically generated">
            <a:extLst>
              <a:ext uri="{FF2B5EF4-FFF2-40B4-BE49-F238E27FC236}">
                <a16:creationId xmlns:a16="http://schemas.microsoft.com/office/drawing/2014/main" id="{CF9C5DE8-E14B-4736-9AE5-5CCA3C972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240" y="833120"/>
            <a:ext cx="6252530" cy="5323840"/>
          </a:xfrm>
          <a:prstGeom prst="rect">
            <a:avLst/>
          </a:prstGeom>
        </p:spPr>
      </p:pic>
    </p:spTree>
    <p:extLst>
      <p:ext uri="{BB962C8B-B14F-4D97-AF65-F5344CB8AC3E}">
        <p14:creationId xmlns:p14="http://schemas.microsoft.com/office/powerpoint/2010/main" val="263118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underwater&#10;&#10;Description automatically generated">
            <a:extLst>
              <a:ext uri="{FF2B5EF4-FFF2-40B4-BE49-F238E27FC236}">
                <a16:creationId xmlns:a16="http://schemas.microsoft.com/office/drawing/2014/main" id="{D098CEB6-76BF-40A4-94C2-9773F32DA82C}"/>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l="14704" r="10606" b="-1"/>
          <a:stretch/>
        </p:blipFill>
        <p:spPr>
          <a:xfrm>
            <a:off x="0" y="-3737"/>
            <a:ext cx="12192000" cy="6855948"/>
          </a:xfrm>
          <a:prstGeom prst="rect">
            <a:avLst/>
          </a:prstGeom>
        </p:spPr>
      </p:pic>
      <p:sp>
        <p:nvSpPr>
          <p:cNvPr id="2" name="Title 1">
            <a:extLst>
              <a:ext uri="{FF2B5EF4-FFF2-40B4-BE49-F238E27FC236}">
                <a16:creationId xmlns:a16="http://schemas.microsoft.com/office/drawing/2014/main" id="{827670FE-FF2F-4703-A36D-9FCB7BA64B06}"/>
              </a:ext>
            </a:extLst>
          </p:cNvPr>
          <p:cNvSpPr>
            <a:spLocks noGrp="1"/>
          </p:cNvSpPr>
          <p:nvPr>
            <p:ph type="title"/>
          </p:nvPr>
        </p:nvSpPr>
        <p:spPr>
          <a:xfrm>
            <a:off x="839788" y="457200"/>
            <a:ext cx="3704503" cy="616977"/>
          </a:xfrm>
        </p:spPr>
        <p:txBody>
          <a:bodyPr/>
          <a:lstStyle/>
          <a:p>
            <a:r>
              <a:rPr lang="en-IN" sz="2800" dirty="0">
                <a:latin typeface="Algerian" panose="04020705040A02060702" pitchFamily="82" charset="0"/>
              </a:rPr>
              <a:t>EDA</a:t>
            </a:r>
            <a:endParaRPr lang="en-CA"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911EEBAC-698B-4AF8-AAF6-76627024A985}"/>
              </a:ext>
            </a:extLst>
          </p:cNvPr>
          <p:cNvSpPr>
            <a:spLocks noGrp="1"/>
          </p:cNvSpPr>
          <p:nvPr>
            <p:ph type="body" sz="half" idx="2"/>
          </p:nvPr>
        </p:nvSpPr>
        <p:spPr/>
        <p:txBody>
          <a:bodyPr>
            <a:normAutofit/>
          </a:bodyPr>
          <a:lstStyle/>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F6E5A75E-8713-42BC-BF42-8FA5DD760AAF}"/>
              </a:ext>
            </a:extLst>
          </p:cNvPr>
          <p:cNvSpPr txBox="1"/>
          <p:nvPr/>
        </p:nvSpPr>
        <p:spPr>
          <a:xfrm flipH="1">
            <a:off x="882330" y="1824181"/>
            <a:ext cx="3546505" cy="37379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The boxplot illustrates the Weight distribution for presence/absence of cardiovascular risk.</a:t>
            </a:r>
          </a:p>
          <a:p>
            <a:pPr marL="285750" indent="-285750">
              <a:lnSpc>
                <a:spcPct val="150000"/>
              </a:lnSpc>
              <a:buFont typeface="Arial" panose="020B0604020202020204" pitchFamily="34" charset="0"/>
              <a:buChar char="•"/>
            </a:pPr>
            <a:r>
              <a:rPr lang="en-IN" sz="2000" dirty="0"/>
              <a:t>The patients with cardiovascular risk weigh more than the patients with no risk.</a:t>
            </a:r>
            <a:endParaRPr lang="en-CA" sz="2000" dirty="0"/>
          </a:p>
        </p:txBody>
      </p:sp>
      <p:pic>
        <p:nvPicPr>
          <p:cNvPr id="14" name="Picture 13" descr="Chart, box and whisker chart&#10;&#10;Description automatically generated">
            <a:extLst>
              <a:ext uri="{FF2B5EF4-FFF2-40B4-BE49-F238E27FC236}">
                <a16:creationId xmlns:a16="http://schemas.microsoft.com/office/drawing/2014/main" id="{4512C248-72A9-4587-97D9-618E3A87C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840" y="772160"/>
            <a:ext cx="6634587" cy="4846320"/>
          </a:xfrm>
          <a:prstGeom prst="rect">
            <a:avLst/>
          </a:prstGeom>
        </p:spPr>
      </p:pic>
    </p:spTree>
    <p:extLst>
      <p:ext uri="{BB962C8B-B14F-4D97-AF65-F5344CB8AC3E}">
        <p14:creationId xmlns:p14="http://schemas.microsoft.com/office/powerpoint/2010/main" val="1840879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7ECE645AA00CE419D784357BB034234" ma:contentTypeVersion="4" ma:contentTypeDescription="Create a new document." ma:contentTypeScope="" ma:versionID="4a976c8fe78b27e5f770453454cacadd">
  <xsd:schema xmlns:xsd="http://www.w3.org/2001/XMLSchema" xmlns:xs="http://www.w3.org/2001/XMLSchema" xmlns:p="http://schemas.microsoft.com/office/2006/metadata/properties" xmlns:ns2="6fbdc74c-d3d4-4679-9131-ee7a6eb5caaa" targetNamespace="http://schemas.microsoft.com/office/2006/metadata/properties" ma:root="true" ma:fieldsID="50396b1f103fba386427fac094aeb22a" ns2:_="">
    <xsd:import namespace="6fbdc74c-d3d4-4679-9131-ee7a6eb5caa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bdc74c-d3d4-4679-9131-ee7a6eb5ca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7FCB93-078C-48B2-BD6B-A82C2E3E03B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20EA86E-0AFF-4B25-B4FE-BCA768BA3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bdc74c-d3d4-4679-9131-ee7a6eb5ca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897FC1-F7AA-4EA8-BA3D-ECDA01CC11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797</TotalTime>
  <Words>959</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Avenir Next LT Pro</vt:lpstr>
      <vt:lpstr>Calibri</vt:lpstr>
      <vt:lpstr>Calibri Light</vt:lpstr>
      <vt:lpstr>Wingdings</vt:lpstr>
      <vt:lpstr>Office Theme</vt:lpstr>
      <vt:lpstr> Group – 44  Hari Sai Palem 0747511 Manoj Reddy Lenkala 0753802 Naveen Kumar Tedla 0753623 Sunil Kumar Vidam  0735027  </vt:lpstr>
      <vt:lpstr>Content    </vt:lpstr>
      <vt:lpstr>Introduction</vt:lpstr>
      <vt:lpstr>Motivation</vt:lpstr>
      <vt:lpstr>Data Source and Description</vt:lpstr>
      <vt:lpstr>Data PREPARATION</vt:lpstr>
      <vt:lpstr>EDA</vt:lpstr>
      <vt:lpstr>EDA</vt:lpstr>
      <vt:lpstr>EDA</vt:lpstr>
      <vt:lpstr>EDA</vt:lpstr>
      <vt:lpstr>EDA</vt:lpstr>
      <vt:lpstr>Models</vt:lpstr>
      <vt:lpstr>Models</vt:lpstr>
      <vt:lpstr>Evaluation</vt:lpstr>
      <vt:lpstr>Evaluation</vt:lpstr>
      <vt:lpstr>Conclusion</vt:lpstr>
      <vt:lpstr>Machine Learning in Healthcare Analytics </vt:lpstr>
      <vt:lpstr>Thank You      - Group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 44  Hari Sai Palem 0747511 Manoj Reddy Lenkala 0753802 Naveen Kumar Tedla 0753623 Sunil Kumar Vidam  0735027  </dc:title>
  <dc:creator>Sunil Kumar</dc:creator>
  <cp:lastModifiedBy>Sunil Kumar</cp:lastModifiedBy>
  <cp:revision>16</cp:revision>
  <dcterms:created xsi:type="dcterms:W3CDTF">2020-12-11T03:06:02Z</dcterms:created>
  <dcterms:modified xsi:type="dcterms:W3CDTF">2020-12-11T16:23:48Z</dcterms:modified>
</cp:coreProperties>
</file>