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8" r:id="rId14"/>
    <p:sldId id="266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C95F3-2950-4517-909E-AF062E4E2A7F}" v="3" dt="2020-12-16T03:58:03.923"/>
    <p1510:client id="{F2E74A5B-0DC6-40A7-8616-B6BC71C96261}" v="36" dt="2021-01-13T22:54:02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Kumar Tedla" userId="S::w0753623@myscc.ca::72b42d8d-a1b3-4e89-98af-a12c0cd198e4" providerId="AD" clId="Web-{F2E74A5B-0DC6-40A7-8616-B6BC71C96261}"/>
    <pc:docChg chg="modSld">
      <pc:chgData name="Naveen Kumar Tedla" userId="S::w0753623@myscc.ca::72b42d8d-a1b3-4e89-98af-a12c0cd198e4" providerId="AD" clId="Web-{F2E74A5B-0DC6-40A7-8616-B6BC71C96261}" dt="2021-01-13T22:54:02.093" v="18" actId="20577"/>
      <pc:docMkLst>
        <pc:docMk/>
      </pc:docMkLst>
      <pc:sldChg chg="modSp">
        <pc:chgData name="Naveen Kumar Tedla" userId="S::w0753623@myscc.ca::72b42d8d-a1b3-4e89-98af-a12c0cd198e4" providerId="AD" clId="Web-{F2E74A5B-0DC6-40A7-8616-B6BC71C96261}" dt="2021-01-13T22:54:02.093" v="18" actId="20577"/>
        <pc:sldMkLst>
          <pc:docMk/>
          <pc:sldMk cId="3557390955" sldId="256"/>
        </pc:sldMkLst>
        <pc:spChg chg="mod">
          <ac:chgData name="Naveen Kumar Tedla" userId="S::w0753623@myscc.ca::72b42d8d-a1b3-4e89-98af-a12c0cd198e4" providerId="AD" clId="Web-{F2E74A5B-0DC6-40A7-8616-B6BC71C96261}" dt="2021-01-13T22:54:02.093" v="18" actId="20577"/>
          <ac:spMkLst>
            <pc:docMk/>
            <pc:sldMk cId="3557390955" sldId="256"/>
            <ac:spMk id="2" creationId="{E234DD51-FAFA-4D15-8D39-21EC0CF74B6A}"/>
          </ac:spMkLst>
        </pc:spChg>
      </pc:sldChg>
    </pc:docChg>
  </pc:docChgLst>
  <pc:docChgLst>
    <pc:chgData name="Sunil Kumar" userId="b5bb017c9e8c45f2" providerId="LiveId" clId="{7EDC95F3-2950-4517-909E-AF062E4E2A7F}"/>
    <pc:docChg chg="modSld">
      <pc:chgData name="Sunil Kumar" userId="b5bb017c9e8c45f2" providerId="LiveId" clId="{7EDC95F3-2950-4517-909E-AF062E4E2A7F}" dt="2020-12-16T03:58:10.935" v="3" actId="20577"/>
      <pc:docMkLst>
        <pc:docMk/>
      </pc:docMkLst>
      <pc:sldChg chg="modSp">
        <pc:chgData name="Sunil Kumar" userId="b5bb017c9e8c45f2" providerId="LiveId" clId="{7EDC95F3-2950-4517-909E-AF062E4E2A7F}" dt="2020-12-16T03:58:10.935" v="3" actId="20577"/>
        <pc:sldMkLst>
          <pc:docMk/>
          <pc:sldMk cId="1124404475" sldId="266"/>
        </pc:sldMkLst>
        <pc:spChg chg="mod">
          <ac:chgData name="Sunil Kumar" userId="b5bb017c9e8c45f2" providerId="LiveId" clId="{7EDC95F3-2950-4517-909E-AF062E4E2A7F}" dt="2020-12-16T03:58:10.935" v="3" actId="20577"/>
          <ac:spMkLst>
            <pc:docMk/>
            <pc:sldMk cId="1124404475" sldId="266"/>
            <ac:spMk id="7" creationId="{6A0068D5-EBEB-4126-9751-7E5A35152D1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45945-014A-411C-B992-BD4C2B7999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0E08D0-81EB-4D6F-A381-690F1654C718}">
      <dgm:prSet/>
      <dgm:spPr/>
      <dgm:t>
        <a:bodyPr/>
        <a:lstStyle/>
        <a:p>
          <a:r>
            <a:rPr lang="en-US"/>
            <a:t>Through sentiment analysis, we can analyze public opinions on respective hotels. </a:t>
          </a:r>
        </a:p>
      </dgm:t>
    </dgm:pt>
    <dgm:pt modelId="{B15C4C8C-237D-4517-8C1D-C0A5C9D5D4C0}" type="parTrans" cxnId="{3E624B9C-0211-4472-AA23-7C46C06F38C9}">
      <dgm:prSet/>
      <dgm:spPr/>
      <dgm:t>
        <a:bodyPr/>
        <a:lstStyle/>
        <a:p>
          <a:endParaRPr lang="en-US"/>
        </a:p>
      </dgm:t>
    </dgm:pt>
    <dgm:pt modelId="{0E27315E-D823-454B-A5B2-66AEAE6F47F3}" type="sibTrans" cxnId="{3E624B9C-0211-4472-AA23-7C46C06F38C9}">
      <dgm:prSet/>
      <dgm:spPr/>
      <dgm:t>
        <a:bodyPr/>
        <a:lstStyle/>
        <a:p>
          <a:endParaRPr lang="en-US"/>
        </a:p>
      </dgm:t>
    </dgm:pt>
    <dgm:pt modelId="{7082C521-7F3C-4A9A-9F90-0C01E7A1FDF2}">
      <dgm:prSet/>
      <dgm:spPr/>
      <dgm:t>
        <a:bodyPr/>
        <a:lstStyle/>
        <a:p>
          <a:r>
            <a:rPr lang="en-US"/>
            <a:t>Using this analysis, the hotel managements can know their current standards and improve their services, if necessary.</a:t>
          </a:r>
        </a:p>
      </dgm:t>
    </dgm:pt>
    <dgm:pt modelId="{BD528B9F-F0E2-41C9-A3E3-965BBBC08ED1}" type="parTrans" cxnId="{02B4D604-C4D0-4C7E-A373-CDAC659C5373}">
      <dgm:prSet/>
      <dgm:spPr/>
      <dgm:t>
        <a:bodyPr/>
        <a:lstStyle/>
        <a:p>
          <a:endParaRPr lang="en-US"/>
        </a:p>
      </dgm:t>
    </dgm:pt>
    <dgm:pt modelId="{173872D5-F37C-4999-AC7E-FF63812F13F5}" type="sibTrans" cxnId="{02B4D604-C4D0-4C7E-A373-CDAC659C5373}">
      <dgm:prSet/>
      <dgm:spPr/>
      <dgm:t>
        <a:bodyPr/>
        <a:lstStyle/>
        <a:p>
          <a:endParaRPr lang="en-US"/>
        </a:p>
      </dgm:t>
    </dgm:pt>
    <dgm:pt modelId="{D7BA8F49-E44C-4AB8-965B-3329F94BEDCC}" type="pres">
      <dgm:prSet presAssocID="{4A545945-014A-411C-B992-BD4C2B79999F}" presName="root" presStyleCnt="0">
        <dgm:presLayoutVars>
          <dgm:dir/>
          <dgm:resizeHandles val="exact"/>
        </dgm:presLayoutVars>
      </dgm:prSet>
      <dgm:spPr/>
    </dgm:pt>
    <dgm:pt modelId="{A6A25949-3FD4-4700-B616-70BE0FAEB7F6}" type="pres">
      <dgm:prSet presAssocID="{9E0E08D0-81EB-4D6F-A381-690F1654C718}" presName="compNode" presStyleCnt="0"/>
      <dgm:spPr/>
    </dgm:pt>
    <dgm:pt modelId="{296A8287-BDD1-4191-9E7F-89DE992B510E}" type="pres">
      <dgm:prSet presAssocID="{9E0E08D0-81EB-4D6F-A381-690F1654C718}" presName="bgRect" presStyleLbl="bgShp" presStyleIdx="0" presStyleCnt="2"/>
      <dgm:spPr/>
    </dgm:pt>
    <dgm:pt modelId="{46B04E05-A2AF-4276-AEC4-65B7B16C12A6}" type="pres">
      <dgm:prSet presAssocID="{9E0E08D0-81EB-4D6F-A381-690F1654C7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0933087F-DF68-4438-9FBB-43954751906C}" type="pres">
      <dgm:prSet presAssocID="{9E0E08D0-81EB-4D6F-A381-690F1654C718}" presName="spaceRect" presStyleCnt="0"/>
      <dgm:spPr/>
    </dgm:pt>
    <dgm:pt modelId="{AA41DF73-33D1-4178-B3FE-AF2E60109DB9}" type="pres">
      <dgm:prSet presAssocID="{9E0E08D0-81EB-4D6F-A381-690F1654C718}" presName="parTx" presStyleLbl="revTx" presStyleIdx="0" presStyleCnt="2">
        <dgm:presLayoutVars>
          <dgm:chMax val="0"/>
          <dgm:chPref val="0"/>
        </dgm:presLayoutVars>
      </dgm:prSet>
      <dgm:spPr/>
    </dgm:pt>
    <dgm:pt modelId="{81A3D78A-8138-43E5-BA73-D2F7DCBECE62}" type="pres">
      <dgm:prSet presAssocID="{0E27315E-D823-454B-A5B2-66AEAE6F47F3}" presName="sibTrans" presStyleCnt="0"/>
      <dgm:spPr/>
    </dgm:pt>
    <dgm:pt modelId="{E26020F9-D9F0-447A-9143-C9BC923B9924}" type="pres">
      <dgm:prSet presAssocID="{7082C521-7F3C-4A9A-9F90-0C01E7A1FDF2}" presName="compNode" presStyleCnt="0"/>
      <dgm:spPr/>
    </dgm:pt>
    <dgm:pt modelId="{FFD32466-2FBF-4170-9D12-72DC53C3351D}" type="pres">
      <dgm:prSet presAssocID="{7082C521-7F3C-4A9A-9F90-0C01E7A1FDF2}" presName="bgRect" presStyleLbl="bgShp" presStyleIdx="1" presStyleCnt="2"/>
      <dgm:spPr/>
    </dgm:pt>
    <dgm:pt modelId="{FAF7A169-FC04-4662-9841-1E329F27C87C}" type="pres">
      <dgm:prSet presAssocID="{7082C521-7F3C-4A9A-9F90-0C01E7A1FD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7EDCCDB1-25F7-4CFB-9829-720607A8A003}" type="pres">
      <dgm:prSet presAssocID="{7082C521-7F3C-4A9A-9F90-0C01E7A1FDF2}" presName="spaceRect" presStyleCnt="0"/>
      <dgm:spPr/>
    </dgm:pt>
    <dgm:pt modelId="{6245CC2C-632F-405C-BD41-9383F3785336}" type="pres">
      <dgm:prSet presAssocID="{7082C521-7F3C-4A9A-9F90-0C01E7A1FDF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2B4D604-C4D0-4C7E-A373-CDAC659C5373}" srcId="{4A545945-014A-411C-B992-BD4C2B79999F}" destId="{7082C521-7F3C-4A9A-9F90-0C01E7A1FDF2}" srcOrd="1" destOrd="0" parTransId="{BD528B9F-F0E2-41C9-A3E3-965BBBC08ED1}" sibTransId="{173872D5-F37C-4999-AC7E-FF63812F13F5}"/>
    <dgm:cxn modelId="{12C39084-F976-4CC8-984E-1B7A249412E7}" type="presOf" srcId="{7082C521-7F3C-4A9A-9F90-0C01E7A1FDF2}" destId="{6245CC2C-632F-405C-BD41-9383F3785336}" srcOrd="0" destOrd="0" presId="urn:microsoft.com/office/officeart/2018/2/layout/IconVerticalSolidList"/>
    <dgm:cxn modelId="{3E624B9C-0211-4472-AA23-7C46C06F38C9}" srcId="{4A545945-014A-411C-B992-BD4C2B79999F}" destId="{9E0E08D0-81EB-4D6F-A381-690F1654C718}" srcOrd="0" destOrd="0" parTransId="{B15C4C8C-237D-4517-8C1D-C0A5C9D5D4C0}" sibTransId="{0E27315E-D823-454B-A5B2-66AEAE6F47F3}"/>
    <dgm:cxn modelId="{5609E2D7-8AF4-48E5-86B9-0CD9BED919B3}" type="presOf" srcId="{9E0E08D0-81EB-4D6F-A381-690F1654C718}" destId="{AA41DF73-33D1-4178-B3FE-AF2E60109DB9}" srcOrd="0" destOrd="0" presId="urn:microsoft.com/office/officeart/2018/2/layout/IconVerticalSolidList"/>
    <dgm:cxn modelId="{63BCB8EF-84ED-4C75-B699-EE3E83850C1F}" type="presOf" srcId="{4A545945-014A-411C-B992-BD4C2B79999F}" destId="{D7BA8F49-E44C-4AB8-965B-3329F94BEDCC}" srcOrd="0" destOrd="0" presId="urn:microsoft.com/office/officeart/2018/2/layout/IconVerticalSolidList"/>
    <dgm:cxn modelId="{3B97F5D0-B62A-41CC-86CE-BDC57D67D969}" type="presParOf" srcId="{D7BA8F49-E44C-4AB8-965B-3329F94BEDCC}" destId="{A6A25949-3FD4-4700-B616-70BE0FAEB7F6}" srcOrd="0" destOrd="0" presId="urn:microsoft.com/office/officeart/2018/2/layout/IconVerticalSolidList"/>
    <dgm:cxn modelId="{45D51C10-069C-476C-92A5-517B28B3F782}" type="presParOf" srcId="{A6A25949-3FD4-4700-B616-70BE0FAEB7F6}" destId="{296A8287-BDD1-4191-9E7F-89DE992B510E}" srcOrd="0" destOrd="0" presId="urn:microsoft.com/office/officeart/2018/2/layout/IconVerticalSolidList"/>
    <dgm:cxn modelId="{54406D42-2BAB-46BE-9643-E43147D47D32}" type="presParOf" srcId="{A6A25949-3FD4-4700-B616-70BE0FAEB7F6}" destId="{46B04E05-A2AF-4276-AEC4-65B7B16C12A6}" srcOrd="1" destOrd="0" presId="urn:microsoft.com/office/officeart/2018/2/layout/IconVerticalSolidList"/>
    <dgm:cxn modelId="{6E472D4F-FF82-42B2-A19C-29FD25ACA8E2}" type="presParOf" srcId="{A6A25949-3FD4-4700-B616-70BE0FAEB7F6}" destId="{0933087F-DF68-4438-9FBB-43954751906C}" srcOrd="2" destOrd="0" presId="urn:microsoft.com/office/officeart/2018/2/layout/IconVerticalSolidList"/>
    <dgm:cxn modelId="{93C39DE1-449F-4DD1-85D1-B8551B3CDD25}" type="presParOf" srcId="{A6A25949-3FD4-4700-B616-70BE0FAEB7F6}" destId="{AA41DF73-33D1-4178-B3FE-AF2E60109DB9}" srcOrd="3" destOrd="0" presId="urn:microsoft.com/office/officeart/2018/2/layout/IconVerticalSolidList"/>
    <dgm:cxn modelId="{7A51788E-2CDE-4785-9370-823C05B86C80}" type="presParOf" srcId="{D7BA8F49-E44C-4AB8-965B-3329F94BEDCC}" destId="{81A3D78A-8138-43E5-BA73-D2F7DCBECE62}" srcOrd="1" destOrd="0" presId="urn:microsoft.com/office/officeart/2018/2/layout/IconVerticalSolidList"/>
    <dgm:cxn modelId="{FADF2C1D-094E-4975-82AA-4A5B0F429E5C}" type="presParOf" srcId="{D7BA8F49-E44C-4AB8-965B-3329F94BEDCC}" destId="{E26020F9-D9F0-447A-9143-C9BC923B9924}" srcOrd="2" destOrd="0" presId="urn:microsoft.com/office/officeart/2018/2/layout/IconVerticalSolidList"/>
    <dgm:cxn modelId="{90BA79DA-E39F-4F44-89C6-B60DC1B4C96F}" type="presParOf" srcId="{E26020F9-D9F0-447A-9143-C9BC923B9924}" destId="{FFD32466-2FBF-4170-9D12-72DC53C3351D}" srcOrd="0" destOrd="0" presId="urn:microsoft.com/office/officeart/2018/2/layout/IconVerticalSolidList"/>
    <dgm:cxn modelId="{189699C2-FB04-4214-96F3-7BDF7B94029A}" type="presParOf" srcId="{E26020F9-D9F0-447A-9143-C9BC923B9924}" destId="{FAF7A169-FC04-4662-9841-1E329F27C87C}" srcOrd="1" destOrd="0" presId="urn:microsoft.com/office/officeart/2018/2/layout/IconVerticalSolidList"/>
    <dgm:cxn modelId="{D4633C60-FD68-4FB7-8304-D18FBD1C14CE}" type="presParOf" srcId="{E26020F9-D9F0-447A-9143-C9BC923B9924}" destId="{7EDCCDB1-25F7-4CFB-9829-720607A8A003}" srcOrd="2" destOrd="0" presId="urn:microsoft.com/office/officeart/2018/2/layout/IconVerticalSolidList"/>
    <dgm:cxn modelId="{FE758E15-5366-4C9A-A34D-1620B8581286}" type="presParOf" srcId="{E26020F9-D9F0-447A-9143-C9BC923B9924}" destId="{6245CC2C-632F-405C-BD41-9383F37853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A8287-BDD1-4191-9E7F-89DE992B510E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04E05-A2AF-4276-AEC4-65B7B16C12A6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1DF73-33D1-4178-B3FE-AF2E60109DB9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Through sentiment analysis, we can analyze public opinions on respective hotels. </a:t>
          </a:r>
        </a:p>
      </dsp:txBody>
      <dsp:txXfrm>
        <a:off x="1509882" y="708097"/>
        <a:ext cx="9005717" cy="1307257"/>
      </dsp:txXfrm>
    </dsp:sp>
    <dsp:sp modelId="{FFD32466-2FBF-4170-9D12-72DC53C3351D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7A169-FC04-4662-9841-1E329F27C87C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5CC2C-632F-405C-BD41-9383F3785336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this analysis, the hotel managements can know their current standards and improve their services, if necessary.</a:t>
          </a: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7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0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3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4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3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DCAB0076-E94D-48C5-9F43-46970D8B4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8" b="113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4DD51-FAFA-4D15-8D39-21EC0CF74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 fontScale="90000"/>
          </a:bodyPr>
          <a:lstStyle/>
          <a:p>
            <a:r>
              <a:rPr lang="en-IN" sz="6600" dirty="0"/>
              <a:t>Sentiment Analysis on Trip Advisor Hotel </a:t>
            </a:r>
            <a:r>
              <a:rPr lang="en-IN" sz="6600"/>
              <a:t>Reviews using NLP</a:t>
            </a:r>
            <a:endParaRPr lang="en-CA" sz="6600" dirty="0"/>
          </a:p>
        </p:txBody>
      </p:sp>
      <p:sp>
        <p:nvSpPr>
          <p:cNvPr id="18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30CCF-5347-4778-9B72-240AD6C4D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IN" dirty="0"/>
              <a:t>DAB-303 Marketing Analytics Final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390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2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1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24815-569E-4AF2-8CBD-65BF3BC6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IN" sz="2800"/>
              <a:t>EDA</a:t>
            </a:r>
            <a:endParaRPr lang="en-CA" sz="2800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9">
            <a:extLst>
              <a:ext uri="{FF2B5EF4-FFF2-40B4-BE49-F238E27FC236}">
                <a16:creationId xmlns:a16="http://schemas.microsoft.com/office/drawing/2014/main" id="{1FA184B4-F142-4206-AD5C-5C2D9342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r>
              <a:rPr lang="en-US" sz="2000" dirty="0"/>
              <a:t>The wordclouds outline the most frequent words appeared in positive and negative reviews.</a:t>
            </a:r>
          </a:p>
          <a:p>
            <a:r>
              <a:rPr lang="en-US" sz="2000" dirty="0"/>
              <a:t>The most frequent words in positive reviews are ‘room’, ‘hotel’, ‘day’, ‘time’, ‘resort’.</a:t>
            </a:r>
          </a:p>
          <a:p>
            <a:r>
              <a:rPr lang="en-US" sz="2000" dirty="0"/>
              <a:t>The most frequent words in negative reviews are ‘room’, ‘hostel’, ‘day’, ‘n’t’, ‘stay’.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2ECC63-098D-48D7-A6A7-C3ABECC49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864036"/>
            <a:ext cx="4233672" cy="219092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5B7D59E-7555-47E0-B906-7CFD8870E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677368"/>
            <a:ext cx="4230116" cy="2241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641DF2-3897-49F3-9CC9-0D82160031A5}"/>
              </a:ext>
            </a:extLst>
          </p:cNvPr>
          <p:cNvSpPr txBox="1"/>
          <p:nvPr/>
        </p:nvSpPr>
        <p:spPr>
          <a:xfrm>
            <a:off x="7972746" y="369871"/>
            <a:ext cx="380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 Reviews WordCloud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74445-3716-4F3A-98BD-9374DB48AE38}"/>
              </a:ext>
            </a:extLst>
          </p:cNvPr>
          <p:cNvSpPr txBox="1"/>
          <p:nvPr/>
        </p:nvSpPr>
        <p:spPr>
          <a:xfrm>
            <a:off x="7972746" y="3429000"/>
            <a:ext cx="359133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Negative Reviews WordCloud</a:t>
            </a:r>
          </a:p>
        </p:txBody>
      </p:sp>
    </p:spTree>
    <p:extLst>
      <p:ext uri="{BB962C8B-B14F-4D97-AF65-F5344CB8AC3E}">
        <p14:creationId xmlns:p14="http://schemas.microsoft.com/office/powerpoint/2010/main" val="325853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24815-569E-4AF2-8CBD-65BF3BC6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/>
              <a:t>EDA</a:t>
            </a:r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765E0EB-CDD0-4775-A9A4-34964050F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9" r="2" b="2"/>
          <a:stretch/>
        </p:blipFill>
        <p:spPr>
          <a:xfrm>
            <a:off x="626850" y="2018806"/>
            <a:ext cx="6291309" cy="4153394"/>
          </a:xfrm>
          <a:prstGeom prst="rect">
            <a:avLst/>
          </a:prstGeom>
        </p:spPr>
      </p:pic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0356FE56-B451-49B6-8013-C7B86142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/>
              <a:t>The stacked bar chart represents the frequency of top 5 common stopwords in reviews for each scale of rating (1-5).</a:t>
            </a:r>
          </a:p>
          <a:p>
            <a:r>
              <a:rPr lang="en-US" sz="1800"/>
              <a:t>‘not’ is the most common stopword in reviews of all ratings. Each of these stopwords are more frequent in 5 rated reviews and less frequent in 1 rated reviews.</a:t>
            </a:r>
          </a:p>
        </p:txBody>
      </p:sp>
    </p:spTree>
    <p:extLst>
      <p:ext uri="{BB962C8B-B14F-4D97-AF65-F5344CB8AC3E}">
        <p14:creationId xmlns:p14="http://schemas.microsoft.com/office/powerpoint/2010/main" val="50505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8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7" name="Rectangle 9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8" name="Rectangle 9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24815-569E-4AF2-8CBD-65BF3BC6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/>
              <a:t>EDA</a:t>
            </a:r>
            <a:endParaRPr lang="en-CA"/>
          </a:p>
        </p:txBody>
      </p:sp>
      <p:sp>
        <p:nvSpPr>
          <p:cNvPr id="119" name="Rectangle 9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Content Placeholder 60">
            <a:extLst>
              <a:ext uri="{FF2B5EF4-FFF2-40B4-BE49-F238E27FC236}">
                <a16:creationId xmlns:a16="http://schemas.microsoft.com/office/drawing/2014/main" id="{346EF539-8A37-4AA7-B558-07A05937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clustered column chart depicts the frequency of top common words in reviews for each rating scale.</a:t>
            </a:r>
          </a:p>
          <a:p>
            <a:r>
              <a:rPr lang="en-US" sz="1800" dirty="0"/>
              <a:t>‘hotel’ is the most common word in all reviews of each rating.</a:t>
            </a:r>
          </a:p>
          <a:p>
            <a:r>
              <a:rPr lang="en-US" sz="1800" dirty="0"/>
              <a:t>All the top common words are more frequent in reviews with 5 rating and less frequent in reviews with 1 rating. </a:t>
            </a:r>
          </a:p>
          <a:p>
            <a:endParaRPr lang="en-US" sz="180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2EF0B3-4755-420A-94AD-9551D7CEA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2196277"/>
            <a:ext cx="6610883" cy="43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8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6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24815-569E-4AF2-8CBD-65BF3BC6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IN" sz="3600"/>
              <a:t>EDA</a:t>
            </a:r>
            <a:endParaRPr lang="en-CA" sz="3600"/>
          </a:p>
        </p:txBody>
      </p:sp>
      <p:sp>
        <p:nvSpPr>
          <p:cNvPr id="117" name="Rectangle 6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63FC9A0-0E41-4ED8-8EBA-F56B3769A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033900"/>
            <a:ext cx="6702552" cy="3887480"/>
          </a:xfrm>
          <a:prstGeom prst="rect">
            <a:avLst/>
          </a:prstGeom>
        </p:spPr>
      </p:pic>
      <p:sp useBgFill="1">
        <p:nvSpPr>
          <p:cNvPr id="118" name="Rectangle 6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Content Placeholder 60">
            <a:extLst>
              <a:ext uri="{FF2B5EF4-FFF2-40B4-BE49-F238E27FC236}">
                <a16:creationId xmlns:a16="http://schemas.microsoft.com/office/drawing/2014/main" id="{019EBF43-E872-4B97-8794-03D99B97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histogram represents the distribution of number of words in all reviews.</a:t>
            </a:r>
          </a:p>
          <a:p>
            <a:r>
              <a:rPr lang="en-US" sz="1700" dirty="0"/>
              <a:t>The reviews with words less than 200 are greater in number.</a:t>
            </a:r>
          </a:p>
        </p:txBody>
      </p:sp>
    </p:spTree>
    <p:extLst>
      <p:ext uri="{BB962C8B-B14F-4D97-AF65-F5344CB8AC3E}">
        <p14:creationId xmlns:p14="http://schemas.microsoft.com/office/powerpoint/2010/main" val="261982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4815-569E-4AF2-8CBD-65BF3BC6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0068D5-EBEB-4126-9751-7E5A3515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models which can perform efficiently and take less time to process the data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Gaussian Naïve Bayes</a:t>
            </a:r>
          </a:p>
          <a:p>
            <a:pPr lvl="1"/>
            <a:r>
              <a:rPr lang="en-IN" dirty="0"/>
              <a:t>Logistic Regression</a:t>
            </a:r>
          </a:p>
          <a:p>
            <a:pPr lvl="1"/>
            <a:r>
              <a:rPr lang="en-IN" dirty="0"/>
              <a:t>Random Forest</a:t>
            </a:r>
          </a:p>
          <a:p>
            <a:pPr lvl="1"/>
            <a:r>
              <a:rPr lang="en-IN" dirty="0"/>
              <a:t>Decision Tree</a:t>
            </a:r>
          </a:p>
          <a:p>
            <a:pPr lvl="1"/>
            <a:r>
              <a:rPr lang="en-IN" dirty="0"/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12440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24815-569E-4AF2-8CBD-65BF3BC6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IN" sz="3600"/>
              <a:t>Evaluation</a:t>
            </a:r>
            <a:endParaRPr lang="en-CA" sz="360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DC567CC-1D68-46A5-AEE0-3BFB4A028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427676"/>
            <a:ext cx="6702552" cy="3099928"/>
          </a:xfrm>
          <a:prstGeom prst="rect">
            <a:avLst/>
          </a:prstGeom>
        </p:spPr>
      </p:pic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0068D5-EBEB-4126-9751-7E5A3515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/>
              <a:t>After comparing both types of Natural Language Processing models, it is observed that all the TF IDF models except Decision Tree Classifier have shown improvement in accuracy.</a:t>
            </a:r>
          </a:p>
          <a:p>
            <a:r>
              <a:rPr lang="en-US" sz="1700"/>
              <a:t>Overall, Artificial Neural network predicts the best for both approaches.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6938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24815-569E-4AF2-8CBD-65BF3BC6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CA"/>
              <a:t>Conclusion</a:t>
            </a:r>
          </a:p>
        </p:txBody>
      </p:sp>
      <p:sp>
        <p:nvSpPr>
          <p:cNvPr id="90" name="Rectangle 8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8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2" name="Content Placeholder 7">
            <a:extLst>
              <a:ext uri="{FF2B5EF4-FFF2-40B4-BE49-F238E27FC236}">
                <a16:creationId xmlns:a16="http://schemas.microsoft.com/office/drawing/2014/main" id="{B03DFBF3-D8CA-42DC-A119-EDD89AEE0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13468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96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9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9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6" name="Rectangle 10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0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0060D9-B82F-4B52-962B-5B71E5EA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138" name="Rectangle 10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0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0" name="Graphic 94" descr="Handshake">
            <a:extLst>
              <a:ext uri="{FF2B5EF4-FFF2-40B4-BE49-F238E27FC236}">
                <a16:creationId xmlns:a16="http://schemas.microsoft.com/office/drawing/2014/main" id="{3422E48F-EA6D-4A26-BC2E-31B17608D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612" y="2091095"/>
            <a:ext cx="42062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6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692C2-6F8B-4B48-BF5A-237E959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IN" sz="3200" dirty="0"/>
              <a:t>Group - 44 </a:t>
            </a:r>
            <a:endParaRPr lang="en-CA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69F6A-8112-43F2-B8B7-24671EB41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64" r="9173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09CFF9-8B86-41B0-A8EA-565E8FA2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CA" sz="2000" dirty="0"/>
              <a:t>Hari Sai </a:t>
            </a:r>
            <a:r>
              <a:rPr lang="en-CA" sz="2000" dirty="0" err="1"/>
              <a:t>Palem</a:t>
            </a:r>
            <a:r>
              <a:rPr lang="en-CA" sz="2000" dirty="0"/>
              <a:t>– 0747511</a:t>
            </a:r>
          </a:p>
          <a:p>
            <a:pPr marL="0" indent="0" algn="ctr">
              <a:buNone/>
            </a:pPr>
            <a:r>
              <a:rPr lang="en-CA" sz="2000" dirty="0"/>
              <a:t>Manoj Reddy Lenkala– 0753802</a:t>
            </a:r>
          </a:p>
          <a:p>
            <a:pPr marL="0" indent="0" algn="ctr">
              <a:buNone/>
            </a:pPr>
            <a:r>
              <a:rPr lang="en-CA" sz="2000" dirty="0"/>
              <a:t>Naveen Kumar </a:t>
            </a:r>
            <a:r>
              <a:rPr lang="en-CA" sz="2000" dirty="0" err="1"/>
              <a:t>Tedla</a:t>
            </a:r>
            <a:r>
              <a:rPr lang="en-CA" sz="2000" dirty="0"/>
              <a:t>– 0753623</a:t>
            </a:r>
          </a:p>
          <a:p>
            <a:pPr marL="0" indent="0" algn="ctr">
              <a:buNone/>
            </a:pPr>
            <a:r>
              <a:rPr lang="en-CA" sz="2000" dirty="0"/>
              <a:t>Sunil Kumar </a:t>
            </a:r>
            <a:r>
              <a:rPr lang="en-CA" sz="2000" dirty="0" err="1"/>
              <a:t>Vidam</a:t>
            </a:r>
            <a:r>
              <a:rPr lang="en-CA" sz="2000" dirty="0"/>
              <a:t>- 0735027</a:t>
            </a:r>
          </a:p>
        </p:txBody>
      </p:sp>
    </p:spTree>
    <p:extLst>
      <p:ext uri="{BB962C8B-B14F-4D97-AF65-F5344CB8AC3E}">
        <p14:creationId xmlns:p14="http://schemas.microsoft.com/office/powerpoint/2010/main" val="91891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BE351-89E8-4438-BB67-0BD552CF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IN" sz="3200" dirty="0"/>
              <a:t>Agenda</a:t>
            </a:r>
            <a:endParaRPr lang="en-CA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11947-4464-4DE4-ACDE-F3FA84FB8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53" r="2165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CE60-6902-41D2-BA05-3B1F11917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Introduction to Sentiment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Background of Trip Advisor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Data Source and Description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Data Cleaning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Data Preparation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EDA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Evaluation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Conclusion</a:t>
            </a: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189775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4815-569E-4AF2-8CBD-65BF3BC6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Sentiment Analysis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0068D5-EBEB-4126-9751-7E5A3515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Sentiment Analysis is a natural language processing technique which is used to interpret and classify emotions on textual data as positive or negative.</a:t>
            </a:r>
          </a:p>
          <a:p>
            <a:pPr algn="just"/>
            <a:r>
              <a:rPr lang="en-IN" dirty="0"/>
              <a:t>Sentiment Analysis helps data analysts to understand the experience of the customer on a particular brand or product and also helps in interpreting the sentiment in subjective data.</a:t>
            </a:r>
          </a:p>
        </p:txBody>
      </p:sp>
    </p:spTree>
    <p:extLst>
      <p:ext uri="{BB962C8B-B14F-4D97-AF65-F5344CB8AC3E}">
        <p14:creationId xmlns:p14="http://schemas.microsoft.com/office/powerpoint/2010/main" val="312370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4815-569E-4AF2-8CBD-65BF3BC6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Trip Advisor – Travel Platform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0068D5-EBEB-4126-9751-7E5A3515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Trip Advisor is the world’s largest travel platform that helps about 463 million travellers each month.</a:t>
            </a:r>
          </a:p>
          <a:p>
            <a:r>
              <a:rPr lang="en-IN" dirty="0"/>
              <a:t>It helps travellers in booking flight tickets, accommodations and hotels, popular tours and attractions, reserve table at restaurants.</a:t>
            </a:r>
          </a:p>
          <a:p>
            <a:r>
              <a:rPr lang="en-IN" dirty="0"/>
              <a:t>Available on website and also on mobile applications.</a:t>
            </a:r>
          </a:p>
          <a:p>
            <a:r>
              <a:rPr lang="en-IN" dirty="0"/>
              <a:t>Generates around 850 million reviews annually.  </a:t>
            </a:r>
          </a:p>
        </p:txBody>
      </p:sp>
    </p:spTree>
    <p:extLst>
      <p:ext uri="{BB962C8B-B14F-4D97-AF65-F5344CB8AC3E}">
        <p14:creationId xmlns:p14="http://schemas.microsoft.com/office/powerpoint/2010/main" val="12198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4815-569E-4AF2-8CBD-65BF3BC6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 and Description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0068D5-EBEB-4126-9751-7E5A3515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chosen to perform sentiment analysis on Hotel reviews of trip advisor.</a:t>
            </a:r>
          </a:p>
          <a:p>
            <a:r>
              <a:rPr lang="en-IN" dirty="0"/>
              <a:t>The data is available on open-access repository -  Zenodo.</a:t>
            </a:r>
          </a:p>
          <a:p>
            <a:r>
              <a:rPr lang="en-IN" dirty="0"/>
              <a:t>The dataset consists of 20491 reviews on hotels which are classified into sentiment range 1 to 5, where 1 being negative and 5 being Positive.</a:t>
            </a:r>
          </a:p>
        </p:txBody>
      </p:sp>
    </p:spTree>
    <p:extLst>
      <p:ext uri="{BB962C8B-B14F-4D97-AF65-F5344CB8AC3E}">
        <p14:creationId xmlns:p14="http://schemas.microsoft.com/office/powerpoint/2010/main" val="276303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4815-569E-4AF2-8CBD-65BF3BC6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0068D5-EBEB-4126-9751-7E5A3515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Checked null values and duplicate values.</a:t>
            </a:r>
          </a:p>
          <a:p>
            <a:r>
              <a:rPr lang="en-IN" dirty="0"/>
              <a:t>Removed non-essential words, applied stemming, performed both the </a:t>
            </a:r>
            <a:r>
              <a:rPr lang="en-IN" dirty="0" err="1"/>
              <a:t>countvectorizer</a:t>
            </a:r>
            <a:r>
              <a:rPr lang="en-IN" dirty="0"/>
              <a:t> and </a:t>
            </a:r>
            <a:r>
              <a:rPr lang="en-IN" dirty="0" err="1"/>
              <a:t>tfidf</a:t>
            </a:r>
            <a:r>
              <a:rPr lang="en-IN" dirty="0"/>
              <a:t> vectorizer on reviews.</a:t>
            </a:r>
          </a:p>
          <a:p>
            <a:r>
              <a:rPr lang="en-IN" dirty="0"/>
              <a:t>Converted all the sentiment values into binary 0-Negative, 1-Positive.</a:t>
            </a:r>
          </a:p>
          <a:p>
            <a:r>
              <a:rPr lang="en-IN" dirty="0"/>
              <a:t>Balanced the dataset by using the oversampling technique only for the train dataset.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32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24815-569E-4AF2-8CBD-65BF3BC6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IN" sz="3600"/>
              <a:t>EDA</a:t>
            </a:r>
            <a:endParaRPr lang="en-CA" sz="360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Chart, pie chart&#10;&#10;Description automatically generated">
            <a:extLst>
              <a:ext uri="{FF2B5EF4-FFF2-40B4-BE49-F238E27FC236}">
                <a16:creationId xmlns:a16="http://schemas.microsoft.com/office/drawing/2014/main" id="{53833F00-8BD1-4F6C-A52E-AF69E2FF9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15" y="1719072"/>
            <a:ext cx="5699858" cy="4517136"/>
          </a:xfrm>
          <a:prstGeom prst="rect">
            <a:avLst/>
          </a:prstGeom>
        </p:spPr>
      </p:pic>
      <p:sp useBgFill="1">
        <p:nvSpPr>
          <p:cNvPr id="25" name="Rectangle 2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292720-A2B3-4992-B3F8-17824413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Pie chart represent the percentage of reviews for each rating (1 to 5).</a:t>
            </a:r>
          </a:p>
          <a:p>
            <a:r>
              <a:rPr lang="en-US" sz="1700" dirty="0"/>
              <a:t>More than 44% of the reviews have 5 rating and 6.93% of the reviews have 1 rating.</a:t>
            </a:r>
          </a:p>
        </p:txBody>
      </p:sp>
    </p:spTree>
    <p:extLst>
      <p:ext uri="{BB962C8B-B14F-4D97-AF65-F5344CB8AC3E}">
        <p14:creationId xmlns:p14="http://schemas.microsoft.com/office/powerpoint/2010/main" val="184681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24815-569E-4AF2-8CBD-65BF3BC6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/>
              <a:t>EDA</a:t>
            </a:r>
            <a:endParaRPr lang="en-CA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25AFF86-1827-490A-BED3-400F746E1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9" b="-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03" name="Content Placeholder 7">
            <a:extLst>
              <a:ext uri="{FF2B5EF4-FFF2-40B4-BE49-F238E27FC236}">
                <a16:creationId xmlns:a16="http://schemas.microsoft.com/office/drawing/2014/main" id="{924E1FFE-2920-4B60-BC67-DB34BC6FB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bar plot shows the number of reviews for each sentiment; positive and negative.</a:t>
            </a:r>
          </a:p>
          <a:p>
            <a:r>
              <a:rPr lang="en-US" sz="1800" dirty="0"/>
              <a:t>Clearly, the positive sentiment has a greater number of reviews than the negative sentiment.</a:t>
            </a:r>
          </a:p>
        </p:txBody>
      </p:sp>
    </p:spTree>
    <p:extLst>
      <p:ext uri="{BB962C8B-B14F-4D97-AF65-F5344CB8AC3E}">
        <p14:creationId xmlns:p14="http://schemas.microsoft.com/office/powerpoint/2010/main" val="40409127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7FA2BA"/>
      </a:accent1>
      <a:accent2>
        <a:srgbClr val="80A9A8"/>
      </a:accent2>
      <a:accent3>
        <a:srgbClr val="969FC6"/>
      </a:accent3>
      <a:accent4>
        <a:srgbClr val="BA7F96"/>
      </a:accent4>
      <a:accent5>
        <a:srgbClr val="C69896"/>
      </a:accent5>
      <a:accent6>
        <a:srgbClr val="BA997F"/>
      </a:accent6>
      <a:hlink>
        <a:srgbClr val="A5775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659</Words>
  <Application>Microsoft Macintosh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Wingdings</vt:lpstr>
      <vt:lpstr>AccentBoxVTI</vt:lpstr>
      <vt:lpstr>Sentiment Analysis on Trip Advisor Hotel Reviews using NLP</vt:lpstr>
      <vt:lpstr>Group - 44 </vt:lpstr>
      <vt:lpstr>Agenda</vt:lpstr>
      <vt:lpstr>Sentiment Analysis</vt:lpstr>
      <vt:lpstr>Trip Advisor – Travel Platform</vt:lpstr>
      <vt:lpstr>Data source and Description</vt:lpstr>
      <vt:lpstr>Data Preparation</vt:lpstr>
      <vt:lpstr>EDA</vt:lpstr>
      <vt:lpstr>EDA</vt:lpstr>
      <vt:lpstr>EDA</vt:lpstr>
      <vt:lpstr>EDA</vt:lpstr>
      <vt:lpstr>EDA</vt:lpstr>
      <vt:lpstr>EDA</vt:lpstr>
      <vt:lpstr>Models</vt:lpstr>
      <vt:lpstr>Evaluation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Advisor</dc:title>
  <dc:creator>Sunil Kumar</dc:creator>
  <cp:lastModifiedBy>Naveen Kumar Tedla</cp:lastModifiedBy>
  <cp:revision>8</cp:revision>
  <dcterms:created xsi:type="dcterms:W3CDTF">2020-12-16T03:37:55Z</dcterms:created>
  <dcterms:modified xsi:type="dcterms:W3CDTF">2021-02-05T15:45:40Z</dcterms:modified>
</cp:coreProperties>
</file>