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 id="260" r:id="rId8"/>
    <p:sldId id="263" r:id="rId9"/>
    <p:sldId id="264" r:id="rId10"/>
    <p:sldId id="266"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4660"/>
  </p:normalViewPr>
  <p:slideViewPr>
    <p:cSldViewPr snapToGrid="0" showGuides="1">
      <p:cViewPr varScale="1">
        <p:scale>
          <a:sx n="83" d="100"/>
          <a:sy n="83" d="100"/>
        </p:scale>
        <p:origin x="56"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ogy, Sunava" userId="d332b65f-399d-4229-a98f-4431afd8037b" providerId="ADAL" clId="{D95AD4DA-4179-4835-B32B-7218F186544D}"/>
    <pc:docChg chg="undo custSel modSld sldOrd">
      <pc:chgData name="Neogy, Sunava" userId="d332b65f-399d-4229-a98f-4431afd8037b" providerId="ADAL" clId="{D95AD4DA-4179-4835-B32B-7218F186544D}" dt="2025-04-08T11:38:09.731" v="86"/>
      <pc:docMkLst>
        <pc:docMk/>
      </pc:docMkLst>
      <pc:sldChg chg="modSp mod">
        <pc:chgData name="Neogy, Sunava" userId="d332b65f-399d-4229-a98f-4431afd8037b" providerId="ADAL" clId="{D95AD4DA-4179-4835-B32B-7218F186544D}" dt="2025-04-08T11:33:52.953" v="56" actId="20577"/>
        <pc:sldMkLst>
          <pc:docMk/>
          <pc:sldMk cId="1592060688" sldId="256"/>
        </pc:sldMkLst>
        <pc:spChg chg="mod">
          <ac:chgData name="Neogy, Sunava" userId="d332b65f-399d-4229-a98f-4431afd8037b" providerId="ADAL" clId="{D95AD4DA-4179-4835-B32B-7218F186544D}" dt="2025-04-08T11:33:52.953" v="56" actId="20577"/>
          <ac:spMkLst>
            <pc:docMk/>
            <pc:sldMk cId="1592060688" sldId="256"/>
            <ac:spMk id="3" creationId="{40D5C22D-63D0-1A69-2772-6A830C730C22}"/>
          </ac:spMkLst>
        </pc:spChg>
      </pc:sldChg>
      <pc:sldChg chg="modSp mod">
        <pc:chgData name="Neogy, Sunava" userId="d332b65f-399d-4229-a98f-4431afd8037b" providerId="ADAL" clId="{D95AD4DA-4179-4835-B32B-7218F186544D}" dt="2025-04-08T11:37:16.259" v="82" actId="14100"/>
        <pc:sldMkLst>
          <pc:docMk/>
          <pc:sldMk cId="3153996740" sldId="257"/>
        </pc:sldMkLst>
        <pc:spChg chg="mod">
          <ac:chgData name="Neogy, Sunava" userId="d332b65f-399d-4229-a98f-4431afd8037b" providerId="ADAL" clId="{D95AD4DA-4179-4835-B32B-7218F186544D}" dt="2025-04-08T11:37:16.259" v="82" actId="14100"/>
          <ac:spMkLst>
            <pc:docMk/>
            <pc:sldMk cId="3153996740" sldId="257"/>
            <ac:spMk id="3" creationId="{FF988DA5-D335-63CD-01E3-5DC7403B5F66}"/>
          </ac:spMkLst>
        </pc:spChg>
      </pc:sldChg>
      <pc:sldChg chg="modSp mod">
        <pc:chgData name="Neogy, Sunava" userId="d332b65f-399d-4229-a98f-4431afd8037b" providerId="ADAL" clId="{D95AD4DA-4179-4835-B32B-7218F186544D}" dt="2025-04-08T11:36:14.393" v="72" actId="14100"/>
        <pc:sldMkLst>
          <pc:docMk/>
          <pc:sldMk cId="1701489988" sldId="258"/>
        </pc:sldMkLst>
        <pc:spChg chg="mod">
          <ac:chgData name="Neogy, Sunava" userId="d332b65f-399d-4229-a98f-4431afd8037b" providerId="ADAL" clId="{D95AD4DA-4179-4835-B32B-7218F186544D}" dt="2025-04-08T11:36:14.393" v="72" actId="14100"/>
          <ac:spMkLst>
            <pc:docMk/>
            <pc:sldMk cId="1701489988" sldId="258"/>
            <ac:spMk id="3" creationId="{49D51543-3A77-299D-EE88-6BB9E22DE581}"/>
          </ac:spMkLst>
        </pc:spChg>
      </pc:sldChg>
      <pc:sldChg chg="modSp mod">
        <pc:chgData name="Neogy, Sunava" userId="d332b65f-399d-4229-a98f-4431afd8037b" providerId="ADAL" clId="{D95AD4DA-4179-4835-B32B-7218F186544D}" dt="2025-04-08T11:36:24.144" v="74" actId="14100"/>
        <pc:sldMkLst>
          <pc:docMk/>
          <pc:sldMk cId="3554478353" sldId="259"/>
        </pc:sldMkLst>
        <pc:spChg chg="mod">
          <ac:chgData name="Neogy, Sunava" userId="d332b65f-399d-4229-a98f-4431afd8037b" providerId="ADAL" clId="{D95AD4DA-4179-4835-B32B-7218F186544D}" dt="2025-04-08T11:36:24.144" v="74" actId="14100"/>
          <ac:spMkLst>
            <pc:docMk/>
            <pc:sldMk cId="3554478353" sldId="259"/>
            <ac:spMk id="3" creationId="{8B3D06B3-B5FE-3089-15E8-46016A754887}"/>
          </ac:spMkLst>
        </pc:spChg>
      </pc:sldChg>
      <pc:sldChg chg="modSp mod">
        <pc:chgData name="Neogy, Sunava" userId="d332b65f-399d-4229-a98f-4431afd8037b" providerId="ADAL" clId="{D95AD4DA-4179-4835-B32B-7218F186544D}" dt="2025-04-08T11:33:07.019" v="50" actId="14100"/>
        <pc:sldMkLst>
          <pc:docMk/>
          <pc:sldMk cId="1831740077" sldId="260"/>
        </pc:sldMkLst>
        <pc:spChg chg="mod">
          <ac:chgData name="Neogy, Sunava" userId="d332b65f-399d-4229-a98f-4431afd8037b" providerId="ADAL" clId="{D95AD4DA-4179-4835-B32B-7218F186544D}" dt="2025-04-08T11:33:07.019" v="50" actId="14100"/>
          <ac:spMkLst>
            <pc:docMk/>
            <pc:sldMk cId="1831740077" sldId="260"/>
            <ac:spMk id="3" creationId="{A8291705-C41C-D07E-FD30-CAD346BFBFDB}"/>
          </ac:spMkLst>
        </pc:spChg>
      </pc:sldChg>
      <pc:sldChg chg="modSp mod">
        <pc:chgData name="Neogy, Sunava" userId="d332b65f-399d-4229-a98f-4431afd8037b" providerId="ADAL" clId="{D95AD4DA-4179-4835-B32B-7218F186544D}" dt="2025-04-08T11:36:55.861" v="79" actId="14100"/>
        <pc:sldMkLst>
          <pc:docMk/>
          <pc:sldMk cId="4254373899" sldId="261"/>
        </pc:sldMkLst>
        <pc:spChg chg="mod">
          <ac:chgData name="Neogy, Sunava" userId="d332b65f-399d-4229-a98f-4431afd8037b" providerId="ADAL" clId="{D95AD4DA-4179-4835-B32B-7218F186544D}" dt="2025-04-08T11:36:55.861" v="79" actId="14100"/>
          <ac:spMkLst>
            <pc:docMk/>
            <pc:sldMk cId="4254373899" sldId="261"/>
            <ac:spMk id="3" creationId="{6B84982B-7156-A692-61C4-09091A9426E4}"/>
          </ac:spMkLst>
        </pc:spChg>
      </pc:sldChg>
      <pc:sldChg chg="modSp mod">
        <pc:chgData name="Neogy, Sunava" userId="d332b65f-399d-4229-a98f-4431afd8037b" providerId="ADAL" clId="{D95AD4DA-4179-4835-B32B-7218F186544D}" dt="2025-04-08T11:36:03.958" v="70" actId="27636"/>
        <pc:sldMkLst>
          <pc:docMk/>
          <pc:sldMk cId="524566198" sldId="262"/>
        </pc:sldMkLst>
        <pc:spChg chg="mod">
          <ac:chgData name="Neogy, Sunava" userId="d332b65f-399d-4229-a98f-4431afd8037b" providerId="ADAL" clId="{D95AD4DA-4179-4835-B32B-7218F186544D}" dt="2025-04-08T11:36:03.958" v="70" actId="27636"/>
          <ac:spMkLst>
            <pc:docMk/>
            <pc:sldMk cId="524566198" sldId="262"/>
            <ac:spMk id="3" creationId="{219BC096-3564-0339-2621-40D99D77CE13}"/>
          </ac:spMkLst>
        </pc:spChg>
      </pc:sldChg>
      <pc:sldChg chg="modSp mod">
        <pc:chgData name="Neogy, Sunava" userId="d332b65f-399d-4229-a98f-4431afd8037b" providerId="ADAL" clId="{D95AD4DA-4179-4835-B32B-7218F186544D}" dt="2025-04-08T11:36:35.531" v="76" actId="14100"/>
        <pc:sldMkLst>
          <pc:docMk/>
          <pc:sldMk cId="2573527926" sldId="263"/>
        </pc:sldMkLst>
        <pc:spChg chg="mod">
          <ac:chgData name="Neogy, Sunava" userId="d332b65f-399d-4229-a98f-4431afd8037b" providerId="ADAL" clId="{D95AD4DA-4179-4835-B32B-7218F186544D}" dt="2025-04-08T11:36:35.531" v="76" actId="14100"/>
          <ac:spMkLst>
            <pc:docMk/>
            <pc:sldMk cId="2573527926" sldId="263"/>
            <ac:spMk id="3" creationId="{500C5328-53F0-7039-C03F-04410152E63A}"/>
          </ac:spMkLst>
        </pc:spChg>
      </pc:sldChg>
      <pc:sldChg chg="modSp mod">
        <pc:chgData name="Neogy, Sunava" userId="d332b65f-399d-4229-a98f-4431afd8037b" providerId="ADAL" clId="{D95AD4DA-4179-4835-B32B-7218F186544D}" dt="2025-04-08T11:36:47.096" v="78" actId="14100"/>
        <pc:sldMkLst>
          <pc:docMk/>
          <pc:sldMk cId="3663075334" sldId="264"/>
        </pc:sldMkLst>
        <pc:spChg chg="mod">
          <ac:chgData name="Neogy, Sunava" userId="d332b65f-399d-4229-a98f-4431afd8037b" providerId="ADAL" clId="{D95AD4DA-4179-4835-B32B-7218F186544D}" dt="2025-04-08T11:36:47.096" v="78" actId="14100"/>
          <ac:spMkLst>
            <pc:docMk/>
            <pc:sldMk cId="3663075334" sldId="264"/>
            <ac:spMk id="3" creationId="{5E6CF415-5F5B-9F05-1993-A68F6A066522}"/>
          </ac:spMkLst>
        </pc:spChg>
      </pc:sldChg>
      <pc:sldChg chg="modSp mod ord">
        <pc:chgData name="Neogy, Sunava" userId="d332b65f-399d-4229-a98f-4431afd8037b" providerId="ADAL" clId="{D95AD4DA-4179-4835-B32B-7218F186544D}" dt="2025-04-08T11:35:06.870" v="58"/>
        <pc:sldMkLst>
          <pc:docMk/>
          <pc:sldMk cId="3343774650" sldId="265"/>
        </pc:sldMkLst>
        <pc:spChg chg="mod">
          <ac:chgData name="Neogy, Sunava" userId="d332b65f-399d-4229-a98f-4431afd8037b" providerId="ADAL" clId="{D95AD4DA-4179-4835-B32B-7218F186544D}" dt="2025-04-08T11:33:30.275" v="53" actId="33524"/>
          <ac:spMkLst>
            <pc:docMk/>
            <pc:sldMk cId="3343774650" sldId="265"/>
            <ac:spMk id="3" creationId="{C8C0AAB8-C23E-7DCE-7F7F-8D13B3F996E3}"/>
          </ac:spMkLst>
        </pc:spChg>
      </pc:sldChg>
      <pc:sldChg chg="modSp mod">
        <pc:chgData name="Neogy, Sunava" userId="d332b65f-399d-4229-a98f-4431afd8037b" providerId="ADAL" clId="{D95AD4DA-4179-4835-B32B-7218F186544D}" dt="2025-04-08T11:37:58.284" v="84" actId="1076"/>
        <pc:sldMkLst>
          <pc:docMk/>
          <pc:sldMk cId="1071123289" sldId="266"/>
        </pc:sldMkLst>
        <pc:spChg chg="mod">
          <ac:chgData name="Neogy, Sunava" userId="d332b65f-399d-4229-a98f-4431afd8037b" providerId="ADAL" clId="{D95AD4DA-4179-4835-B32B-7218F186544D}" dt="2025-04-08T11:37:58.284" v="84" actId="1076"/>
          <ac:spMkLst>
            <pc:docMk/>
            <pc:sldMk cId="1071123289" sldId="266"/>
            <ac:spMk id="2" creationId="{3508709D-4EFF-D962-D918-E94CE73DDCED}"/>
          </ac:spMkLst>
        </pc:spChg>
        <pc:spChg chg="mod">
          <ac:chgData name="Neogy, Sunava" userId="d332b65f-399d-4229-a98f-4431afd8037b" providerId="ADAL" clId="{D95AD4DA-4179-4835-B32B-7218F186544D}" dt="2025-04-08T11:31:19.312" v="40" actId="20577"/>
          <ac:spMkLst>
            <pc:docMk/>
            <pc:sldMk cId="1071123289" sldId="266"/>
            <ac:spMk id="3" creationId="{67FF6A15-7CCF-2120-9EE1-D8EB72BA0723}"/>
          </ac:spMkLst>
        </pc:spChg>
        <pc:picChg chg="mod">
          <ac:chgData name="Neogy, Sunava" userId="d332b65f-399d-4229-a98f-4431afd8037b" providerId="ADAL" clId="{D95AD4DA-4179-4835-B32B-7218F186544D}" dt="2025-04-08T11:31:02.612" v="36" actId="14100"/>
          <ac:picMkLst>
            <pc:docMk/>
            <pc:sldMk cId="1071123289" sldId="266"/>
            <ac:picMk id="8" creationId="{B85C2DC1-8F17-5D17-6CB6-655B629DF5A4}"/>
          </ac:picMkLst>
        </pc:picChg>
      </pc:sldChg>
      <pc:sldChg chg="modSp mod ord">
        <pc:chgData name="Neogy, Sunava" userId="d332b65f-399d-4229-a98f-4431afd8037b" providerId="ADAL" clId="{D95AD4DA-4179-4835-B32B-7218F186544D}" dt="2025-04-08T11:38:09.731" v="86"/>
        <pc:sldMkLst>
          <pc:docMk/>
          <pc:sldMk cId="3750829591" sldId="267"/>
        </pc:sldMkLst>
        <pc:spChg chg="mod">
          <ac:chgData name="Neogy, Sunava" userId="d332b65f-399d-4229-a98f-4431afd8037b" providerId="ADAL" clId="{D95AD4DA-4179-4835-B32B-7218F186544D}" dt="2025-04-08T11:37:50.012" v="83" actId="1076"/>
          <ac:spMkLst>
            <pc:docMk/>
            <pc:sldMk cId="3750829591" sldId="267"/>
            <ac:spMk id="2" creationId="{75DA1BFE-5FE8-B2BD-28EF-F12CBD6A3699}"/>
          </ac:spMkLst>
        </pc:spChg>
        <pc:spChg chg="mod">
          <ac:chgData name="Neogy, Sunava" userId="d332b65f-399d-4229-a98f-4431afd8037b" providerId="ADAL" clId="{D95AD4DA-4179-4835-B32B-7218F186544D}" dt="2025-04-08T11:32:22.572" v="45" actId="1076"/>
          <ac:spMkLst>
            <pc:docMk/>
            <pc:sldMk cId="3750829591" sldId="267"/>
            <ac:spMk id="3" creationId="{C8E86B96-86F7-5FE7-65ED-C29B5F151D48}"/>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4/8/2025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4/8/2025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EDCF-D8C7-4C8B-92D5-B85E6F50B497}"/>
              </a:ext>
            </a:extLst>
          </p:cNvPr>
          <p:cNvSpPr>
            <a:spLocks noGrp="1"/>
          </p:cNvSpPr>
          <p:nvPr>
            <p:ph type="ctrTitle"/>
          </p:nvPr>
        </p:nvSpPr>
        <p:spPr/>
        <p:txBody>
          <a:bodyPr/>
          <a:lstStyle/>
          <a:p>
            <a:r>
              <a:rPr lang="en-US" dirty="0"/>
              <a:t>Advanced ML-MODEL</a:t>
            </a:r>
          </a:p>
        </p:txBody>
      </p:sp>
      <p:sp>
        <p:nvSpPr>
          <p:cNvPr id="3" name="Subtitle 2">
            <a:extLst>
              <a:ext uri="{FF2B5EF4-FFF2-40B4-BE49-F238E27FC236}">
                <a16:creationId xmlns:a16="http://schemas.microsoft.com/office/drawing/2014/main" id="{40D5C22D-63D0-1A69-2772-6A830C730C22}"/>
              </a:ext>
            </a:extLst>
          </p:cNvPr>
          <p:cNvSpPr>
            <a:spLocks noGrp="1"/>
          </p:cNvSpPr>
          <p:nvPr>
            <p:ph type="subTitle" idx="1"/>
          </p:nvPr>
        </p:nvSpPr>
        <p:spPr>
          <a:xfrm>
            <a:off x="2692398" y="3657597"/>
            <a:ext cx="6815669" cy="1112296"/>
          </a:xfrm>
        </p:spPr>
        <p:txBody>
          <a:bodyPr>
            <a:normAutofit fontScale="92500" lnSpcReduction="20000"/>
          </a:bodyPr>
          <a:lstStyle/>
          <a:p>
            <a:endParaRPr lang="en-US" sz="2400" dirty="0"/>
          </a:p>
          <a:p>
            <a:endParaRPr lang="en-US" dirty="0"/>
          </a:p>
          <a:p>
            <a:r>
              <a:rPr lang="en-US" dirty="0"/>
              <a:t>-</a:t>
            </a:r>
            <a:r>
              <a:rPr lang="en-US" b="1" dirty="0"/>
              <a:t>Prepared by </a:t>
            </a:r>
            <a:r>
              <a:rPr lang="en-US" sz="1800" dirty="0">
                <a:effectLst/>
                <a:latin typeface="Arial" panose="020B0604020202020204" pitchFamily="34" charset="0"/>
                <a:ea typeface="Arial" panose="020B0604020202020204" pitchFamily="34" charset="0"/>
              </a:rPr>
              <a:t>Naveen Kumar Upadhyay &amp; Sunava Neogy</a:t>
            </a:r>
            <a:endParaRPr lang="en-US" dirty="0"/>
          </a:p>
        </p:txBody>
      </p:sp>
      <p:sp>
        <p:nvSpPr>
          <p:cNvPr id="5" name="Rectangle 1">
            <a:extLst>
              <a:ext uri="{FF2B5EF4-FFF2-40B4-BE49-F238E27FC236}">
                <a16:creationId xmlns:a16="http://schemas.microsoft.com/office/drawing/2014/main" id="{197618D5-042A-5A53-4CDF-AFA37E809455}"/>
              </a:ext>
            </a:extLst>
          </p:cNvPr>
          <p:cNvSpPr>
            <a:spLocks noChangeArrowheads="1"/>
          </p:cNvSpPr>
          <p:nvPr/>
        </p:nvSpPr>
        <p:spPr bwMode="auto">
          <a:xfrm>
            <a:off x="3507475" y="3657597"/>
            <a:ext cx="5036024" cy="74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Aft>
                <a:spcPts val="838"/>
              </a:spcAft>
            </a:pPr>
            <a:r>
              <a:rPr lang="en-US" altLang="en-US" sz="3200" b="1" dirty="0"/>
              <a:t>Fraudulent Claim Detection</a:t>
            </a:r>
          </a:p>
        </p:txBody>
      </p:sp>
    </p:spTree>
    <p:extLst>
      <p:ext uri="{BB962C8B-B14F-4D97-AF65-F5344CB8AC3E}">
        <p14:creationId xmlns:p14="http://schemas.microsoft.com/office/powerpoint/2010/main" val="1592060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709D-4EFF-D962-D918-E94CE73DDCED}"/>
              </a:ext>
            </a:extLst>
          </p:cNvPr>
          <p:cNvSpPr>
            <a:spLocks noGrp="1"/>
          </p:cNvSpPr>
          <p:nvPr>
            <p:ph type="title"/>
          </p:nvPr>
        </p:nvSpPr>
        <p:spPr>
          <a:xfrm>
            <a:off x="1295402" y="779930"/>
            <a:ext cx="9601196" cy="1303867"/>
          </a:xfrm>
        </p:spPr>
        <p:txBody>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Model Building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7FF6A15-7CCF-2120-9EE1-D8EB72BA0723}"/>
              </a:ext>
            </a:extLst>
          </p:cNvPr>
          <p:cNvSpPr>
            <a:spLocks noGrp="1"/>
          </p:cNvSpPr>
          <p:nvPr>
            <p:ph sz="half" idx="1"/>
          </p:nvPr>
        </p:nvSpPr>
        <p:spPr>
          <a:xfrm>
            <a:off x="873075" y="2498847"/>
            <a:ext cx="5308649" cy="3579223"/>
          </a:xfrm>
        </p:spPr>
        <p:txBody>
          <a:bodyPr>
            <a:noAutofit/>
          </a:bodyPr>
          <a:lstStyle/>
          <a:p>
            <a:pPr>
              <a:lnSpc>
                <a:spcPct val="107000"/>
              </a:lnSpc>
              <a:spcAft>
                <a:spcPts val="800"/>
              </a:spcAft>
              <a:buNone/>
            </a:pPr>
            <a:r>
              <a:rPr lang="en-IN" sz="1200" b="1" kern="100" dirty="0">
                <a:latin typeface="Calibri" panose="020F0502020204030204" pitchFamily="34" charset="0"/>
                <a:ea typeface="Calibri" panose="020F0502020204030204" pitchFamily="34" charset="0"/>
                <a:cs typeface="Times New Roman" panose="02020603050405020304" pitchFamily="18" charset="0"/>
              </a:rPr>
              <a:t>Random Forest:</a:t>
            </a:r>
          </a:p>
          <a:p>
            <a:pPr marL="342900" lvl="0" indent="-342900">
              <a:lnSpc>
                <a:spcPct val="107000"/>
              </a:lnSpc>
              <a:spcAft>
                <a:spcPts val="800"/>
              </a:spcAft>
              <a:buSzPts val="1000"/>
              <a:buFont typeface="Symbol" panose="05050102010706020507" pitchFamily="18" charset="2"/>
              <a:buChar char=""/>
              <a:tabLst>
                <a:tab pos="457200" algn="l"/>
              </a:tabLst>
            </a:pPr>
            <a:r>
              <a:rPr lang="en-IN" sz="1200" kern="100" dirty="0">
                <a:latin typeface="Calibri" panose="020F0502020204030204" pitchFamily="34" charset="0"/>
                <a:ea typeface="Calibri" panose="020F0502020204030204" pitchFamily="34" charset="0"/>
                <a:cs typeface="Times New Roman" panose="02020603050405020304" pitchFamily="18" charset="0"/>
              </a:rPr>
              <a:t>Feature Importance: The importance scores of each feature were obtained, and the top features were selected for model training.</a:t>
            </a:r>
          </a:p>
          <a:p>
            <a:pPr marL="342900" lvl="0" indent="-342900">
              <a:lnSpc>
                <a:spcPct val="107000"/>
              </a:lnSpc>
              <a:spcAft>
                <a:spcPts val="800"/>
              </a:spcAft>
              <a:buSzPts val="1000"/>
              <a:buFont typeface="Symbol" panose="05050102010706020507" pitchFamily="18" charset="2"/>
              <a:buChar char=""/>
              <a:tabLst>
                <a:tab pos="457200" algn="l"/>
              </a:tabLst>
            </a:pPr>
            <a:r>
              <a:rPr lang="en-IN" sz="1200" kern="100" dirty="0">
                <a:latin typeface="Calibri" panose="020F0502020204030204" pitchFamily="34" charset="0"/>
                <a:ea typeface="Calibri" panose="020F0502020204030204" pitchFamily="34" charset="0"/>
                <a:cs typeface="Times New Roman" panose="02020603050405020304" pitchFamily="18" charset="0"/>
              </a:rPr>
              <a:t>Model Evaluation: The random forest model was trained, and its performance was evaluated using various metrics on the training data.</a:t>
            </a:r>
          </a:p>
          <a:p>
            <a:pPr marL="342900" lvl="0" indent="-342900">
              <a:lnSpc>
                <a:spcPct val="107000"/>
              </a:lnSpc>
              <a:spcAft>
                <a:spcPts val="800"/>
              </a:spcAft>
              <a:buSzPts val="1000"/>
              <a:buFont typeface="Symbol" panose="05050102010706020507" pitchFamily="18" charset="2"/>
              <a:buChar char=""/>
              <a:tabLst>
                <a:tab pos="457200" algn="l"/>
              </a:tabLst>
            </a:pPr>
            <a:r>
              <a:rPr lang="en-IN" sz="1200" kern="100" dirty="0">
                <a:latin typeface="Calibri" panose="020F0502020204030204" pitchFamily="34" charset="0"/>
                <a:ea typeface="Calibri" panose="020F0502020204030204" pitchFamily="34" charset="0"/>
                <a:cs typeface="Times New Roman" panose="02020603050405020304" pitchFamily="18" charset="0"/>
              </a:rPr>
              <a:t>Cross-Validation: Cross-validation was performed to assess the model's generalization ability and prevent overfitting.</a:t>
            </a:r>
          </a:p>
          <a:p>
            <a:pPr marL="342900" lvl="0" indent="-342900">
              <a:lnSpc>
                <a:spcPct val="107000"/>
              </a:lnSpc>
              <a:spcAft>
                <a:spcPts val="800"/>
              </a:spcAft>
              <a:buSzPts val="1000"/>
              <a:buFont typeface="Symbol" panose="05050102010706020507" pitchFamily="18" charset="2"/>
              <a:buChar char=""/>
              <a:tabLst>
                <a:tab pos="457200" algn="l"/>
              </a:tabLst>
            </a:pPr>
            <a:r>
              <a:rPr lang="en-IN" sz="1200" kern="100" dirty="0">
                <a:latin typeface="Calibri" panose="020F0502020204030204" pitchFamily="34" charset="0"/>
                <a:ea typeface="Calibri" panose="020F0502020204030204" pitchFamily="34" charset="0"/>
                <a:cs typeface="Times New Roman" panose="02020603050405020304" pitchFamily="18" charset="0"/>
              </a:rPr>
              <a:t>Hyperparameter Tuning (Grid Search): Grid search was used to find the optimal hyperparameter values for the model, further improving its performance.</a:t>
            </a:r>
          </a:p>
          <a:p>
            <a:pPr>
              <a:buNone/>
            </a:pPr>
            <a:r>
              <a:rPr lang="en-IN" sz="1200" kern="100" dirty="0">
                <a:latin typeface="Calibri" panose="020F0502020204030204" pitchFamily="34" charset="0"/>
                <a:ea typeface="Calibri" panose="020F0502020204030204" pitchFamily="34" charset="0"/>
                <a:cs typeface="Times New Roman" panose="02020603050405020304" pitchFamily="18" charset="0"/>
              </a:rPr>
              <a:t>         </a:t>
            </a:r>
            <a:r>
              <a:rPr lang="en-IN" sz="1200" b="1" kern="100" dirty="0">
                <a:latin typeface="Calibri" panose="020F0502020204030204" pitchFamily="34" charset="0"/>
                <a:ea typeface="Calibri" panose="020F0502020204030204" pitchFamily="34" charset="0"/>
                <a:cs typeface="Times New Roman" panose="02020603050405020304" pitchFamily="18" charset="0"/>
              </a:rPr>
              <a:t>Final Model &amp; Evaluation: </a:t>
            </a:r>
          </a:p>
          <a:p>
            <a:pPr>
              <a:buNone/>
            </a:pPr>
            <a:r>
              <a:rPr lang="en-IN" sz="1200" kern="100" dirty="0">
                <a:latin typeface="Calibri" panose="020F0502020204030204" pitchFamily="34" charset="0"/>
                <a:ea typeface="Calibri" panose="020F0502020204030204" pitchFamily="34" charset="0"/>
                <a:cs typeface="Times New Roman" panose="02020603050405020304" pitchFamily="18" charset="0"/>
              </a:rPr>
              <a:t>        The final random forest model was trained with the best hyperparameters, and its performance was evaluated on the validation data.</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B85C2DC1-8F17-5D17-6CB6-655B629DF5A4}"/>
              </a:ext>
            </a:extLst>
          </p:cNvPr>
          <p:cNvPicPr>
            <a:picLocks noGrp="1" noChangeAspect="1"/>
          </p:cNvPicPr>
          <p:nvPr>
            <p:ph sz="half" idx="2"/>
          </p:nvPr>
        </p:nvPicPr>
        <p:blipFill>
          <a:blip r:embed="rId2"/>
          <a:stretch>
            <a:fillRect/>
          </a:stretch>
        </p:blipFill>
        <p:spPr>
          <a:xfrm>
            <a:off x="6249337" y="2917532"/>
            <a:ext cx="5308650" cy="2958336"/>
          </a:xfrm>
        </p:spPr>
      </p:pic>
    </p:spTree>
    <p:extLst>
      <p:ext uri="{BB962C8B-B14F-4D97-AF65-F5344CB8AC3E}">
        <p14:creationId xmlns:p14="http://schemas.microsoft.com/office/powerpoint/2010/main" val="1071123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1BFE-5FE8-B2BD-28EF-F12CBD6A3699}"/>
              </a:ext>
            </a:extLst>
          </p:cNvPr>
          <p:cNvSpPr>
            <a:spLocks noGrp="1"/>
          </p:cNvSpPr>
          <p:nvPr>
            <p:ph type="title"/>
          </p:nvPr>
        </p:nvSpPr>
        <p:spPr>
          <a:xfrm>
            <a:off x="1228298" y="828452"/>
            <a:ext cx="9601196" cy="1303867"/>
          </a:xfrm>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Results &amp; Evaluation</a:t>
            </a:r>
            <a:endParaRPr lang="en-IN" dirty="0"/>
          </a:p>
        </p:txBody>
      </p:sp>
      <p:sp>
        <p:nvSpPr>
          <p:cNvPr id="3" name="Content Placeholder 2">
            <a:extLst>
              <a:ext uri="{FF2B5EF4-FFF2-40B4-BE49-F238E27FC236}">
                <a16:creationId xmlns:a16="http://schemas.microsoft.com/office/drawing/2014/main" id="{C8E86B96-86F7-5FE7-65ED-C29B5F151D48}"/>
              </a:ext>
            </a:extLst>
          </p:cNvPr>
          <p:cNvSpPr>
            <a:spLocks noGrp="1"/>
          </p:cNvSpPr>
          <p:nvPr>
            <p:ph sz="half" idx="1"/>
          </p:nvPr>
        </p:nvSpPr>
        <p:spPr>
          <a:xfrm>
            <a:off x="696034" y="2454876"/>
            <a:ext cx="10665725" cy="3630304"/>
          </a:xfrm>
        </p:spPr>
        <p:txBody>
          <a:bodyPr>
            <a:normAutofit fontScale="25000" lnSpcReduction="20000"/>
          </a:bodyPr>
          <a:lstStyle/>
          <a:p>
            <a:pPr>
              <a:lnSpc>
                <a:spcPct val="107000"/>
              </a:lnSpc>
              <a:spcAft>
                <a:spcPts val="800"/>
              </a:spcAft>
              <a:buNone/>
            </a:pPr>
            <a:r>
              <a:rPr lang="en-IN" sz="5600" b="1" kern="100" dirty="0">
                <a:effectLst/>
                <a:latin typeface="Calibri" panose="020F0502020204030204" pitchFamily="34" charset="0"/>
                <a:ea typeface="Calibri" panose="020F0502020204030204" pitchFamily="34" charset="0"/>
                <a:cs typeface="Times New Roman" panose="02020603050405020304" pitchFamily="18" charset="0"/>
              </a:rPr>
              <a:t>Logistic Regression: </a:t>
            </a:r>
          </a:p>
          <a:p>
            <a:pPr>
              <a:lnSpc>
                <a:spcPct val="107000"/>
              </a:lnSpc>
              <a:spcAft>
                <a:spcPts val="800"/>
              </a:spcAft>
              <a:buNone/>
            </a:pPr>
            <a:r>
              <a:rPr lang="en-IN" sz="4400" kern="100" dirty="0">
                <a:effectLst/>
                <a:latin typeface="Calibri" panose="020F0502020204030204" pitchFamily="34" charset="0"/>
                <a:ea typeface="Calibri" panose="020F0502020204030204" pitchFamily="34" charset="0"/>
                <a:cs typeface="Times New Roman" panose="02020603050405020304" pitchFamily="18" charset="0"/>
              </a:rPr>
              <a:t>Model Strengths: Easy to interpret and fast to train; provided a solid baseline.</a:t>
            </a:r>
          </a:p>
          <a:p>
            <a:pPr>
              <a:lnSpc>
                <a:spcPct val="107000"/>
              </a:lnSpc>
              <a:spcAft>
                <a:spcPts val="800"/>
              </a:spcAft>
              <a:buNone/>
            </a:pPr>
            <a:r>
              <a:rPr lang="en-IN" sz="4400" kern="100" dirty="0">
                <a:effectLst/>
                <a:latin typeface="Calibri" panose="020F0502020204030204" pitchFamily="34" charset="0"/>
                <a:ea typeface="Calibri" panose="020F0502020204030204" pitchFamily="34" charset="0"/>
                <a:cs typeface="Times New Roman" panose="02020603050405020304" pitchFamily="18" charset="0"/>
              </a:rPr>
              <a:t>Cutoff Optimization: Through ROC analysis and evaluation at different probability thresholds,  we selected an optimal cutoff (~0.35) to balance sensitivity and specificity.</a:t>
            </a:r>
          </a:p>
          <a:p>
            <a:pPr>
              <a:lnSpc>
                <a:spcPct val="107000"/>
              </a:lnSpc>
              <a:spcAft>
                <a:spcPts val="800"/>
              </a:spcAft>
              <a:buNone/>
            </a:pPr>
            <a:r>
              <a:rPr lang="en-IN" sz="4800" b="1" kern="100" dirty="0">
                <a:effectLst/>
                <a:latin typeface="Calibri" panose="020F0502020204030204" pitchFamily="34" charset="0"/>
                <a:ea typeface="Calibri" panose="020F0502020204030204" pitchFamily="34" charset="0"/>
                <a:cs typeface="Times New Roman" panose="02020603050405020304" pitchFamily="18" charset="0"/>
              </a:rPr>
              <a:t>Random Forest:</a:t>
            </a:r>
            <a:r>
              <a:rPr lang="en-IN" sz="4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buNone/>
            </a:pPr>
            <a:r>
              <a:rPr lang="en-IN" sz="4400" kern="100" dirty="0">
                <a:effectLst/>
                <a:latin typeface="Calibri" panose="020F0502020204030204" pitchFamily="34" charset="0"/>
                <a:ea typeface="Calibri" panose="020F0502020204030204" pitchFamily="34" charset="0"/>
                <a:cs typeface="Times New Roman" panose="02020603050405020304" pitchFamily="18" charset="0"/>
              </a:rPr>
              <a:t>Model Strengths: Captures nonlinear relationships and interactions; robust against overfitting.</a:t>
            </a:r>
          </a:p>
          <a:p>
            <a:pPr marL="457200">
              <a:lnSpc>
                <a:spcPct val="107000"/>
              </a:lnSpc>
              <a:spcAft>
                <a:spcPts val="800"/>
              </a:spcAft>
              <a:buNone/>
            </a:pPr>
            <a:r>
              <a:rPr lang="en-IN" sz="4400" kern="100" dirty="0">
                <a:effectLst/>
                <a:latin typeface="Calibri" panose="020F0502020204030204" pitchFamily="34" charset="0"/>
                <a:ea typeface="Calibri" panose="020F0502020204030204" pitchFamily="34" charset="0"/>
                <a:cs typeface="Times New Roman" panose="02020603050405020304" pitchFamily="18" charset="0"/>
              </a:rPr>
              <a:t>Feature Importance: Identified key variables contributing to fraud detection, such as:</a:t>
            </a:r>
          </a:p>
          <a:p>
            <a:pPr marL="628650" indent="-457200">
              <a:lnSpc>
                <a:spcPct val="107000"/>
              </a:lnSpc>
              <a:spcAft>
                <a:spcPts val="800"/>
              </a:spcAft>
            </a:pPr>
            <a:r>
              <a:rPr lang="en-IN" sz="4400" kern="100" dirty="0" err="1">
                <a:effectLst/>
                <a:latin typeface="Calibri" panose="020F0502020204030204" pitchFamily="34" charset="0"/>
                <a:ea typeface="Calibri" panose="020F0502020204030204" pitchFamily="34" charset="0"/>
                <a:cs typeface="Times New Roman" panose="02020603050405020304" pitchFamily="18" charset="0"/>
              </a:rPr>
              <a:t>incident_severity</a:t>
            </a:r>
            <a:endParaRPr lang="en-IN" sz="4400" kern="1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457200">
              <a:lnSpc>
                <a:spcPct val="107000"/>
              </a:lnSpc>
              <a:spcAft>
                <a:spcPts val="800"/>
              </a:spcAft>
            </a:pPr>
            <a:r>
              <a:rPr lang="en-IN" sz="4400" kern="100" dirty="0" err="1">
                <a:effectLst/>
                <a:latin typeface="Calibri" panose="020F0502020204030204" pitchFamily="34" charset="0"/>
                <a:ea typeface="Calibri" panose="020F0502020204030204" pitchFamily="34" charset="0"/>
                <a:cs typeface="Times New Roman" panose="02020603050405020304" pitchFamily="18" charset="0"/>
              </a:rPr>
              <a:t>insured_occupation</a:t>
            </a:r>
            <a:endParaRPr lang="en-IN" sz="4400" kern="1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457200">
              <a:lnSpc>
                <a:spcPct val="107000"/>
              </a:lnSpc>
              <a:spcAft>
                <a:spcPts val="800"/>
              </a:spcAft>
            </a:pPr>
            <a:r>
              <a:rPr lang="en-IN" sz="4400" kern="100" dirty="0" err="1">
                <a:effectLst/>
                <a:latin typeface="Calibri" panose="020F0502020204030204" pitchFamily="34" charset="0"/>
                <a:ea typeface="Calibri" panose="020F0502020204030204" pitchFamily="34" charset="0"/>
                <a:cs typeface="Times New Roman" panose="02020603050405020304" pitchFamily="18" charset="0"/>
              </a:rPr>
              <a:t>auto_model</a:t>
            </a:r>
            <a:endParaRPr lang="en-IN" sz="4400" kern="1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457200">
              <a:lnSpc>
                <a:spcPct val="107000"/>
              </a:lnSpc>
              <a:spcAft>
                <a:spcPts val="800"/>
              </a:spcAft>
            </a:pPr>
            <a:r>
              <a:rPr lang="en-IN" sz="4400" kern="100" dirty="0" err="1">
                <a:effectLst/>
                <a:latin typeface="Calibri" panose="020F0502020204030204" pitchFamily="34" charset="0"/>
                <a:ea typeface="Calibri" panose="020F0502020204030204" pitchFamily="34" charset="0"/>
                <a:cs typeface="Times New Roman" panose="02020603050405020304" pitchFamily="18" charset="0"/>
              </a:rPr>
              <a:t>insured_education_level</a:t>
            </a:r>
            <a:endParaRPr lang="en-IN" sz="4400" kern="1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457200">
              <a:lnSpc>
                <a:spcPct val="107000"/>
              </a:lnSpc>
              <a:spcAft>
                <a:spcPts val="800"/>
              </a:spcAft>
            </a:pPr>
            <a:r>
              <a:rPr lang="en-IN" sz="4400" kern="100" dirty="0" err="1">
                <a:effectLst/>
                <a:latin typeface="Calibri" panose="020F0502020204030204" pitchFamily="34" charset="0"/>
                <a:ea typeface="Calibri" panose="020F0502020204030204" pitchFamily="34" charset="0"/>
                <a:cs typeface="Times New Roman" panose="02020603050405020304" pitchFamily="18" charset="0"/>
              </a:rPr>
              <a:t>insured_hobbies</a:t>
            </a:r>
            <a:endParaRPr lang="en-IN" sz="4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buNone/>
            </a:pPr>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Hyperparameter Tuning: </a:t>
            </a:r>
            <a:r>
              <a:rPr lang="en-IN" sz="4400" kern="100" dirty="0">
                <a:effectLst/>
                <a:latin typeface="Calibri" panose="020F0502020204030204" pitchFamily="34" charset="0"/>
                <a:ea typeface="Calibri" panose="020F0502020204030204" pitchFamily="34" charset="0"/>
                <a:cs typeface="Times New Roman" panose="02020603050405020304" pitchFamily="18" charset="0"/>
              </a:rPr>
              <a:t>Grid search improved model performance further.</a:t>
            </a:r>
          </a:p>
          <a:p>
            <a:pPr marL="171450" indent="0">
              <a:lnSpc>
                <a:spcPct val="107000"/>
              </a:lnSpc>
              <a:spcAft>
                <a:spcPts val="800"/>
              </a:spcAft>
              <a:buNone/>
            </a:pPr>
            <a:r>
              <a:rPr lang="en-IN" sz="4400" kern="100" dirty="0">
                <a:effectLst/>
                <a:latin typeface="Calibri" panose="020F0502020204030204" pitchFamily="34" charset="0"/>
                <a:ea typeface="Calibri" panose="020F0502020204030204" pitchFamily="34" charset="0"/>
                <a:cs typeface="Times New Roman" panose="02020603050405020304" pitchFamily="18" charset="0"/>
              </a:rPr>
              <a:t>Cross-validation: Showed consistent results, indicating generalizability.</a:t>
            </a:r>
          </a:p>
          <a:p>
            <a:pPr>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50829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1CF4-D3E7-260C-FCEF-29551148ABB6}"/>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CONCLUSION &amp; RECOMMENDATION</a:t>
            </a:r>
          </a:p>
        </p:txBody>
      </p:sp>
      <p:sp>
        <p:nvSpPr>
          <p:cNvPr id="3" name="Content Placeholder 2">
            <a:extLst>
              <a:ext uri="{FF2B5EF4-FFF2-40B4-BE49-F238E27FC236}">
                <a16:creationId xmlns:a16="http://schemas.microsoft.com/office/drawing/2014/main" id="{C8C0AAB8-C23E-7DCE-7F7F-8D13B3F996E3}"/>
              </a:ext>
            </a:extLst>
          </p:cNvPr>
          <p:cNvSpPr>
            <a:spLocks noGrp="1"/>
          </p:cNvSpPr>
          <p:nvPr>
            <p:ph idx="1"/>
          </p:nvPr>
        </p:nvSpPr>
        <p:spPr>
          <a:xfrm>
            <a:off x="873457" y="2415655"/>
            <a:ext cx="10508776" cy="3657600"/>
          </a:xfrm>
        </p:spPr>
        <p:txBody>
          <a:bodyPr>
            <a:noAutofit/>
          </a:bodyPr>
          <a:lstStyle/>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Conclusion:</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By leveraging historical claim and customer data, we demonstrated that machine learning models, especially Random Forest, can significantly enhance Global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Insure’s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ability to detect fraudulent claims early, thereby reducing financial losses and increasing operational efficiency. With further refinements and integration into the business workflow, this approach can form the foundation of a scalable, intelligent fraud detection system.</a:t>
            </a:r>
          </a:p>
          <a:p>
            <a:pP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Recommendations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Integrate the model into the claim's approval workflow.</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 model outputs to prioritize manual review of high-risk claims.</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Continuously retrain the model with updated data for improved accuracy.</a:t>
            </a:r>
          </a:p>
          <a:p>
            <a:pPr marL="0" indent="0">
              <a:buNone/>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3774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C25-AD81-0D27-7EB6-3378154C59C5}"/>
              </a:ext>
            </a:extLst>
          </p:cNvPr>
          <p:cNvSpPr>
            <a:spLocks noGrp="1"/>
          </p:cNvSpPr>
          <p:nvPr>
            <p:ph type="title"/>
          </p:nvPr>
        </p:nvSpPr>
        <p:spPr>
          <a:xfrm>
            <a:off x="1295402" y="982132"/>
            <a:ext cx="9575040" cy="1262925"/>
          </a:xfrm>
        </p:spPr>
        <p:txBody>
          <a:bodyPr/>
          <a:lstStyle/>
          <a:p>
            <a:r>
              <a:rPr lang="en-US" altLang="en-US" sz="4400" dirty="0">
                <a:latin typeface="Calibri" panose="020F0502020204030204" pitchFamily="34" charset="0"/>
                <a:ea typeface="Calibri" panose="020F0502020204030204" pitchFamily="34" charset="0"/>
                <a:cs typeface="Calibri" panose="020F0502020204030204" pitchFamily="34" charset="0"/>
              </a:rPr>
              <a:t>Introduction</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F988DA5-D335-63CD-01E3-5DC7403B5F66}"/>
              </a:ext>
            </a:extLst>
          </p:cNvPr>
          <p:cNvSpPr>
            <a:spLocks noGrp="1"/>
          </p:cNvSpPr>
          <p:nvPr>
            <p:ph idx="1"/>
          </p:nvPr>
        </p:nvSpPr>
        <p:spPr>
          <a:xfrm>
            <a:off x="883665" y="2565779"/>
            <a:ext cx="10327340" cy="3589361"/>
          </a:xfrm>
        </p:spPr>
        <p:txBody>
          <a:bodyPr>
            <a:normAutofit/>
          </a:bodyPr>
          <a:lstStyle/>
          <a:p>
            <a:pPr>
              <a:lnSpc>
                <a:spcPct val="107000"/>
              </a:lnSpc>
              <a:spcAft>
                <a:spcPts val="800"/>
              </a:spcAft>
              <a:buNone/>
            </a:pPr>
            <a:r>
              <a:rPr lang="en-US" altLang="en-US" sz="2000" b="1" dirty="0"/>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Global Insure faces significant financial losses due to fraudulent insurance claims. Their current manual inspection process is time-consuming and inefficient, often leading to late detection of fraud. The company aims to improve its fraud detection process using data-driven insights to identify fraudulent claims early in the approval process, minimizing financial losses and optimizing claims handling.</a:t>
            </a:r>
          </a:p>
          <a:p>
            <a:pP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Business Objective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primary objective is to build a model that classifies insurance claims as either fraudulent or legitimate based on historical claim details and customer profiles. This model will help predict the likelihood of fraud before claim approval, enabling proactive measures to prevent financial losses</a:t>
            </a:r>
            <a:endParaRPr lang="en-US" dirty="0"/>
          </a:p>
        </p:txBody>
      </p:sp>
    </p:spTree>
    <p:extLst>
      <p:ext uri="{BB962C8B-B14F-4D97-AF65-F5344CB8AC3E}">
        <p14:creationId xmlns:p14="http://schemas.microsoft.com/office/powerpoint/2010/main" val="315399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FF90-977F-58E6-5A0F-8D52C64F7C93}"/>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Data Understanding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9D51543-3A77-299D-EE88-6BB9E22DE581}"/>
              </a:ext>
            </a:extLst>
          </p:cNvPr>
          <p:cNvSpPr>
            <a:spLocks noGrp="1"/>
          </p:cNvSpPr>
          <p:nvPr>
            <p:ph idx="1"/>
          </p:nvPr>
        </p:nvSpPr>
        <p:spPr>
          <a:xfrm>
            <a:off x="860612" y="2556932"/>
            <a:ext cx="10534810" cy="3318936"/>
          </a:xfrm>
        </p:spPr>
        <p:txBody>
          <a:bodyPr>
            <a:normAutofit lnSpcReduction="10000"/>
          </a:bodyPr>
          <a:lstStyle/>
          <a:p>
            <a:pP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 Dictionary (Summary)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insurance claims dataset contains information about customers, their policies, incident details, and claim amounts. It includes features like:</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Customer Demographics: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Age, gender, education, occupation, etc.</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Policy Details: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Policy number, bind date, state, premium, etc.</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Incident Information: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Incident date, type, severity, location, etc.</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Claim Amounts: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Total claim amount, injury claim, property claim, etc.</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Target Variable: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fraud_reported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(Y/N)</a:t>
            </a:r>
          </a:p>
          <a:p>
            <a:pPr marL="0" indent="0">
              <a:buNone/>
            </a:pPr>
            <a:endParaRPr lang="en-US" dirty="0"/>
          </a:p>
        </p:txBody>
      </p:sp>
    </p:spTree>
    <p:extLst>
      <p:ext uri="{BB962C8B-B14F-4D97-AF65-F5344CB8AC3E}">
        <p14:creationId xmlns:p14="http://schemas.microsoft.com/office/powerpoint/2010/main" val="170148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478F-4308-379F-FDA1-48278DC2955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 UNDERSTANDING</a:t>
            </a:r>
          </a:p>
        </p:txBody>
      </p:sp>
      <p:sp>
        <p:nvSpPr>
          <p:cNvPr id="3" name="Content Placeholder 2">
            <a:extLst>
              <a:ext uri="{FF2B5EF4-FFF2-40B4-BE49-F238E27FC236}">
                <a16:creationId xmlns:a16="http://schemas.microsoft.com/office/drawing/2014/main" id="{8B3D06B3-B5FE-3089-15E8-46016A754887}"/>
              </a:ext>
            </a:extLst>
          </p:cNvPr>
          <p:cNvSpPr>
            <a:spLocks noGrp="1"/>
          </p:cNvSpPr>
          <p:nvPr>
            <p:ph idx="1"/>
          </p:nvPr>
        </p:nvSpPr>
        <p:spPr>
          <a:xfrm>
            <a:off x="991240" y="2556931"/>
            <a:ext cx="10273553" cy="3468555"/>
          </a:xfrm>
        </p:spPr>
        <p:txBody>
          <a:bodyPr>
            <a:normAutofit fontScale="92500" lnSpcReduction="20000"/>
          </a:bodyPr>
          <a:lstStyle/>
          <a:p>
            <a:pP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 Cleaning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following steps were taken to clean the data:</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Handling Null Values: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Rows with missing values in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authorities_contacted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column were removed.</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Redundant Values and Columns: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'_c39' column, which was empty, was dropped. Rows with non-zero values for 'capital-loss' were removed, as it was deemed illogical for this scenario. The 'capital-loss' column was subsequently dropped.</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 Type Correction: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insured_zip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column was converted to an object data type.</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Encoding Categorical Variables: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Categorical variables like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fraud_reported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property_damage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police_report_available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insured_sex</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were encoded using numerical values (1/0) for better model compatibility.</a:t>
            </a:r>
          </a:p>
          <a:p>
            <a:endParaRPr lang="en-US" dirty="0"/>
          </a:p>
        </p:txBody>
      </p:sp>
    </p:spTree>
    <p:extLst>
      <p:ext uri="{BB962C8B-B14F-4D97-AF65-F5344CB8AC3E}">
        <p14:creationId xmlns:p14="http://schemas.microsoft.com/office/powerpoint/2010/main" val="3554478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C7B5-0E03-8933-0620-12977492F81A}"/>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Exploratory Data Analysis</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19BC096-3564-0339-2621-40D99D77CE13}"/>
              </a:ext>
            </a:extLst>
          </p:cNvPr>
          <p:cNvSpPr>
            <a:spLocks noGrp="1"/>
          </p:cNvSpPr>
          <p:nvPr>
            <p:ph idx="1"/>
          </p:nvPr>
        </p:nvSpPr>
        <p:spPr>
          <a:xfrm>
            <a:off x="845244" y="2556931"/>
            <a:ext cx="10580914" cy="3613347"/>
          </a:xfrm>
        </p:spPr>
        <p:txBody>
          <a:bodyPr>
            <a:normAutofit fontScale="92500" lnSpcReduction="20000"/>
          </a:bodyPr>
          <a:lstStyle/>
          <a:p>
            <a:pPr algn="just">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Univariate Analysis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Numerical Features: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Histograms and box plots were used to visualize the distribution of numerical features like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policy_annual_premium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'age', etc. This revealed the presence of outliers and the overall distribution patterns.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Categorical Features: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Bar charts were used to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frequency of different categories within categorical features, helping identify potential imbalances or dominant categories.</a:t>
            </a:r>
          </a:p>
          <a:p>
            <a:pPr algn="just">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Correlation Analysis</a:t>
            </a:r>
          </a:p>
          <a:p>
            <a:pPr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 correlation matrix and heatmap were generated to visualize the relationships between numerical features. This analysis aimed to identify potential multicollinearity, which could affect model performance.</a:t>
            </a:r>
          </a:p>
          <a:p>
            <a:pPr algn="just">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Class Balance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 bar chart of the target variable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fraud_reported</a:t>
            </a:r>
            <a:r>
              <a:rPr lang="en-IN" sz="1800" dirty="0">
                <a:effectLst/>
                <a:latin typeface="Calibri" panose="020F0502020204030204" pitchFamily="34" charset="0"/>
                <a:ea typeface="Calibri" panose="020F0502020204030204" pitchFamily="34" charset="0"/>
                <a:cs typeface="Times New Roman" panose="02020603050405020304" pitchFamily="18" charset="0"/>
              </a:rPr>
              <a:t>') showed a class imbalance, with a significantly higher proportion of legitimate claims compared to fraudulent ones</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4566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E219-0093-F0D6-F356-5320CA5D668B}"/>
              </a:ext>
            </a:extLst>
          </p:cNvPr>
          <p:cNvSpPr>
            <a:spLocks noGrp="1"/>
          </p:cNvSpPr>
          <p:nvPr>
            <p:ph type="title"/>
          </p:nvPr>
        </p:nvSpPr>
        <p:spPr/>
        <p:txBody>
          <a:bodyPr/>
          <a:lstStyle/>
          <a:p>
            <a:br>
              <a:rPr lang="en-US" sz="1800" b="0" i="0" u="none" strike="noStrike" baseline="0" dirty="0">
                <a:solidFill>
                  <a:srgbClr val="000000"/>
                </a:solidFill>
              </a:rPr>
            </a:br>
            <a:r>
              <a:rPr lang="en-US" sz="1800" b="0" i="0" u="none" strike="noStrike" baseline="0" dirty="0">
                <a:solidFill>
                  <a:srgbClr val="000000"/>
                </a:solidFill>
              </a:rPr>
              <a:t> </a:t>
            </a:r>
            <a:r>
              <a:rPr lang="en-IN" dirty="0">
                <a:effectLst/>
                <a:latin typeface="Calibri" panose="020F0502020204030204" pitchFamily="34" charset="0"/>
                <a:ea typeface="Calibri" panose="020F0502020204030204" pitchFamily="34" charset="0"/>
                <a:cs typeface="Times New Roman" panose="02020603050405020304" pitchFamily="18" charset="0"/>
              </a:rPr>
              <a:t>Exploratory Data Analysis</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B84982B-7156-A692-61C4-09091A9426E4}"/>
              </a:ext>
            </a:extLst>
          </p:cNvPr>
          <p:cNvSpPr>
            <a:spLocks noGrp="1"/>
          </p:cNvSpPr>
          <p:nvPr>
            <p:ph idx="1"/>
          </p:nvPr>
        </p:nvSpPr>
        <p:spPr>
          <a:xfrm>
            <a:off x="906716" y="2389734"/>
            <a:ext cx="10342709" cy="3486134"/>
          </a:xfrm>
        </p:spPr>
        <p:txBody>
          <a:bodyPr/>
          <a:lstStyle/>
          <a:p>
            <a:pPr algn="l"/>
            <a:endParaRPr lang="en-US" sz="1800" b="0" i="0" u="none" strike="noStrike" baseline="0" dirty="0">
              <a:solidFill>
                <a:srgbClr val="000000"/>
              </a:solidFill>
              <a:latin typeface="Aptos" panose="020B0004020202020204" pitchFamily="34" charset="0"/>
            </a:endParaRPr>
          </a:p>
          <a:p>
            <a:pP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Bivariate Analysis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Categorical vs. Target: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Fraud likelihood was calculated for each category within relevant categorical features (e.g., incident type, policy state). This helped identify features with strong predictive power for fraud detection.</a:t>
            </a:r>
          </a:p>
          <a:p>
            <a:pPr algn="jus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Numerical vs. Target:</a:t>
            </a:r>
            <a:r>
              <a:rPr lang="en-IN" sz="1800" dirty="0">
                <a:effectLst/>
                <a:latin typeface="Calibri" panose="020F0502020204030204" pitchFamily="34" charset="0"/>
                <a:ea typeface="Calibri" panose="020F0502020204030204" pitchFamily="34" charset="0"/>
                <a:cs typeface="Times New Roman" panose="02020603050405020304" pitchFamily="18" charset="0"/>
              </a:rPr>
              <a:t> Box plots were used to compare the distribution of numerical features across fraudulent and legitimate claims. This analysis revealed potential relationships between numerical features and the target variable.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437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E427-0382-9264-22C6-5FF2CDECB1DD}"/>
              </a:ext>
            </a:extLst>
          </p:cNvPr>
          <p:cNvSpPr>
            <a:spLocks noGrp="1"/>
          </p:cNvSpPr>
          <p:nvPr>
            <p:ph type="title"/>
          </p:nvPr>
        </p:nvSpPr>
        <p:spPr>
          <a:xfrm>
            <a:off x="1194179" y="852986"/>
            <a:ext cx="9560257" cy="1119115"/>
          </a:xfrm>
        </p:spPr>
        <p:txBody>
          <a:bodyPr/>
          <a:lstStyle/>
          <a:p>
            <a:br>
              <a:rPr lang="en-US" sz="1800" b="0" i="0" u="none" strike="noStrike" baseline="0" dirty="0">
                <a:solidFill>
                  <a:srgbClr val="000000"/>
                </a:solidFill>
                <a:latin typeface="Aptos" panose="020B0004020202020204" pitchFamily="34" charset="0"/>
              </a:rPr>
            </a:br>
            <a:r>
              <a:rPr lang="en-US" sz="1800" b="1" i="0" u="none" strike="noStrike" baseline="0" dirty="0">
                <a:solidFill>
                  <a:srgbClr val="000000"/>
                </a:solidFill>
                <a:latin typeface="Aptos" panose="020B0004020202020204" pitchFamily="34"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Feature Engineering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8291705-C41C-D07E-FD30-CAD346BFBFDB}"/>
              </a:ext>
            </a:extLst>
          </p:cNvPr>
          <p:cNvSpPr>
            <a:spLocks noGrp="1"/>
          </p:cNvSpPr>
          <p:nvPr>
            <p:ph idx="1"/>
          </p:nvPr>
        </p:nvSpPr>
        <p:spPr>
          <a:xfrm>
            <a:off x="714615" y="2543415"/>
            <a:ext cx="10743541" cy="3526972"/>
          </a:xfrm>
        </p:spPr>
        <p:txBody>
          <a:bodyPr>
            <a:noAutofit/>
          </a:bodyPr>
          <a:lstStyle/>
          <a:p>
            <a:pPr>
              <a:lnSpc>
                <a:spcPct val="107000"/>
              </a:lnSpc>
              <a:spcAft>
                <a:spcPts val="800"/>
              </a:spcAft>
              <a:buNone/>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Resampling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RandomOverSampler</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was applied to address the class imbalance in the training data. This technique generated synthetic samples for the minority class (fraudulent claims) to balance the dataset and improve model performance.</a:t>
            </a:r>
          </a:p>
          <a:p>
            <a:pPr>
              <a:lnSpc>
                <a:spcPct val="107000"/>
              </a:lnSpc>
              <a:spcAft>
                <a:spcPts val="800"/>
              </a:spcAft>
              <a:buNone/>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Feature Creation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New features were created from existing ones to enhance model performance. These included:</a:t>
            </a:r>
          </a:p>
          <a:p>
            <a:pPr marL="457200" lvl="1" indent="0">
              <a:lnSpc>
                <a:spcPct val="107000"/>
              </a:lnSpc>
              <a:spcAft>
                <a:spcPts val="800"/>
              </a:spcAft>
              <a:buSzPts val="1000"/>
              <a:buNone/>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Date-based features: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policy_bind_year</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incident_year</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incident_month</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days_between_bind_and_incident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Ratios: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premium_per_month</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Interaction features: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edu_occ</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(combining education and occupation)</a:t>
            </a:r>
          </a:p>
          <a:p>
            <a:pPr marL="0" indent="0">
              <a:buNone/>
            </a:pPr>
            <a:r>
              <a:rPr lang="en-IN" sz="1600" dirty="0">
                <a:effectLst/>
                <a:latin typeface="Calibri" panose="020F0502020204030204" pitchFamily="34" charset="0"/>
                <a:ea typeface="Calibri" panose="020F0502020204030204" pitchFamily="34" charset="0"/>
                <a:cs typeface="Times New Roman" panose="02020603050405020304" pitchFamily="18" charset="0"/>
              </a:rPr>
              <a:t>          Claim severity: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claim_to_injury_ratio</a:t>
            </a:r>
            <a:endParaRPr lang="en-US" sz="1600" dirty="0"/>
          </a:p>
        </p:txBody>
      </p:sp>
    </p:spTree>
    <p:extLst>
      <p:ext uri="{BB962C8B-B14F-4D97-AF65-F5344CB8AC3E}">
        <p14:creationId xmlns:p14="http://schemas.microsoft.com/office/powerpoint/2010/main" val="183174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89BE-D8F3-1275-650C-D60CAEB0B9AD}"/>
              </a:ext>
            </a:extLst>
          </p:cNvPr>
          <p:cNvSpPr>
            <a:spLocks noGrp="1"/>
          </p:cNvSpPr>
          <p:nvPr>
            <p:ph type="title"/>
          </p:nvPr>
        </p:nvSpPr>
        <p:spPr/>
        <p:txBody>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Feature Engineering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00C5328-53F0-7039-C03F-04410152E63A}"/>
              </a:ext>
            </a:extLst>
          </p:cNvPr>
          <p:cNvSpPr>
            <a:spLocks noGrp="1"/>
          </p:cNvSpPr>
          <p:nvPr>
            <p:ph idx="1"/>
          </p:nvPr>
        </p:nvSpPr>
        <p:spPr>
          <a:xfrm>
            <a:off x="799139" y="2442949"/>
            <a:ext cx="10542495" cy="3627438"/>
          </a:xfrm>
        </p:spPr>
        <p:txBody>
          <a:bodyPr>
            <a:normAutofit fontScale="47500" lnSpcReduction="20000"/>
          </a:bodyPr>
          <a:lstStyle/>
          <a:p>
            <a:pPr marL="0" indent="0" algn="l">
              <a:buNone/>
            </a:pPr>
            <a:endParaRPr lang="en-US" sz="2900" b="0" i="0" u="none" strike="noStrike" baseline="0" dirty="0">
              <a:solidFill>
                <a:srgbClr val="000000"/>
              </a:solidFill>
              <a:latin typeface="Aptos" panose="020B0004020202020204" pitchFamily="34" charset="0"/>
            </a:endParaRPr>
          </a:p>
          <a:p>
            <a:pPr algn="just">
              <a:lnSpc>
                <a:spcPct val="107000"/>
              </a:lnSpc>
              <a:spcAft>
                <a:spcPts val="800"/>
              </a:spcAft>
              <a:buNone/>
            </a:pPr>
            <a:r>
              <a:rPr lang="en-US" sz="2900" b="0" i="0" u="none" strike="noStrike" baseline="0" dirty="0">
                <a:solidFill>
                  <a:srgbClr val="000000"/>
                </a:solidFill>
                <a:latin typeface="Aptos" panose="020B0004020202020204" pitchFamily="34" charset="0"/>
              </a:rPr>
              <a:t> </a:t>
            </a:r>
            <a:r>
              <a:rPr lang="en-IN" sz="2900" b="1" kern="100" dirty="0">
                <a:effectLst/>
                <a:latin typeface="Calibri" panose="020F0502020204030204" pitchFamily="34" charset="0"/>
                <a:ea typeface="Calibri" panose="020F0502020204030204" pitchFamily="34" charset="0"/>
                <a:cs typeface="Times New Roman" panose="02020603050405020304" pitchFamily="18" charset="0"/>
              </a:rPr>
              <a:t>Handling Redundant Columns</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Redundant or less informative columns were dropped based on correlation analysis, low variance, and feature importance. This included original date columns, ID-like columns, and highly correlated features.</a:t>
            </a:r>
          </a:p>
          <a:p>
            <a:pPr marL="0" lvl="0" indent="0" algn="just">
              <a:lnSpc>
                <a:spcPct val="107000"/>
              </a:lnSpc>
              <a:spcAft>
                <a:spcPts val="800"/>
              </a:spcAft>
              <a:buSzPts val="1000"/>
              <a:buNone/>
              <a:tabLst>
                <a:tab pos="457200" algn="l"/>
              </a:tabLst>
            </a:pPr>
            <a:r>
              <a:rPr lang="en-IN" sz="2900" b="1" kern="100" dirty="0">
                <a:effectLst/>
                <a:latin typeface="Calibri" panose="020F0502020204030204" pitchFamily="34" charset="0"/>
                <a:ea typeface="Calibri" panose="020F0502020204030204" pitchFamily="34" charset="0"/>
                <a:cs typeface="Times New Roman" panose="02020603050405020304" pitchFamily="18" charset="0"/>
              </a:rPr>
              <a:t>Combining Values in Categorical Columns</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Rare categories in categorical features were grouped into an 'Other' category to reduce sparsity and improve model generalization.</a:t>
            </a:r>
          </a:p>
          <a:p>
            <a:pPr algn="just">
              <a:lnSpc>
                <a:spcPct val="107000"/>
              </a:lnSpc>
              <a:spcAft>
                <a:spcPts val="800"/>
              </a:spcAft>
              <a:buNone/>
            </a:pPr>
            <a:r>
              <a:rPr lang="en-IN" sz="2900" b="1" kern="100" dirty="0">
                <a:effectLst/>
                <a:latin typeface="Calibri" panose="020F0502020204030204" pitchFamily="34" charset="0"/>
                <a:ea typeface="Calibri" panose="020F0502020204030204" pitchFamily="34" charset="0"/>
                <a:cs typeface="Times New Roman" panose="02020603050405020304" pitchFamily="18" charset="0"/>
              </a:rPr>
              <a:t> Dummy Variable Creation</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Categorical features were transformed into numerical representations using one-hot encoding (dummy variables) to make them suitable for model training. Consistent encoding was ensured between training and validation data.</a:t>
            </a:r>
          </a:p>
          <a:p>
            <a:pPr algn="just">
              <a:lnSpc>
                <a:spcPct val="107000"/>
              </a:lnSpc>
              <a:spcAft>
                <a:spcPts val="800"/>
              </a:spcAft>
              <a:buNone/>
            </a:pPr>
            <a:r>
              <a:rPr lang="en-IN" sz="2900" b="1" kern="100" dirty="0">
                <a:effectLst/>
                <a:latin typeface="Calibri" panose="020F0502020204030204" pitchFamily="34" charset="0"/>
                <a:ea typeface="Calibri" panose="020F0502020204030204" pitchFamily="34" charset="0"/>
                <a:cs typeface="Times New Roman" panose="02020603050405020304" pitchFamily="18" charset="0"/>
              </a:rPr>
              <a:t>Feature Scaling</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Numerical features were scaled using </a:t>
            </a:r>
            <a:r>
              <a:rPr lang="en-IN" sz="2900" kern="100" dirty="0" err="1">
                <a:effectLst/>
                <a:latin typeface="Calibri" panose="020F0502020204030204" pitchFamily="34" charset="0"/>
                <a:ea typeface="Calibri" panose="020F0502020204030204" pitchFamily="34" charset="0"/>
                <a:cs typeface="Times New Roman" panose="02020603050405020304" pitchFamily="18" charset="0"/>
              </a:rPr>
              <a:t>StandardScaler</a:t>
            </a: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 to prevent features with larger values from dominating the model. This ensured that all features contributed equally during model training.</a:t>
            </a:r>
          </a:p>
          <a:p>
            <a:pPr marL="0" indent="0">
              <a:buNone/>
            </a:pPr>
            <a:endParaRPr lang="en-US" dirty="0"/>
          </a:p>
        </p:txBody>
      </p:sp>
    </p:spTree>
    <p:extLst>
      <p:ext uri="{BB962C8B-B14F-4D97-AF65-F5344CB8AC3E}">
        <p14:creationId xmlns:p14="http://schemas.microsoft.com/office/powerpoint/2010/main" val="2573527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7ADA-8F16-9A24-5D58-653AF56731A7}"/>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Model Building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E6CF415-5F5B-9F05-1993-A68F6A066522}"/>
              </a:ext>
            </a:extLst>
          </p:cNvPr>
          <p:cNvSpPr>
            <a:spLocks noGrp="1"/>
          </p:cNvSpPr>
          <p:nvPr>
            <p:ph idx="1"/>
          </p:nvPr>
        </p:nvSpPr>
        <p:spPr>
          <a:xfrm>
            <a:off x="975872" y="2556932"/>
            <a:ext cx="10189029" cy="3318936"/>
          </a:xfrm>
        </p:spPr>
        <p:txBody>
          <a:bodyPr>
            <a:normAutofit fontScale="85000" lnSpcReduction="20000"/>
          </a:bodyPr>
          <a:lstStyle/>
          <a:p>
            <a:pPr>
              <a:lnSpc>
                <a:spcPct val="107000"/>
              </a:lnSpc>
              <a:spcAft>
                <a:spcPts val="800"/>
              </a:spcAft>
              <a:buNone/>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Logistic Regression</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Feature Selection (RFECV):</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Recursive Feature Elimination with Cross-Validation (RFECV) was used to identify the most relevant features for the logistic regression model.</a:t>
            </a:r>
          </a:p>
          <a:p>
            <a:pPr marL="342900" lvl="0" indent="-342900">
              <a:lnSpc>
                <a:spcPct val="107000"/>
              </a:lnSpc>
              <a:spcAft>
                <a:spcPts val="800"/>
              </a:spcAft>
              <a:buSzPts val="1000"/>
              <a:buFont typeface="Symbol" panose="05050102010706020507" pitchFamily="18" charset="2"/>
              <a:buChar char=""/>
              <a:tabLst>
                <a:tab pos="457200" algn="l"/>
              </a:tabLst>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Model Building &amp; Multicollinearity Assessment:</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A logistic regression model was built using the selected features. P-values and Variance Inflation Factors (VIFs) were assessed to detect and address multicollinearity.</a:t>
            </a:r>
          </a:p>
          <a:p>
            <a:pPr marL="342900" lvl="0" indent="-342900">
              <a:lnSpc>
                <a:spcPct val="107000"/>
              </a:lnSpc>
              <a:spcAft>
                <a:spcPts val="800"/>
              </a:spcAft>
              <a:buSzPts val="1000"/>
              <a:buFont typeface="Symbol" panose="05050102010706020507" pitchFamily="18" charset="2"/>
              <a:buChar char=""/>
              <a:tabLst>
                <a:tab pos="457200" algn="l"/>
              </a:tabLst>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Model Training &amp; Evaluation:</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The model was trained on the training data, and its performance was evaluated using metrics like accuracy, precision, recall, and F1-score.</a:t>
            </a:r>
          </a:p>
          <a:p>
            <a:pPr marL="342900" lvl="0" indent="-342900">
              <a:lnSpc>
                <a:spcPct val="107000"/>
              </a:lnSpc>
              <a:spcAft>
                <a:spcPts val="800"/>
              </a:spcAft>
              <a:buSzPts val="1000"/>
              <a:buFont typeface="Symbol" panose="05050102010706020507" pitchFamily="18" charset="2"/>
              <a:buChar char=""/>
              <a:tabLst>
                <a:tab pos="457200" algn="l"/>
              </a:tabLst>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Optimal Cutoff:</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The optimal probability threshold for classification was determined by </a:t>
            </a:r>
            <a:r>
              <a:rPr lang="en-IN" sz="19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the sensitivity-specificity trade-off and precision-recall trade-off.</a:t>
            </a:r>
          </a:p>
          <a:p>
            <a:pPr marL="342900" lvl="0" indent="-342900">
              <a:lnSpc>
                <a:spcPct val="107000"/>
              </a:lnSpc>
              <a:spcAft>
                <a:spcPts val="800"/>
              </a:spcAft>
              <a:buSzPts val="1000"/>
              <a:buFont typeface="Symbol" panose="05050102010706020507" pitchFamily="18" charset="2"/>
              <a:buChar char=""/>
              <a:tabLst>
                <a:tab pos="457200" algn="l"/>
              </a:tabLst>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Final Prediction &amp; Evaluation:</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Predictions were generated using the selected cutoff, and the model's performance was evaluated on the validation data.</a:t>
            </a:r>
          </a:p>
          <a:p>
            <a:endParaRPr lang="en-US" b="1" i="0" dirty="0">
              <a:effectLst/>
              <a:latin typeface="system-ui"/>
            </a:endParaRPr>
          </a:p>
          <a:p>
            <a:endParaRPr lang="en-US" dirty="0"/>
          </a:p>
          <a:p>
            <a:endParaRPr lang="en-US" dirty="0"/>
          </a:p>
        </p:txBody>
      </p:sp>
    </p:spTree>
    <p:extLst>
      <p:ext uri="{BB962C8B-B14F-4D97-AF65-F5344CB8AC3E}">
        <p14:creationId xmlns:p14="http://schemas.microsoft.com/office/powerpoint/2010/main" val="36630753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525</TotalTime>
  <Words>1298</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Calibri</vt:lpstr>
      <vt:lpstr>Garamond</vt:lpstr>
      <vt:lpstr>Symbol</vt:lpstr>
      <vt:lpstr>system-ui</vt:lpstr>
      <vt:lpstr>Organic</vt:lpstr>
      <vt:lpstr>Advanced ML-MODEL</vt:lpstr>
      <vt:lpstr>Introduction</vt:lpstr>
      <vt:lpstr>Data Understanding</vt:lpstr>
      <vt:lpstr>DATA UNDERSTANDING</vt:lpstr>
      <vt:lpstr>Exploratory Data Analysis</vt:lpstr>
      <vt:lpstr>  Exploratory Data Analysis</vt:lpstr>
      <vt:lpstr>  Feature Engineering</vt:lpstr>
      <vt:lpstr>Feature Engineering</vt:lpstr>
      <vt:lpstr>Model Building</vt:lpstr>
      <vt:lpstr>Model Building</vt:lpstr>
      <vt:lpstr>Results &amp; Evaluation</vt:lpstr>
      <vt:lpstr>CONCLUSION &amp;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Neogy, Sunava</cp:lastModifiedBy>
  <cp:revision>14</cp:revision>
  <dcterms:created xsi:type="dcterms:W3CDTF">2025-02-16T11:25:03Z</dcterms:created>
  <dcterms:modified xsi:type="dcterms:W3CDTF">2025-04-08T11:38:09Z</dcterms:modified>
</cp:coreProperties>
</file>