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308" r:id="rId3"/>
    <p:sldId id="259" r:id="rId4"/>
    <p:sldId id="263" r:id="rId5"/>
    <p:sldId id="311" r:id="rId6"/>
    <p:sldId id="264" r:id="rId7"/>
    <p:sldId id="309" r:id="rId8"/>
    <p:sldId id="260" r:id="rId9"/>
    <p:sldId id="261" r:id="rId10"/>
    <p:sldId id="310" r:id="rId11"/>
    <p:sldId id="312" r:id="rId12"/>
    <p:sldId id="316" r:id="rId13"/>
    <p:sldId id="317" r:id="rId14"/>
    <p:sldId id="271" r:id="rId15"/>
    <p:sldId id="313" r:id="rId16"/>
    <p:sldId id="314" r:id="rId17"/>
    <p:sldId id="315" r:id="rId18"/>
    <p:sldId id="272" r:id="rId19"/>
    <p:sldId id="280" r:id="rId20"/>
    <p:sldId id="257" r:id="rId21"/>
    <p:sldId id="262"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ubik" pitchFamily="2" charset="-79"/>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BB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8D8A0-CA9B-3544-9186-4681F019A14A}" v="2174" dt="2023-12-16T03:09:06.510"/>
  </p1510:revLst>
</p1510:revInfo>
</file>

<file path=ppt/tableStyles.xml><?xml version="1.0" encoding="utf-8"?>
<a:tblStyleLst xmlns:a="http://schemas.openxmlformats.org/drawingml/2006/main" def="{10C275E1-41F0-475E-B163-040F14E8FC59}">
  <a:tblStyle styleId="{10C275E1-41F0-475E-B163-040F14E8FC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072"/>
  </p:normalViewPr>
  <p:slideViewPr>
    <p:cSldViewPr snapToGrid="0">
      <p:cViewPr varScale="1">
        <p:scale>
          <a:sx n="84" d="100"/>
          <a:sy n="84" d="100"/>
        </p:scale>
        <p:origin x="1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c21c68ef9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c21c68ef9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c21c68ef9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8c21c68ef9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609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c21c68ef9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c21c68ef9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31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21c68ef9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21c68ef9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12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c21c68ef9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8c21c68ef9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69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dda5dfa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dda5dfa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dk1"/>
                </a:solidFill>
                <a:latin typeface="Lato"/>
                <a:ea typeface="Lato"/>
                <a:cs typeface="Lato"/>
                <a:sym typeface="Lato"/>
              </a:rPr>
              <a:t>Null Hypothesis: Charges of both men and women are equal</a:t>
            </a: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lvl="0" indent="0" algn="l" rtl="0">
              <a:spcBef>
                <a:spcPts val="0"/>
              </a:spcBef>
              <a:spcAft>
                <a:spcPts val="0"/>
              </a:spcAft>
              <a:buNone/>
            </a:pPr>
            <a:r>
              <a:rPr lang="en-US" sz="1100">
                <a:solidFill>
                  <a:schemeClr val="dk1"/>
                </a:solidFill>
                <a:latin typeface="Lato"/>
                <a:ea typeface="Lato"/>
                <a:cs typeface="Lato"/>
                <a:sym typeface="Lato"/>
              </a:rPr>
              <a:t>Alternate Hypothesis: Charges of men is greater than women</a:t>
            </a: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indent="0">
              <a:buNone/>
            </a:pPr>
            <a:endParaRPr lang="en">
              <a:solidFill>
                <a:schemeClr val="dk1"/>
              </a:solidFill>
            </a:endParaRPr>
          </a:p>
          <a:p>
            <a:pPr marL="0" indent="0">
              <a:buNone/>
            </a:pPr>
            <a:r>
              <a:rPr lang="en">
                <a:solidFill>
                  <a:schemeClr val="dk1"/>
                </a:solidFill>
              </a:rPr>
              <a:t>Test Name:</a:t>
            </a:r>
            <a:r>
              <a:rPr lang="en-US">
                <a:solidFill>
                  <a:schemeClr val="dk1"/>
                </a:solidFill>
              </a:rPr>
              <a:t> One tailed (Right tailed) T-Test</a:t>
            </a:r>
          </a:p>
          <a:p>
            <a:pPr marL="0" indent="0">
              <a:lnSpc>
                <a:spcPct val="114999"/>
              </a:lnSpc>
              <a:buNone/>
            </a:pPr>
            <a:r>
              <a:rPr lang="en">
                <a:solidFill>
                  <a:schemeClr val="dk1"/>
                </a:solidFill>
              </a:rPr>
              <a:t>Why we used this test: </a:t>
            </a:r>
          </a:p>
          <a:p>
            <a:pPr marL="0" indent="0">
              <a:spcBef>
                <a:spcPts val="1200"/>
              </a:spcBef>
              <a:buNone/>
            </a:pPr>
            <a:r>
              <a:rPr lang="en">
                <a:solidFill>
                  <a:schemeClr val="dk1"/>
                </a:solidFill>
              </a:rPr>
              <a:t>Critical Value:</a:t>
            </a:r>
            <a:r>
              <a:rPr lang="en-US">
                <a:solidFill>
                  <a:schemeClr val="dk1"/>
                </a:solidFill>
              </a:rPr>
              <a:t> 0.05</a:t>
            </a:r>
          </a:p>
          <a:p>
            <a:pPr marL="0" indent="0">
              <a:lnSpc>
                <a:spcPct val="114999"/>
              </a:lnSpc>
              <a:spcBef>
                <a:spcPts val="1200"/>
              </a:spcBef>
              <a:buNone/>
            </a:pPr>
            <a:r>
              <a:rPr lang="en-US">
                <a:solidFill>
                  <a:schemeClr val="dk1"/>
                </a:solidFill>
              </a:rPr>
              <a:t>t Value</a:t>
            </a:r>
            <a:r>
              <a:rPr lang="en">
                <a:solidFill>
                  <a:schemeClr val="dk1"/>
                </a:solidFill>
              </a:rPr>
              <a:t>: 2.0975</a:t>
            </a:r>
          </a:p>
          <a:p>
            <a:pPr marL="0" indent="0">
              <a:spcBef>
                <a:spcPts val="1200"/>
              </a:spcBef>
              <a:buNone/>
            </a:pPr>
            <a:r>
              <a:rPr lang="en">
                <a:solidFill>
                  <a:schemeClr val="dk1"/>
                </a:solidFill>
              </a:rPr>
              <a:t>P Value: 0.0181</a:t>
            </a:r>
          </a:p>
          <a:p>
            <a:pPr marL="0" indent="0">
              <a:spcBef>
                <a:spcPts val="1200"/>
              </a:spcBef>
              <a:buNone/>
            </a:pPr>
            <a:r>
              <a:rPr lang="en">
                <a:solidFill>
                  <a:schemeClr val="dk1"/>
                </a:solidFill>
              </a:rPr>
              <a:t>Outcome: </a:t>
            </a:r>
            <a:r>
              <a:rPr lang="en-US">
                <a:solidFill>
                  <a:schemeClr val="dk1"/>
                </a:solidFill>
              </a:rPr>
              <a:t>Reject the null hypothesis. </a:t>
            </a:r>
            <a:r>
              <a:rPr lang="en-US" sz="1100">
                <a:solidFill>
                  <a:srgbClr val="000000"/>
                </a:solidFill>
                <a:latin typeface="Helvetica Neue"/>
              </a:rPr>
              <a:t>From this we can conclude that the p-value is in the rejection region, we can reject the null hypothesis which states that the charges of men and women are same. We can also conclude by stating that our alternative hypothesis is true which states that charges for male is greater than female.</a:t>
            </a:r>
            <a:endParaRPr lang="en-US">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dda5dfa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dda5dfa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a:solidFill>
                  <a:schemeClr val="dk1"/>
                </a:solidFill>
                <a:latin typeface="Lato"/>
                <a:ea typeface="Lato"/>
                <a:cs typeface="Lato"/>
                <a:sym typeface="Lato"/>
              </a:rPr>
              <a:t>Null Hypothesis: </a:t>
            </a:r>
            <a:r>
              <a:rPr lang="en-US" sz="1100">
                <a:solidFill>
                  <a:schemeClr val="dk1"/>
                </a:solidFill>
                <a:ea typeface="Lato"/>
                <a:sym typeface="Lato"/>
              </a:rPr>
              <a:t>Charges for both smokers and non-smokers are equal</a:t>
            </a:r>
          </a:p>
          <a:p>
            <a:pPr marL="0" lvl="0" indent="0" algn="l" rtl="0">
              <a:spcBef>
                <a:spcPts val="0"/>
              </a:spcBef>
              <a:spcAft>
                <a:spcPts val="0"/>
              </a:spcAft>
              <a:buNone/>
            </a:pPr>
            <a:endParaRPr lang="en-US" sz="1100">
              <a:solidFill>
                <a:schemeClr val="dk1"/>
              </a:solidFill>
              <a:latin typeface="Lato"/>
              <a:ea typeface="Lato"/>
              <a:cs typeface="Lato"/>
              <a:sym typeface="Lato"/>
            </a:endParaRPr>
          </a:p>
          <a:p>
            <a:r>
              <a:rPr lang="en-US" sz="1100">
                <a:solidFill>
                  <a:schemeClr val="dk1"/>
                </a:solidFill>
                <a:latin typeface="Lato"/>
                <a:ea typeface="Lato"/>
                <a:cs typeface="Lato"/>
                <a:sym typeface="Lato"/>
              </a:rPr>
              <a:t>Alternate Hypothesis: </a:t>
            </a:r>
            <a:r>
              <a:rPr lang="en-US" sz="1100">
                <a:solidFill>
                  <a:schemeClr val="dk1"/>
                </a:solidFill>
                <a:ea typeface="Lato"/>
                <a:sym typeface="Lato"/>
              </a:rPr>
              <a:t>Charges for both smokers and non-smokers are not equal</a:t>
            </a:r>
            <a:endParaRPr lang="en-US" sz="1100">
              <a:solidFill>
                <a:schemeClr val="dk1"/>
              </a:solidFill>
              <a:latin typeface="Lato"/>
              <a:ea typeface="Lato"/>
              <a:cs typeface="Lato"/>
              <a:sym typeface="Lato"/>
            </a:endParaRPr>
          </a:p>
          <a:p>
            <a:pPr marL="0" lvl="0" indent="0" algn="l">
              <a:spcBef>
                <a:spcPts val="0"/>
              </a:spcBef>
              <a:spcAft>
                <a:spcPts val="0"/>
              </a:spcAft>
              <a:buNone/>
            </a:pPr>
            <a:endParaRPr lang="en-US" sz="1100">
              <a:solidFill>
                <a:schemeClr val="dk1"/>
              </a:solidFill>
              <a:latin typeface="Lato"/>
              <a:ea typeface="Lato"/>
              <a:cs typeface="Lato"/>
            </a:endParaRP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indent="0">
              <a:buNone/>
            </a:pPr>
            <a:endParaRPr lang="en">
              <a:solidFill>
                <a:schemeClr val="dk1"/>
              </a:solidFill>
            </a:endParaRPr>
          </a:p>
          <a:p>
            <a:pPr marL="0" indent="0">
              <a:buNone/>
            </a:pPr>
            <a:r>
              <a:rPr lang="en-US">
                <a:solidFill>
                  <a:schemeClr val="dk1"/>
                </a:solidFill>
              </a:rPr>
              <a:t>Test Name: Two-tailed t-test</a:t>
            </a:r>
          </a:p>
          <a:p>
            <a:pPr marL="0" indent="0">
              <a:lnSpc>
                <a:spcPct val="114999"/>
              </a:lnSpc>
              <a:buNone/>
            </a:pPr>
            <a:r>
              <a:rPr lang="en-US">
                <a:solidFill>
                  <a:schemeClr val="dk1"/>
                </a:solidFill>
              </a:rPr>
              <a:t>Why we used this test</a:t>
            </a:r>
          </a:p>
          <a:p>
            <a:pPr marL="0" indent="0">
              <a:spcBef>
                <a:spcPts val="1200"/>
              </a:spcBef>
              <a:buNone/>
            </a:pPr>
            <a:r>
              <a:rPr lang="en-US">
                <a:solidFill>
                  <a:schemeClr val="dk1"/>
                </a:solidFill>
              </a:rPr>
              <a:t>Critical Value: 0.05</a:t>
            </a:r>
          </a:p>
          <a:p>
            <a:pPr marL="0" indent="0">
              <a:lnSpc>
                <a:spcPct val="114999"/>
              </a:lnSpc>
              <a:spcBef>
                <a:spcPts val="1200"/>
              </a:spcBef>
              <a:buNone/>
            </a:pPr>
            <a:r>
              <a:rPr lang="en-US">
                <a:solidFill>
                  <a:schemeClr val="dk1"/>
                </a:solidFill>
              </a:rPr>
              <a:t>t Value: 46.6649</a:t>
            </a:r>
          </a:p>
          <a:p>
            <a:pPr marL="0" indent="0">
              <a:spcBef>
                <a:spcPts val="1200"/>
              </a:spcBef>
              <a:buNone/>
            </a:pPr>
            <a:r>
              <a:rPr lang="en-US">
                <a:solidFill>
                  <a:schemeClr val="dk1"/>
                </a:solidFill>
              </a:rPr>
              <a:t>P Value: </a:t>
            </a:r>
            <a:r>
              <a:rPr lang="en-US" sz="1100">
                <a:solidFill>
                  <a:srgbClr val="000000"/>
                </a:solidFill>
              </a:rPr>
              <a:t>8.271435842179101e-283</a:t>
            </a:r>
            <a:endParaRPr lang="en-US">
              <a:solidFill>
                <a:schemeClr val="dk1"/>
              </a:solidFill>
            </a:endParaRPr>
          </a:p>
          <a:p>
            <a:pPr marL="0" indent="0">
              <a:spcBef>
                <a:spcPts val="1200"/>
              </a:spcBef>
              <a:spcAft>
                <a:spcPts val="1200"/>
              </a:spcAft>
              <a:buNone/>
            </a:pPr>
            <a:r>
              <a:rPr lang="en-US">
                <a:solidFill>
                  <a:schemeClr val="dk1"/>
                </a:solidFill>
              </a:rPr>
              <a:t>Outcome: Reject Null Hypothesis. </a:t>
            </a:r>
            <a:r>
              <a:rPr lang="en-US" sz="1100">
                <a:solidFill>
                  <a:srgbClr val="000000"/>
                </a:solidFill>
                <a:latin typeface="Helvetica Neue"/>
              </a:rPr>
              <a:t>From this we can conclude that the p-value is in rejection region, we can reject the null hypothesis which states that charges for smokers and non-smokers are same. We can also conclude by stating that our alternative hypothesis is true which states that charges for smokers and non-smokers are different.</a:t>
            </a:r>
            <a:endParaRPr lang="en-US">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474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dda5dfa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dda5dfa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a:solidFill>
                  <a:schemeClr val="dk1"/>
                </a:solidFill>
                <a:latin typeface="Lato"/>
                <a:ea typeface="Lato"/>
                <a:cs typeface="Lato"/>
                <a:sym typeface="Lato"/>
              </a:rPr>
              <a:t>Null Hypothesis: </a:t>
            </a:r>
            <a:r>
              <a:rPr lang="en-US" sz="1100">
                <a:solidFill>
                  <a:schemeClr val="dk1"/>
                </a:solidFill>
                <a:ea typeface="Lato"/>
                <a:sym typeface="Lato"/>
              </a:rPr>
              <a:t>Charges for all regions are equal</a:t>
            </a:r>
          </a:p>
          <a:p>
            <a:pPr marL="0" lvl="0" indent="0" algn="l" rtl="0">
              <a:spcBef>
                <a:spcPts val="0"/>
              </a:spcBef>
              <a:spcAft>
                <a:spcPts val="0"/>
              </a:spcAft>
              <a:buNone/>
            </a:pPr>
            <a:endParaRPr lang="en-US" sz="1100">
              <a:solidFill>
                <a:schemeClr val="dk1"/>
              </a:solidFill>
              <a:latin typeface="Lato"/>
              <a:ea typeface="Lato"/>
              <a:cs typeface="Lato"/>
              <a:sym typeface="Lato"/>
            </a:endParaRPr>
          </a:p>
          <a:p>
            <a:r>
              <a:rPr lang="en-US" sz="1100">
                <a:solidFill>
                  <a:schemeClr val="dk1"/>
                </a:solidFill>
                <a:latin typeface="Lato"/>
                <a:ea typeface="Lato"/>
                <a:cs typeface="Lato"/>
                <a:sym typeface="Lato"/>
              </a:rPr>
              <a:t>Alternate Hypothesis: </a:t>
            </a:r>
            <a:r>
              <a:rPr lang="en-US" sz="1100">
                <a:solidFill>
                  <a:schemeClr val="dk1"/>
                </a:solidFill>
                <a:ea typeface="Lato"/>
                <a:sym typeface="Lato"/>
              </a:rPr>
              <a:t>Charges for all regions are not equal</a:t>
            </a:r>
            <a:endParaRPr lang="en-US" sz="1100">
              <a:solidFill>
                <a:schemeClr val="dk1"/>
              </a:solidFill>
              <a:latin typeface="Lato"/>
              <a:ea typeface="Lato"/>
              <a:cs typeface="Lato"/>
            </a:endParaRP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indent="0">
              <a:buNone/>
            </a:pPr>
            <a:endParaRPr lang="en">
              <a:solidFill>
                <a:schemeClr val="dk1"/>
              </a:solidFill>
            </a:endParaRPr>
          </a:p>
          <a:p>
            <a:pPr marL="0" indent="0">
              <a:buNone/>
            </a:pPr>
            <a:r>
              <a:rPr lang="en-US">
                <a:solidFill>
                  <a:schemeClr val="dk1"/>
                </a:solidFill>
              </a:rPr>
              <a:t>Test Name: ANOVA Test</a:t>
            </a:r>
          </a:p>
          <a:p>
            <a:pPr marL="0" indent="0">
              <a:lnSpc>
                <a:spcPct val="114999"/>
              </a:lnSpc>
              <a:buNone/>
            </a:pPr>
            <a:r>
              <a:rPr lang="en-US">
                <a:solidFill>
                  <a:schemeClr val="dk1"/>
                </a:solidFill>
              </a:rPr>
              <a:t>Why we used this test</a:t>
            </a:r>
          </a:p>
          <a:p>
            <a:pPr marL="0" indent="0">
              <a:lnSpc>
                <a:spcPct val="114999"/>
              </a:lnSpc>
              <a:buNone/>
            </a:pPr>
            <a:r>
              <a:rPr lang="en-US">
                <a:solidFill>
                  <a:schemeClr val="dk1"/>
                </a:solidFill>
              </a:rPr>
              <a:t>Test details like two tailed or one tailed</a:t>
            </a:r>
          </a:p>
          <a:p>
            <a:pPr marL="0" indent="0">
              <a:spcBef>
                <a:spcPts val="1200"/>
              </a:spcBef>
              <a:buNone/>
            </a:pPr>
            <a:r>
              <a:rPr lang="en-US">
                <a:solidFill>
                  <a:schemeClr val="dk1"/>
                </a:solidFill>
              </a:rPr>
              <a:t>Critical Value: 0.05</a:t>
            </a:r>
          </a:p>
          <a:p>
            <a:pPr marL="0" indent="0">
              <a:lnSpc>
                <a:spcPct val="114999"/>
              </a:lnSpc>
              <a:spcBef>
                <a:spcPts val="1200"/>
              </a:spcBef>
              <a:buNone/>
            </a:pPr>
            <a:r>
              <a:rPr lang="en-US" sz="1100">
                <a:solidFill>
                  <a:srgbClr val="000000"/>
                </a:solidFill>
              </a:rPr>
              <a:t>f value: 2.9696</a:t>
            </a:r>
            <a:endParaRPr lang="en-US"/>
          </a:p>
          <a:p>
            <a:pPr marL="0" indent="0">
              <a:lnSpc>
                <a:spcPct val="114999"/>
              </a:lnSpc>
              <a:spcBef>
                <a:spcPts val="1200"/>
              </a:spcBef>
              <a:buNone/>
            </a:pPr>
            <a:r>
              <a:rPr lang="en-US" sz="1100">
                <a:solidFill>
                  <a:srgbClr val="000000"/>
                </a:solidFill>
              </a:rPr>
              <a:t>p value: 0.03089</a:t>
            </a:r>
            <a:endParaRPr lang="en-US"/>
          </a:p>
          <a:p>
            <a:pPr marL="0" indent="0">
              <a:spcBef>
                <a:spcPts val="1200"/>
              </a:spcBef>
              <a:spcAft>
                <a:spcPts val="1200"/>
              </a:spcAft>
              <a:buNone/>
            </a:pPr>
            <a:r>
              <a:rPr lang="en-US">
                <a:solidFill>
                  <a:schemeClr val="dk1"/>
                </a:solidFill>
              </a:rPr>
              <a:t>Outcome: Reject Null Hypothesis. </a:t>
            </a:r>
            <a:r>
              <a:rPr lang="en-US" sz="1100">
                <a:solidFill>
                  <a:srgbClr val="000000"/>
                </a:solidFill>
                <a:latin typeface="Helvetica Neue"/>
              </a:rPr>
              <a:t>From this, we can conclude that the p-value is in the rejection region and the null hypothesis which states charges in all the 4 regions are the same and should be rejected. From our </a:t>
            </a:r>
            <a:r>
              <a:rPr lang="en-US" sz="1100" err="1">
                <a:solidFill>
                  <a:srgbClr val="000000"/>
                </a:solidFill>
                <a:latin typeface="Helvetica Neue"/>
              </a:rPr>
              <a:t>Anova</a:t>
            </a:r>
            <a:r>
              <a:rPr lang="en-US" sz="1100">
                <a:solidFill>
                  <a:srgbClr val="000000"/>
                </a:solidFill>
                <a:latin typeface="Helvetica Neue"/>
              </a:rPr>
              <a:t> test, we can conclude that our Alternative Hypothesis is true and we can state that regions play a role in charges and they are not equal for all regions.</a:t>
            </a:r>
            <a:endParaRPr lang="en-US">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14738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dda5dfa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dda5dfa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a:solidFill>
                  <a:schemeClr val="dk1"/>
                </a:solidFill>
                <a:latin typeface="Lato"/>
                <a:ea typeface="Lato"/>
                <a:cs typeface="Lato"/>
                <a:sym typeface="Lato"/>
              </a:rPr>
              <a:t>Null Hypothesis: </a:t>
            </a:r>
            <a:r>
              <a:rPr lang="en-US" sz="1100">
                <a:solidFill>
                  <a:schemeClr val="dk1"/>
                </a:solidFill>
                <a:ea typeface="Lato"/>
                <a:sym typeface="Lato"/>
              </a:rPr>
              <a:t>Proportion of smokers in male and female are same</a:t>
            </a:r>
            <a:endParaRPr lang="en-US" sz="1100">
              <a:solidFill>
                <a:schemeClr val="dk1"/>
              </a:solidFill>
              <a:latin typeface="Lato"/>
              <a:ea typeface="Lato"/>
              <a:cs typeface="Lato"/>
              <a:sym typeface="Lato"/>
            </a:endParaRPr>
          </a:p>
          <a:p>
            <a:pPr marL="0" lvl="0" indent="0" algn="l" rtl="0">
              <a:spcBef>
                <a:spcPts val="0"/>
              </a:spcBef>
              <a:spcAft>
                <a:spcPts val="0"/>
              </a:spcAft>
              <a:buNone/>
            </a:pPr>
            <a:endParaRPr lang="en-US" sz="1100">
              <a:solidFill>
                <a:schemeClr val="dk1"/>
              </a:solidFill>
              <a:latin typeface="Lato"/>
              <a:ea typeface="Lato"/>
              <a:cs typeface="Lato"/>
              <a:sym typeface="Lato"/>
            </a:endParaRPr>
          </a:p>
          <a:p>
            <a:r>
              <a:rPr lang="en-US" sz="1100">
                <a:solidFill>
                  <a:schemeClr val="dk1"/>
                </a:solidFill>
                <a:latin typeface="Lato"/>
                <a:ea typeface="Lato"/>
                <a:cs typeface="Lato"/>
                <a:sym typeface="Lato"/>
              </a:rPr>
              <a:t>Alternate Hypothesis: </a:t>
            </a:r>
            <a:r>
              <a:rPr lang="en-US" sz="1100">
                <a:solidFill>
                  <a:schemeClr val="dk1"/>
                </a:solidFill>
                <a:ea typeface="Lato"/>
                <a:sym typeface="Lato"/>
              </a:rPr>
              <a:t>Proportion of smokers in male and female are not same</a:t>
            </a:r>
            <a:endParaRPr lang="en-US" sz="1100">
              <a:solidFill>
                <a:schemeClr val="dk1"/>
              </a:solidFill>
              <a:latin typeface="Lato"/>
              <a:ea typeface="Lato"/>
              <a:cs typeface="Lato"/>
              <a:sym typeface="Lato"/>
            </a:endParaRP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lvl="0" indent="0" algn="l" rtl="0">
              <a:spcBef>
                <a:spcPts val="0"/>
              </a:spcBef>
              <a:spcAft>
                <a:spcPts val="0"/>
              </a:spcAft>
              <a:buNone/>
            </a:pPr>
            <a:endParaRPr lang="en-US" sz="1100">
              <a:solidFill>
                <a:schemeClr val="dk1"/>
              </a:solidFill>
              <a:latin typeface="Lato"/>
              <a:ea typeface="Lato"/>
              <a:cs typeface="Lato"/>
              <a:sym typeface="Lato"/>
            </a:endParaRPr>
          </a:p>
          <a:p>
            <a:pPr marL="0" indent="0">
              <a:buNone/>
            </a:pPr>
            <a:endParaRPr lang="en">
              <a:solidFill>
                <a:schemeClr val="dk1"/>
              </a:solidFill>
            </a:endParaRPr>
          </a:p>
          <a:p>
            <a:pPr marL="0" indent="0">
              <a:buNone/>
            </a:pPr>
            <a:r>
              <a:rPr lang="en-US">
                <a:solidFill>
                  <a:schemeClr val="dk1"/>
                </a:solidFill>
              </a:rPr>
              <a:t>Test Name: Chi Square test</a:t>
            </a:r>
          </a:p>
          <a:p>
            <a:pPr marL="0" indent="0">
              <a:lnSpc>
                <a:spcPct val="114999"/>
              </a:lnSpc>
              <a:buNone/>
            </a:pPr>
            <a:r>
              <a:rPr lang="en-US">
                <a:solidFill>
                  <a:schemeClr val="dk1"/>
                </a:solidFill>
              </a:rPr>
              <a:t>Why we used this test</a:t>
            </a:r>
          </a:p>
          <a:p>
            <a:pPr marL="0" indent="0">
              <a:lnSpc>
                <a:spcPct val="114999"/>
              </a:lnSpc>
              <a:buNone/>
            </a:pPr>
            <a:r>
              <a:rPr lang="en-US">
                <a:solidFill>
                  <a:schemeClr val="dk1"/>
                </a:solidFill>
              </a:rPr>
              <a:t>Test details like two tailed or one tailed</a:t>
            </a:r>
          </a:p>
          <a:p>
            <a:pPr marL="0" indent="0">
              <a:spcBef>
                <a:spcPts val="1200"/>
              </a:spcBef>
              <a:buNone/>
            </a:pPr>
            <a:r>
              <a:rPr lang="en-US">
                <a:solidFill>
                  <a:schemeClr val="dk1"/>
                </a:solidFill>
              </a:rPr>
              <a:t>Critical Value: 0.05</a:t>
            </a:r>
          </a:p>
          <a:p>
            <a:pPr marL="0" indent="0">
              <a:lnSpc>
                <a:spcPct val="114999"/>
              </a:lnSpc>
              <a:spcBef>
                <a:spcPts val="1200"/>
              </a:spcBef>
              <a:buNone/>
            </a:pPr>
            <a:r>
              <a:rPr lang="en-US" sz="1100" err="1">
                <a:solidFill>
                  <a:srgbClr val="000000"/>
                </a:solidFill>
              </a:rPr>
              <a:t>chi_sq</a:t>
            </a:r>
            <a:r>
              <a:rPr lang="en-US" sz="1100">
                <a:solidFill>
                  <a:srgbClr val="000000"/>
                </a:solidFill>
              </a:rPr>
              <a:t> </a:t>
            </a:r>
            <a:r>
              <a:rPr lang="en-US" sz="1100" err="1">
                <a:solidFill>
                  <a:srgbClr val="000000"/>
                </a:solidFill>
              </a:rPr>
              <a:t>coeficient</a:t>
            </a:r>
            <a:r>
              <a:rPr lang="en-US" sz="1100">
                <a:solidFill>
                  <a:srgbClr val="000000"/>
                </a:solidFill>
              </a:rPr>
              <a:t> value: 7.39291081459996 </a:t>
            </a:r>
            <a:endParaRPr lang="en-US"/>
          </a:p>
          <a:p>
            <a:pPr marL="0" indent="0">
              <a:spcBef>
                <a:spcPts val="1200"/>
              </a:spcBef>
              <a:buNone/>
            </a:pPr>
            <a:r>
              <a:rPr lang="en-US">
                <a:solidFill>
                  <a:schemeClr val="dk1"/>
                </a:solidFill>
              </a:rPr>
              <a:t>p Value: </a:t>
            </a:r>
            <a:r>
              <a:rPr lang="en-US" sz="1100">
                <a:solidFill>
                  <a:srgbClr val="000000"/>
                </a:solidFill>
              </a:rPr>
              <a:t>0.006548143503580696 </a:t>
            </a:r>
            <a:endParaRPr lang="en-US">
              <a:solidFill>
                <a:schemeClr val="dk1"/>
              </a:solidFill>
            </a:endParaRPr>
          </a:p>
          <a:p>
            <a:pPr marL="0" indent="0">
              <a:spcBef>
                <a:spcPts val="1200"/>
              </a:spcBef>
              <a:spcAft>
                <a:spcPts val="1200"/>
              </a:spcAft>
              <a:buNone/>
            </a:pPr>
            <a:r>
              <a:rPr lang="en-US">
                <a:solidFill>
                  <a:schemeClr val="dk1"/>
                </a:solidFill>
              </a:rPr>
              <a:t>Outcome: Reject Null Hypothesis. </a:t>
            </a:r>
            <a:r>
              <a:rPr lang="en-US" sz="1100">
                <a:solidFill>
                  <a:srgbClr val="000000"/>
                </a:solidFill>
                <a:latin typeface="Helvetica Neue"/>
              </a:rPr>
              <a:t>From this, we can conclude that the p-value is in the rejection region and the null hypothesis which states the proportion of smokers in males and females are the same should be rejected. From our Chi-Squared test, we can conclude that our Alternative Hypothesis is true and we can state that the proportion of smokers in male and female are not the same.</a:t>
            </a:r>
            <a:endParaRPr lang="en-US">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2552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8dda5dfaa8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8dda5dfaa8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a typeface="Lato"/>
                <a:sym typeface="Lato"/>
              </a:rPr>
              <a:t>From both the multivariate analysis and hypothesis testing, we found that males tend to have higher charges than females.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From the hypothesis testing, we found that the charges across the regions are not the </a:t>
            </a:r>
            <a:r>
              <a:rPr lang="en-US" sz="1100"/>
              <a:t>same.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t>Our </a:t>
            </a:r>
            <a:r>
              <a:rPr lang="en-US" sz="1100" dirty="0"/>
              <a:t>analysis reveals that gender, smoking status, and geographic location within the United States significantly influence the incurred insurance charges. </a:t>
            </a:r>
          </a:p>
          <a:p>
            <a:pPr marL="0" indent="0"/>
            <a:endParaRPr lang="en-US" sz="1100" dirty="0"/>
          </a:p>
          <a:p>
            <a:pPr marL="0" indent="0"/>
            <a:endParaRPr lang="en-US" sz="1100" dirty="0"/>
          </a:p>
          <a:p>
            <a:pPr marL="0" lvl="0" indent="0" algn="l">
              <a:spcBef>
                <a:spcPts val="0"/>
              </a:spcBef>
              <a:spcAft>
                <a:spcPts val="0"/>
              </a:spcAft>
              <a:buNone/>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ea typeface="Lato"/>
            </a:endParaRP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8c8f65fd9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8c8f65fd9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a:t>Talk about data collection challenges</a:t>
            </a:r>
          </a:p>
          <a:p>
            <a:pPr marL="228600" lvl="0" indent="-228600" algn="l" rtl="0">
              <a:spcBef>
                <a:spcPts val="0"/>
              </a:spcBef>
              <a:spcAft>
                <a:spcPts val="0"/>
              </a:spcAft>
              <a:buAutoNum type="arabicPeriod"/>
            </a:pPr>
            <a:r>
              <a:rPr lang="en-US"/>
              <a:t>Hypothesis testing was done considering buckets inside the sample and not as a comparison between samples and population parameters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c8f65fd9a_1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c8f65fd9a_1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16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c21c68ef9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c21c68ef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8c21c68ef9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8c21c68ef9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c21c68ef9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c21c68ef9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1. Talk how expensive the insurance is in United states and how it varies from person to person</a:t>
            </a:r>
          </a:p>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c7c1de02c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8c7c1de02c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 </a:t>
            </a:r>
            <a:r>
              <a:rPr lang="en-US" err="1"/>
              <a:t>Github</a:t>
            </a:r>
            <a:r>
              <a:rPr lang="en-US"/>
              <a:t> data source</a:t>
            </a:r>
          </a:p>
          <a:p>
            <a:pPr marL="0" lvl="0" indent="0" algn="l" rtl="0">
              <a:spcBef>
                <a:spcPts val="0"/>
              </a:spcBef>
              <a:spcAft>
                <a:spcPts val="0"/>
              </a:spcAft>
              <a:buNone/>
            </a:pPr>
            <a:r>
              <a:rPr lang="en-US"/>
              <a:t>2. Data checks (null values, data types, Duplicates) and we found data was almost clean. Minimal data preprocessing</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c21c68ef9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c21c68ef9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54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c7c1de02c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c7c1de02c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nSpc>
                <a:spcPct val="114999"/>
              </a:lnSpc>
              <a:buFont typeface="+mj-lt"/>
              <a:buAutoNum type="arabicPeriod"/>
            </a:pPr>
            <a:r>
              <a:rPr lang="en-US" sz="1100">
                <a:solidFill>
                  <a:srgbClr val="000000"/>
                </a:solidFill>
                <a:latin typeface="Helvetica Neue"/>
              </a:rPr>
              <a:t>The above visualization of the sex column clearly shows an equal number of samples for both male and female observations</a:t>
            </a:r>
            <a:endParaRPr lang="en-US"/>
          </a:p>
          <a:p>
            <a:pPr marL="285750" indent="-285750">
              <a:lnSpc>
                <a:spcPct val="114999"/>
              </a:lnSpc>
              <a:buFont typeface="+mj-lt"/>
              <a:buAutoNum type="arabicPeriod"/>
            </a:pPr>
            <a:r>
              <a:rPr lang="en-US" sz="1100">
                <a:solidFill>
                  <a:srgbClr val="000000"/>
                </a:solidFill>
                <a:latin typeface="Helvetica Neue"/>
              </a:rPr>
              <a:t>On the other hand, we can see a clear imbalance in the smoker column. Non-smokers count is 4x the count of smokers.</a:t>
            </a:r>
            <a:endParaRPr lang="en-US"/>
          </a:p>
          <a:p>
            <a:pPr marL="285750" indent="-285750">
              <a:lnSpc>
                <a:spcPct val="114999"/>
              </a:lnSpc>
              <a:buFont typeface="+mj-lt"/>
              <a:buAutoNum type="arabicPeriod"/>
            </a:pPr>
            <a:r>
              <a:rPr lang="en-US" sz="1100">
                <a:solidFill>
                  <a:srgbClr val="000000"/>
                </a:solidFill>
                <a:latin typeface="Helvetica Neue"/>
              </a:rPr>
              <a:t>The regions column reveals almost a balanced representation of observations from across the four regions of the United states. Roughly, </a:t>
            </a:r>
            <a:r>
              <a:rPr lang="en-US"/>
              <a:t>We have 25% of the sample split across each region. </a:t>
            </a:r>
            <a:r>
              <a:rPr lang="en-US" sz="1100">
                <a:solidFill>
                  <a:srgbClr val="000000"/>
                </a:solidFill>
                <a:latin typeface="Helvetica Neue"/>
              </a:rPr>
              <a:t>With a slightly higher number of observations by southeast.</a:t>
            </a:r>
            <a:endParaRPr lang="en-US"/>
          </a:p>
          <a:p>
            <a:pPr marL="285750" indent="-285750">
              <a:lnSpc>
                <a:spcPct val="114999"/>
              </a:lnSpc>
              <a:buFont typeface="+mj-lt"/>
              <a:buAutoNum type="arabicPeriod"/>
            </a:pPr>
            <a:r>
              <a:rPr lang="en-US" sz="1100">
                <a:solidFill>
                  <a:srgbClr val="000000"/>
                </a:solidFill>
                <a:latin typeface="Helvetica Neue"/>
              </a:rPr>
              <a:t>However, for the number of children, the samples are heavily skewed, and we can see a positive skewness in the column. A lot of observations have no children, and the number of observations keeps on decreasing as the number of children increases.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c7c1de02c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c7c1de02c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nSpc>
                <a:spcPct val="114999"/>
              </a:lnSpc>
              <a:buFont typeface="+mj-lt"/>
              <a:buAutoNum type="arabicPeriod"/>
            </a:pPr>
            <a:r>
              <a:rPr lang="en-US"/>
              <a:t>The histogram for BMI values suggest that the distribution is approximately normal. This normal distribution indicates that the BMI values are spread relatively evenly across the dataset, with no significant skewness or bias towards specific ranges. The symmetry in the distribution implies that a large portion of individuals falls within the middle range of BMI values.</a:t>
            </a:r>
          </a:p>
          <a:p>
            <a:pPr marL="285750" indent="-285750">
              <a:lnSpc>
                <a:spcPct val="114999"/>
              </a:lnSpc>
              <a:buFont typeface="+mj-lt"/>
              <a:buAutoNum type="arabicPeriod"/>
            </a:pPr>
            <a:r>
              <a:rPr lang="en-US"/>
              <a:t>In contrast to BMI, the distribution of charges is not normal. The charges histogram shows a right or positive skew, indicating that majority of observations have lower charges. The right-skewed distribution suggests that there are more individuals with lower medical charges, and the number of observations decreases as the charges increase. This could imply that a significant proportion of individuals in the dataset incur lower healthcare costs, with fewer individuals incurring higher medical expenses. The skewness indicates a tail towards higher charges, signifying a smaller number of observations with comparatively higher healthcare costs.</a:t>
            </a:r>
          </a:p>
        </p:txBody>
      </p:sp>
    </p:spTree>
    <p:extLst>
      <p:ext uri="{BB962C8B-B14F-4D97-AF65-F5344CB8AC3E}">
        <p14:creationId xmlns:p14="http://schemas.microsoft.com/office/powerpoint/2010/main" val="89489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c21c68ef9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c21c68ef9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c21c68ef9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8c21c68ef9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 y="379"/>
            <a:ext cx="9142514" cy="5146141"/>
            <a:chOff x="-8" y="379"/>
            <a:chExt cx="9142514" cy="5146141"/>
          </a:xfrm>
        </p:grpSpPr>
        <p:sp>
          <p:nvSpPr>
            <p:cNvPr id="10" name="Google Shape;10;p2"/>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2125950" y="1498913"/>
            <a:ext cx="4892100" cy="19293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25950" y="3365575"/>
            <a:ext cx="2633400" cy="740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 name="Google Shape;20;p2"/>
          <p:cNvSpPr txBox="1">
            <a:spLocks noGrp="1"/>
          </p:cNvSpPr>
          <p:nvPr>
            <p:ph type="subTitle" idx="2"/>
          </p:nvPr>
        </p:nvSpPr>
        <p:spPr>
          <a:xfrm>
            <a:off x="2125950" y="1037225"/>
            <a:ext cx="22311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2400"/>
              <a:buNone/>
              <a:defRPr sz="2400">
                <a:solidFill>
                  <a:schemeClr val="accent4"/>
                </a:solidFill>
              </a:defRPr>
            </a:lvl1pPr>
            <a:lvl2pPr lvl="1" algn="ctr" rtl="0">
              <a:lnSpc>
                <a:spcPct val="100000"/>
              </a:lnSpc>
              <a:spcBef>
                <a:spcPts val="0"/>
              </a:spcBef>
              <a:spcAft>
                <a:spcPts val="0"/>
              </a:spcAft>
              <a:buClr>
                <a:schemeClr val="accent4"/>
              </a:buClr>
              <a:buSzPts val="2400"/>
              <a:buNone/>
              <a:defRPr sz="2400">
                <a:solidFill>
                  <a:schemeClr val="accent4"/>
                </a:solidFill>
              </a:defRPr>
            </a:lvl2pPr>
            <a:lvl3pPr lvl="2" algn="ctr" rtl="0">
              <a:lnSpc>
                <a:spcPct val="100000"/>
              </a:lnSpc>
              <a:spcBef>
                <a:spcPts val="0"/>
              </a:spcBef>
              <a:spcAft>
                <a:spcPts val="0"/>
              </a:spcAft>
              <a:buClr>
                <a:schemeClr val="accent4"/>
              </a:buClr>
              <a:buSzPts val="2400"/>
              <a:buNone/>
              <a:defRPr sz="2400">
                <a:solidFill>
                  <a:schemeClr val="accent4"/>
                </a:solidFill>
              </a:defRPr>
            </a:lvl3pPr>
            <a:lvl4pPr lvl="3" algn="ctr" rtl="0">
              <a:lnSpc>
                <a:spcPct val="100000"/>
              </a:lnSpc>
              <a:spcBef>
                <a:spcPts val="0"/>
              </a:spcBef>
              <a:spcAft>
                <a:spcPts val="0"/>
              </a:spcAft>
              <a:buClr>
                <a:schemeClr val="accent4"/>
              </a:buClr>
              <a:buSzPts val="2400"/>
              <a:buNone/>
              <a:defRPr sz="2400">
                <a:solidFill>
                  <a:schemeClr val="accent4"/>
                </a:solidFill>
              </a:defRPr>
            </a:lvl4pPr>
            <a:lvl5pPr lvl="4" algn="ctr" rtl="0">
              <a:lnSpc>
                <a:spcPct val="100000"/>
              </a:lnSpc>
              <a:spcBef>
                <a:spcPts val="0"/>
              </a:spcBef>
              <a:spcAft>
                <a:spcPts val="0"/>
              </a:spcAft>
              <a:buClr>
                <a:schemeClr val="accent4"/>
              </a:buClr>
              <a:buSzPts val="2400"/>
              <a:buNone/>
              <a:defRPr sz="2400">
                <a:solidFill>
                  <a:schemeClr val="accent4"/>
                </a:solidFill>
              </a:defRPr>
            </a:lvl5pPr>
            <a:lvl6pPr lvl="5" algn="ctr" rtl="0">
              <a:lnSpc>
                <a:spcPct val="100000"/>
              </a:lnSpc>
              <a:spcBef>
                <a:spcPts val="0"/>
              </a:spcBef>
              <a:spcAft>
                <a:spcPts val="0"/>
              </a:spcAft>
              <a:buClr>
                <a:schemeClr val="accent4"/>
              </a:buClr>
              <a:buSzPts val="2400"/>
              <a:buNone/>
              <a:defRPr sz="2400">
                <a:solidFill>
                  <a:schemeClr val="accent4"/>
                </a:solidFill>
              </a:defRPr>
            </a:lvl6pPr>
            <a:lvl7pPr lvl="6" algn="ctr" rtl="0">
              <a:lnSpc>
                <a:spcPct val="100000"/>
              </a:lnSpc>
              <a:spcBef>
                <a:spcPts val="0"/>
              </a:spcBef>
              <a:spcAft>
                <a:spcPts val="0"/>
              </a:spcAft>
              <a:buClr>
                <a:schemeClr val="accent4"/>
              </a:buClr>
              <a:buSzPts val="2400"/>
              <a:buNone/>
              <a:defRPr sz="2400">
                <a:solidFill>
                  <a:schemeClr val="accent4"/>
                </a:solidFill>
              </a:defRPr>
            </a:lvl7pPr>
            <a:lvl8pPr lvl="7" algn="ctr" rtl="0">
              <a:lnSpc>
                <a:spcPct val="100000"/>
              </a:lnSpc>
              <a:spcBef>
                <a:spcPts val="0"/>
              </a:spcBef>
              <a:spcAft>
                <a:spcPts val="0"/>
              </a:spcAft>
              <a:buClr>
                <a:schemeClr val="accent4"/>
              </a:buClr>
              <a:buSzPts val="2400"/>
              <a:buNone/>
              <a:defRPr sz="2400">
                <a:solidFill>
                  <a:schemeClr val="accent4"/>
                </a:solidFill>
              </a:defRPr>
            </a:lvl8pPr>
            <a:lvl9pPr lvl="8" algn="ctr" rtl="0">
              <a:lnSpc>
                <a:spcPct val="100000"/>
              </a:lnSpc>
              <a:spcBef>
                <a:spcPts val="0"/>
              </a:spcBef>
              <a:spcAft>
                <a:spcPts val="0"/>
              </a:spcAft>
              <a:buClr>
                <a:schemeClr val="accent4"/>
              </a:buClr>
              <a:buSzPts val="2400"/>
              <a:buNone/>
              <a:defRPr sz="24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84"/>
        <p:cNvGrpSpPr/>
        <p:nvPr/>
      </p:nvGrpSpPr>
      <p:grpSpPr>
        <a:xfrm>
          <a:off x="0" y="0"/>
          <a:ext cx="0" cy="0"/>
          <a:chOff x="0" y="0"/>
          <a:chExt cx="0" cy="0"/>
        </a:xfrm>
      </p:grpSpPr>
      <p:grpSp>
        <p:nvGrpSpPr>
          <p:cNvPr id="185" name="Google Shape;185;p17"/>
          <p:cNvGrpSpPr/>
          <p:nvPr/>
        </p:nvGrpSpPr>
        <p:grpSpPr>
          <a:xfrm>
            <a:off x="2842" y="256"/>
            <a:ext cx="9138317" cy="5142987"/>
            <a:chOff x="2842" y="390"/>
            <a:chExt cx="9138317" cy="5142987"/>
          </a:xfrm>
        </p:grpSpPr>
        <p:sp>
          <p:nvSpPr>
            <p:cNvPr id="186" name="Google Shape;186;p1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7"/>
            <p:cNvGrpSpPr/>
            <p:nvPr/>
          </p:nvGrpSpPr>
          <p:grpSpPr>
            <a:xfrm rot="-5400000">
              <a:off x="4211660" y="213893"/>
              <a:ext cx="3749366" cy="6109604"/>
              <a:chOff x="2597675" y="1705125"/>
              <a:chExt cx="359200" cy="571600"/>
            </a:xfrm>
          </p:grpSpPr>
          <p:sp>
            <p:nvSpPr>
              <p:cNvPr id="188" name="Google Shape;188;p17"/>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7"/>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7"/>
          <p:cNvSpPr txBox="1">
            <a:spLocks noGrp="1"/>
          </p:cNvSpPr>
          <p:nvPr>
            <p:ph type="subTitle" idx="1"/>
          </p:nvPr>
        </p:nvSpPr>
        <p:spPr>
          <a:xfrm>
            <a:off x="1409000" y="1687513"/>
            <a:ext cx="2377500" cy="466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a:latin typeface="Palanquin Dark"/>
                <a:ea typeface="Palanquin Dark"/>
                <a:cs typeface="Palanquin Dark"/>
                <a:sym typeface="Palanquin Dark"/>
              </a:defRPr>
            </a:lvl1pPr>
            <a:lvl2pPr lvl="1" algn="ctr" rtl="0">
              <a:spcBef>
                <a:spcPts val="0"/>
              </a:spcBef>
              <a:spcAft>
                <a:spcPts val="0"/>
              </a:spcAft>
              <a:buNone/>
              <a:defRPr sz="2000">
                <a:latin typeface="Palanquin Dark"/>
                <a:ea typeface="Palanquin Dark"/>
                <a:cs typeface="Palanquin Dark"/>
                <a:sym typeface="Palanquin Dark"/>
              </a:defRPr>
            </a:lvl2pPr>
            <a:lvl3pPr lvl="2" algn="ctr" rtl="0">
              <a:spcBef>
                <a:spcPts val="0"/>
              </a:spcBef>
              <a:spcAft>
                <a:spcPts val="0"/>
              </a:spcAft>
              <a:buNone/>
              <a:defRPr sz="2000">
                <a:latin typeface="Palanquin Dark"/>
                <a:ea typeface="Palanquin Dark"/>
                <a:cs typeface="Palanquin Dark"/>
                <a:sym typeface="Palanquin Dark"/>
              </a:defRPr>
            </a:lvl3pPr>
            <a:lvl4pPr lvl="3" algn="ctr" rtl="0">
              <a:spcBef>
                <a:spcPts val="0"/>
              </a:spcBef>
              <a:spcAft>
                <a:spcPts val="0"/>
              </a:spcAft>
              <a:buNone/>
              <a:defRPr sz="2000">
                <a:latin typeface="Palanquin Dark"/>
                <a:ea typeface="Palanquin Dark"/>
                <a:cs typeface="Palanquin Dark"/>
                <a:sym typeface="Palanquin Dark"/>
              </a:defRPr>
            </a:lvl4pPr>
            <a:lvl5pPr lvl="4" algn="ctr" rtl="0">
              <a:spcBef>
                <a:spcPts val="0"/>
              </a:spcBef>
              <a:spcAft>
                <a:spcPts val="0"/>
              </a:spcAft>
              <a:buNone/>
              <a:defRPr sz="2000">
                <a:latin typeface="Palanquin Dark"/>
                <a:ea typeface="Palanquin Dark"/>
                <a:cs typeface="Palanquin Dark"/>
                <a:sym typeface="Palanquin Dark"/>
              </a:defRPr>
            </a:lvl5pPr>
            <a:lvl6pPr lvl="5" algn="ctr" rtl="0">
              <a:spcBef>
                <a:spcPts val="0"/>
              </a:spcBef>
              <a:spcAft>
                <a:spcPts val="0"/>
              </a:spcAft>
              <a:buNone/>
              <a:defRPr sz="2000">
                <a:latin typeface="Palanquin Dark"/>
                <a:ea typeface="Palanquin Dark"/>
                <a:cs typeface="Palanquin Dark"/>
                <a:sym typeface="Palanquin Dark"/>
              </a:defRPr>
            </a:lvl6pPr>
            <a:lvl7pPr lvl="6" algn="ctr" rtl="0">
              <a:spcBef>
                <a:spcPts val="0"/>
              </a:spcBef>
              <a:spcAft>
                <a:spcPts val="0"/>
              </a:spcAft>
              <a:buNone/>
              <a:defRPr sz="2000">
                <a:latin typeface="Palanquin Dark"/>
                <a:ea typeface="Palanquin Dark"/>
                <a:cs typeface="Palanquin Dark"/>
                <a:sym typeface="Palanquin Dark"/>
              </a:defRPr>
            </a:lvl7pPr>
            <a:lvl8pPr lvl="7" algn="ctr" rtl="0">
              <a:spcBef>
                <a:spcPts val="0"/>
              </a:spcBef>
              <a:spcAft>
                <a:spcPts val="0"/>
              </a:spcAft>
              <a:buNone/>
              <a:defRPr sz="2000">
                <a:latin typeface="Palanquin Dark"/>
                <a:ea typeface="Palanquin Dark"/>
                <a:cs typeface="Palanquin Dark"/>
                <a:sym typeface="Palanquin Dark"/>
              </a:defRPr>
            </a:lvl8pPr>
            <a:lvl9pPr lvl="8" algn="ctr" rtl="0">
              <a:spcBef>
                <a:spcPts val="0"/>
              </a:spcBef>
              <a:spcAft>
                <a:spcPts val="0"/>
              </a:spcAft>
              <a:buNone/>
              <a:defRPr sz="2000">
                <a:latin typeface="Palanquin Dark"/>
                <a:ea typeface="Palanquin Dark"/>
                <a:cs typeface="Palanquin Dark"/>
                <a:sym typeface="Palanquin Dark"/>
              </a:defRPr>
            </a:lvl9pPr>
          </a:lstStyle>
          <a:p>
            <a:endParaRPr/>
          </a:p>
        </p:txBody>
      </p:sp>
      <p:sp>
        <p:nvSpPr>
          <p:cNvPr id="197" name="Google Shape;197;p17"/>
          <p:cNvSpPr txBox="1">
            <a:spLocks noGrp="1"/>
          </p:cNvSpPr>
          <p:nvPr>
            <p:ph type="subTitle" idx="2"/>
          </p:nvPr>
        </p:nvSpPr>
        <p:spPr>
          <a:xfrm>
            <a:off x="1409000" y="2065570"/>
            <a:ext cx="23775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8" name="Google Shape;198;p17"/>
          <p:cNvSpPr txBox="1">
            <a:spLocks noGrp="1"/>
          </p:cNvSpPr>
          <p:nvPr>
            <p:ph type="subTitle" idx="3"/>
          </p:nvPr>
        </p:nvSpPr>
        <p:spPr>
          <a:xfrm>
            <a:off x="1409000" y="3258075"/>
            <a:ext cx="2377500" cy="466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a:latin typeface="Palanquin Dark"/>
                <a:ea typeface="Palanquin Dark"/>
                <a:cs typeface="Palanquin Dark"/>
                <a:sym typeface="Palanquin Dark"/>
              </a:defRPr>
            </a:lvl1pPr>
            <a:lvl2pPr lvl="1" algn="ctr" rtl="0">
              <a:spcBef>
                <a:spcPts val="0"/>
              </a:spcBef>
              <a:spcAft>
                <a:spcPts val="0"/>
              </a:spcAft>
              <a:buNone/>
              <a:defRPr sz="2000">
                <a:latin typeface="Palanquin Dark"/>
                <a:ea typeface="Palanquin Dark"/>
                <a:cs typeface="Palanquin Dark"/>
                <a:sym typeface="Palanquin Dark"/>
              </a:defRPr>
            </a:lvl2pPr>
            <a:lvl3pPr lvl="2" algn="ctr" rtl="0">
              <a:spcBef>
                <a:spcPts val="0"/>
              </a:spcBef>
              <a:spcAft>
                <a:spcPts val="0"/>
              </a:spcAft>
              <a:buNone/>
              <a:defRPr sz="2000">
                <a:latin typeface="Palanquin Dark"/>
                <a:ea typeface="Palanquin Dark"/>
                <a:cs typeface="Palanquin Dark"/>
                <a:sym typeface="Palanquin Dark"/>
              </a:defRPr>
            </a:lvl3pPr>
            <a:lvl4pPr lvl="3" algn="ctr" rtl="0">
              <a:spcBef>
                <a:spcPts val="0"/>
              </a:spcBef>
              <a:spcAft>
                <a:spcPts val="0"/>
              </a:spcAft>
              <a:buNone/>
              <a:defRPr sz="2000">
                <a:latin typeface="Palanquin Dark"/>
                <a:ea typeface="Palanquin Dark"/>
                <a:cs typeface="Palanquin Dark"/>
                <a:sym typeface="Palanquin Dark"/>
              </a:defRPr>
            </a:lvl4pPr>
            <a:lvl5pPr lvl="4" algn="ctr" rtl="0">
              <a:spcBef>
                <a:spcPts val="0"/>
              </a:spcBef>
              <a:spcAft>
                <a:spcPts val="0"/>
              </a:spcAft>
              <a:buNone/>
              <a:defRPr sz="2000">
                <a:latin typeface="Palanquin Dark"/>
                <a:ea typeface="Palanquin Dark"/>
                <a:cs typeface="Palanquin Dark"/>
                <a:sym typeface="Palanquin Dark"/>
              </a:defRPr>
            </a:lvl5pPr>
            <a:lvl6pPr lvl="5" algn="ctr" rtl="0">
              <a:spcBef>
                <a:spcPts val="0"/>
              </a:spcBef>
              <a:spcAft>
                <a:spcPts val="0"/>
              </a:spcAft>
              <a:buNone/>
              <a:defRPr sz="2000">
                <a:latin typeface="Palanquin Dark"/>
                <a:ea typeface="Palanquin Dark"/>
                <a:cs typeface="Palanquin Dark"/>
                <a:sym typeface="Palanquin Dark"/>
              </a:defRPr>
            </a:lvl6pPr>
            <a:lvl7pPr lvl="6" algn="ctr" rtl="0">
              <a:spcBef>
                <a:spcPts val="0"/>
              </a:spcBef>
              <a:spcAft>
                <a:spcPts val="0"/>
              </a:spcAft>
              <a:buNone/>
              <a:defRPr sz="2000">
                <a:latin typeface="Palanquin Dark"/>
                <a:ea typeface="Palanquin Dark"/>
                <a:cs typeface="Palanquin Dark"/>
                <a:sym typeface="Palanquin Dark"/>
              </a:defRPr>
            </a:lvl7pPr>
            <a:lvl8pPr lvl="7" algn="ctr" rtl="0">
              <a:spcBef>
                <a:spcPts val="0"/>
              </a:spcBef>
              <a:spcAft>
                <a:spcPts val="0"/>
              </a:spcAft>
              <a:buNone/>
              <a:defRPr sz="2000">
                <a:latin typeface="Palanquin Dark"/>
                <a:ea typeface="Palanquin Dark"/>
                <a:cs typeface="Palanquin Dark"/>
                <a:sym typeface="Palanquin Dark"/>
              </a:defRPr>
            </a:lvl8pPr>
            <a:lvl9pPr lvl="8" algn="ctr" rtl="0">
              <a:spcBef>
                <a:spcPts val="0"/>
              </a:spcBef>
              <a:spcAft>
                <a:spcPts val="0"/>
              </a:spcAft>
              <a:buNone/>
              <a:defRPr sz="2000">
                <a:latin typeface="Palanquin Dark"/>
                <a:ea typeface="Palanquin Dark"/>
                <a:cs typeface="Palanquin Dark"/>
                <a:sym typeface="Palanquin Dark"/>
              </a:defRPr>
            </a:lvl9pPr>
          </a:lstStyle>
          <a:p>
            <a:endParaRPr/>
          </a:p>
        </p:txBody>
      </p:sp>
      <p:sp>
        <p:nvSpPr>
          <p:cNvPr id="199" name="Google Shape;199;p17"/>
          <p:cNvSpPr txBox="1">
            <a:spLocks noGrp="1"/>
          </p:cNvSpPr>
          <p:nvPr>
            <p:ph type="subTitle" idx="4"/>
          </p:nvPr>
        </p:nvSpPr>
        <p:spPr>
          <a:xfrm>
            <a:off x="1409000" y="3628700"/>
            <a:ext cx="23775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00" name="Google Shape;200;p17"/>
          <p:cNvSpPr txBox="1">
            <a:spLocks noGrp="1"/>
          </p:cNvSpPr>
          <p:nvPr>
            <p:ph type="subTitle" idx="5"/>
          </p:nvPr>
        </p:nvSpPr>
        <p:spPr>
          <a:xfrm>
            <a:off x="5371200" y="1687513"/>
            <a:ext cx="2377500" cy="466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a:latin typeface="Palanquin Dark"/>
                <a:ea typeface="Palanquin Dark"/>
                <a:cs typeface="Palanquin Dark"/>
                <a:sym typeface="Palanquin Dark"/>
              </a:defRPr>
            </a:lvl1pPr>
            <a:lvl2pPr lvl="1" algn="ctr" rtl="0">
              <a:spcBef>
                <a:spcPts val="0"/>
              </a:spcBef>
              <a:spcAft>
                <a:spcPts val="0"/>
              </a:spcAft>
              <a:buNone/>
              <a:defRPr sz="2000">
                <a:latin typeface="Palanquin Dark"/>
                <a:ea typeface="Palanquin Dark"/>
                <a:cs typeface="Palanquin Dark"/>
                <a:sym typeface="Palanquin Dark"/>
              </a:defRPr>
            </a:lvl2pPr>
            <a:lvl3pPr lvl="2" algn="ctr" rtl="0">
              <a:spcBef>
                <a:spcPts val="0"/>
              </a:spcBef>
              <a:spcAft>
                <a:spcPts val="0"/>
              </a:spcAft>
              <a:buNone/>
              <a:defRPr sz="2000">
                <a:latin typeface="Palanquin Dark"/>
                <a:ea typeface="Palanquin Dark"/>
                <a:cs typeface="Palanquin Dark"/>
                <a:sym typeface="Palanquin Dark"/>
              </a:defRPr>
            </a:lvl3pPr>
            <a:lvl4pPr lvl="3" algn="ctr" rtl="0">
              <a:spcBef>
                <a:spcPts val="0"/>
              </a:spcBef>
              <a:spcAft>
                <a:spcPts val="0"/>
              </a:spcAft>
              <a:buNone/>
              <a:defRPr sz="2000">
                <a:latin typeface="Palanquin Dark"/>
                <a:ea typeface="Palanquin Dark"/>
                <a:cs typeface="Palanquin Dark"/>
                <a:sym typeface="Palanquin Dark"/>
              </a:defRPr>
            </a:lvl4pPr>
            <a:lvl5pPr lvl="4" algn="ctr" rtl="0">
              <a:spcBef>
                <a:spcPts val="0"/>
              </a:spcBef>
              <a:spcAft>
                <a:spcPts val="0"/>
              </a:spcAft>
              <a:buNone/>
              <a:defRPr sz="2000">
                <a:latin typeface="Palanquin Dark"/>
                <a:ea typeface="Palanquin Dark"/>
                <a:cs typeface="Palanquin Dark"/>
                <a:sym typeface="Palanquin Dark"/>
              </a:defRPr>
            </a:lvl5pPr>
            <a:lvl6pPr lvl="5" algn="ctr" rtl="0">
              <a:spcBef>
                <a:spcPts val="0"/>
              </a:spcBef>
              <a:spcAft>
                <a:spcPts val="0"/>
              </a:spcAft>
              <a:buNone/>
              <a:defRPr sz="2000">
                <a:latin typeface="Palanquin Dark"/>
                <a:ea typeface="Palanquin Dark"/>
                <a:cs typeface="Palanquin Dark"/>
                <a:sym typeface="Palanquin Dark"/>
              </a:defRPr>
            </a:lvl6pPr>
            <a:lvl7pPr lvl="6" algn="ctr" rtl="0">
              <a:spcBef>
                <a:spcPts val="0"/>
              </a:spcBef>
              <a:spcAft>
                <a:spcPts val="0"/>
              </a:spcAft>
              <a:buNone/>
              <a:defRPr sz="2000">
                <a:latin typeface="Palanquin Dark"/>
                <a:ea typeface="Palanquin Dark"/>
                <a:cs typeface="Palanquin Dark"/>
                <a:sym typeface="Palanquin Dark"/>
              </a:defRPr>
            </a:lvl7pPr>
            <a:lvl8pPr lvl="7" algn="ctr" rtl="0">
              <a:spcBef>
                <a:spcPts val="0"/>
              </a:spcBef>
              <a:spcAft>
                <a:spcPts val="0"/>
              </a:spcAft>
              <a:buNone/>
              <a:defRPr sz="2000">
                <a:latin typeface="Palanquin Dark"/>
                <a:ea typeface="Palanquin Dark"/>
                <a:cs typeface="Palanquin Dark"/>
                <a:sym typeface="Palanquin Dark"/>
              </a:defRPr>
            </a:lvl8pPr>
            <a:lvl9pPr lvl="8" algn="ctr" rtl="0">
              <a:spcBef>
                <a:spcPts val="0"/>
              </a:spcBef>
              <a:spcAft>
                <a:spcPts val="0"/>
              </a:spcAft>
              <a:buNone/>
              <a:defRPr sz="2000">
                <a:latin typeface="Palanquin Dark"/>
                <a:ea typeface="Palanquin Dark"/>
                <a:cs typeface="Palanquin Dark"/>
                <a:sym typeface="Palanquin Dark"/>
              </a:defRPr>
            </a:lvl9pPr>
          </a:lstStyle>
          <a:p>
            <a:endParaRPr/>
          </a:p>
        </p:txBody>
      </p:sp>
      <p:sp>
        <p:nvSpPr>
          <p:cNvPr id="201" name="Google Shape;201;p17"/>
          <p:cNvSpPr txBox="1">
            <a:spLocks noGrp="1"/>
          </p:cNvSpPr>
          <p:nvPr>
            <p:ph type="subTitle" idx="6"/>
          </p:nvPr>
        </p:nvSpPr>
        <p:spPr>
          <a:xfrm>
            <a:off x="5371200" y="2065570"/>
            <a:ext cx="23775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02" name="Google Shape;202;p17"/>
          <p:cNvSpPr txBox="1">
            <a:spLocks noGrp="1"/>
          </p:cNvSpPr>
          <p:nvPr>
            <p:ph type="subTitle" idx="7"/>
          </p:nvPr>
        </p:nvSpPr>
        <p:spPr>
          <a:xfrm>
            <a:off x="5371200" y="3258075"/>
            <a:ext cx="2377500" cy="466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a:latin typeface="Palanquin Dark"/>
                <a:ea typeface="Palanquin Dark"/>
                <a:cs typeface="Palanquin Dark"/>
                <a:sym typeface="Palanquin Dark"/>
              </a:defRPr>
            </a:lvl1pPr>
            <a:lvl2pPr lvl="1" algn="ctr" rtl="0">
              <a:spcBef>
                <a:spcPts val="0"/>
              </a:spcBef>
              <a:spcAft>
                <a:spcPts val="0"/>
              </a:spcAft>
              <a:buNone/>
              <a:defRPr sz="2000">
                <a:latin typeface="Palanquin Dark"/>
                <a:ea typeface="Palanquin Dark"/>
                <a:cs typeface="Palanquin Dark"/>
                <a:sym typeface="Palanquin Dark"/>
              </a:defRPr>
            </a:lvl2pPr>
            <a:lvl3pPr lvl="2" algn="ctr" rtl="0">
              <a:spcBef>
                <a:spcPts val="0"/>
              </a:spcBef>
              <a:spcAft>
                <a:spcPts val="0"/>
              </a:spcAft>
              <a:buNone/>
              <a:defRPr sz="2000">
                <a:latin typeface="Palanquin Dark"/>
                <a:ea typeface="Palanquin Dark"/>
                <a:cs typeface="Palanquin Dark"/>
                <a:sym typeface="Palanquin Dark"/>
              </a:defRPr>
            </a:lvl3pPr>
            <a:lvl4pPr lvl="3" algn="ctr" rtl="0">
              <a:spcBef>
                <a:spcPts val="0"/>
              </a:spcBef>
              <a:spcAft>
                <a:spcPts val="0"/>
              </a:spcAft>
              <a:buNone/>
              <a:defRPr sz="2000">
                <a:latin typeface="Palanquin Dark"/>
                <a:ea typeface="Palanquin Dark"/>
                <a:cs typeface="Palanquin Dark"/>
                <a:sym typeface="Palanquin Dark"/>
              </a:defRPr>
            </a:lvl4pPr>
            <a:lvl5pPr lvl="4" algn="ctr" rtl="0">
              <a:spcBef>
                <a:spcPts val="0"/>
              </a:spcBef>
              <a:spcAft>
                <a:spcPts val="0"/>
              </a:spcAft>
              <a:buNone/>
              <a:defRPr sz="2000">
                <a:latin typeface="Palanquin Dark"/>
                <a:ea typeface="Palanquin Dark"/>
                <a:cs typeface="Palanquin Dark"/>
                <a:sym typeface="Palanquin Dark"/>
              </a:defRPr>
            </a:lvl5pPr>
            <a:lvl6pPr lvl="5" algn="ctr" rtl="0">
              <a:spcBef>
                <a:spcPts val="0"/>
              </a:spcBef>
              <a:spcAft>
                <a:spcPts val="0"/>
              </a:spcAft>
              <a:buNone/>
              <a:defRPr sz="2000">
                <a:latin typeface="Palanquin Dark"/>
                <a:ea typeface="Palanquin Dark"/>
                <a:cs typeface="Palanquin Dark"/>
                <a:sym typeface="Palanquin Dark"/>
              </a:defRPr>
            </a:lvl6pPr>
            <a:lvl7pPr lvl="6" algn="ctr" rtl="0">
              <a:spcBef>
                <a:spcPts val="0"/>
              </a:spcBef>
              <a:spcAft>
                <a:spcPts val="0"/>
              </a:spcAft>
              <a:buNone/>
              <a:defRPr sz="2000">
                <a:latin typeface="Palanquin Dark"/>
                <a:ea typeface="Palanquin Dark"/>
                <a:cs typeface="Palanquin Dark"/>
                <a:sym typeface="Palanquin Dark"/>
              </a:defRPr>
            </a:lvl7pPr>
            <a:lvl8pPr lvl="7" algn="ctr" rtl="0">
              <a:spcBef>
                <a:spcPts val="0"/>
              </a:spcBef>
              <a:spcAft>
                <a:spcPts val="0"/>
              </a:spcAft>
              <a:buNone/>
              <a:defRPr sz="2000">
                <a:latin typeface="Palanquin Dark"/>
                <a:ea typeface="Palanquin Dark"/>
                <a:cs typeface="Palanquin Dark"/>
                <a:sym typeface="Palanquin Dark"/>
              </a:defRPr>
            </a:lvl8pPr>
            <a:lvl9pPr lvl="8" algn="ctr" rtl="0">
              <a:spcBef>
                <a:spcPts val="0"/>
              </a:spcBef>
              <a:spcAft>
                <a:spcPts val="0"/>
              </a:spcAft>
              <a:buNone/>
              <a:defRPr sz="2000">
                <a:latin typeface="Palanquin Dark"/>
                <a:ea typeface="Palanquin Dark"/>
                <a:cs typeface="Palanquin Dark"/>
                <a:sym typeface="Palanquin Dark"/>
              </a:defRPr>
            </a:lvl9pPr>
          </a:lstStyle>
          <a:p>
            <a:endParaRPr/>
          </a:p>
        </p:txBody>
      </p:sp>
      <p:sp>
        <p:nvSpPr>
          <p:cNvPr id="203" name="Google Shape;203;p17"/>
          <p:cNvSpPr txBox="1">
            <a:spLocks noGrp="1"/>
          </p:cNvSpPr>
          <p:nvPr>
            <p:ph type="subTitle" idx="8"/>
          </p:nvPr>
        </p:nvSpPr>
        <p:spPr>
          <a:xfrm>
            <a:off x="5371200" y="3628700"/>
            <a:ext cx="23775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04"/>
        <p:cNvGrpSpPr/>
        <p:nvPr/>
      </p:nvGrpSpPr>
      <p:grpSpPr>
        <a:xfrm>
          <a:off x="0" y="0"/>
          <a:ext cx="0" cy="0"/>
          <a:chOff x="0" y="0"/>
          <a:chExt cx="0" cy="0"/>
        </a:xfrm>
      </p:grpSpPr>
      <p:grpSp>
        <p:nvGrpSpPr>
          <p:cNvPr id="205" name="Google Shape;205;p18"/>
          <p:cNvGrpSpPr/>
          <p:nvPr/>
        </p:nvGrpSpPr>
        <p:grpSpPr>
          <a:xfrm>
            <a:off x="743" y="-1321"/>
            <a:ext cx="9142514" cy="5146141"/>
            <a:chOff x="-8" y="379"/>
            <a:chExt cx="9142514" cy="5146141"/>
          </a:xfrm>
        </p:grpSpPr>
        <p:sp>
          <p:nvSpPr>
            <p:cNvPr id="206" name="Google Shape;206;p18"/>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rgbClr val="FFFFFF"/>
                </a:gs>
                <a:gs pos="63000">
                  <a:srgbClr val="E4F8F9"/>
                </a:gs>
                <a:gs pos="100000">
                  <a:srgbClr val="AAE3E8"/>
                </a:gs>
              </a:gsLst>
              <a:path path="circle">
                <a:fillToRect l="50000" t="50000" r="50000" b="50000"/>
              </a:path>
              <a:tileRect/>
            </a:gradFill>
            <a:ln>
              <a:noFill/>
            </a:ln>
            <a:effectLst>
              <a:outerShdw blurRad="771525" algn="bl" rotWithShape="0">
                <a:srgbClr val="C7EDF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gs>
                <a:gs pos="58999">
                  <a:srgbClr val="E4F8F9"/>
                </a:gs>
                <a:gs pos="70000">
                  <a:srgbClr val="E4F8F9"/>
                </a:gs>
                <a:gs pos="100000">
                  <a:srgbClr val="AAE3E8"/>
                </a:gs>
              </a:gsLst>
              <a:lin ang="0" scaled="0"/>
            </a:gradFill>
            <a:ln>
              <a:noFill/>
            </a:ln>
            <a:effectLst>
              <a:outerShdw blurRad="571500" dist="9525" dir="5400000" algn="bl" rotWithShape="0">
                <a:srgbClr val="C7EDF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rgbClr val="FFFFFF"/>
                </a:gs>
                <a:gs pos="24000">
                  <a:srgbClr val="E4F8F9"/>
                </a:gs>
                <a:gs pos="100000">
                  <a:srgbClr val="C7EDF0"/>
                </a:gs>
              </a:gsLst>
              <a:lin ang="2698631" scaled="0"/>
            </a:gradFill>
            <a:ln>
              <a:noFill/>
            </a:ln>
            <a:effectLst>
              <a:outerShdw blurRad="471488" algn="bl" rotWithShape="0">
                <a:srgbClr val="C7EDF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239900" y="251050"/>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775500" y="2542300"/>
              <a:ext cx="1655400" cy="1655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a:off x="4580550" y="-75"/>
            <a:ext cx="4572000" cy="51435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txBox="1">
            <a:spLocks noGrp="1"/>
          </p:cNvSpPr>
          <p:nvPr>
            <p:ph type="title"/>
          </p:nvPr>
        </p:nvSpPr>
        <p:spPr>
          <a:xfrm>
            <a:off x="713100" y="3057713"/>
            <a:ext cx="2724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6" name="Google Shape;216;p18"/>
          <p:cNvSpPr txBox="1">
            <a:spLocks noGrp="1"/>
          </p:cNvSpPr>
          <p:nvPr>
            <p:ph type="subTitle" idx="1"/>
          </p:nvPr>
        </p:nvSpPr>
        <p:spPr>
          <a:xfrm>
            <a:off x="5303700" y="964250"/>
            <a:ext cx="3127200" cy="68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7" name="Google Shape;217;p18"/>
          <p:cNvSpPr txBox="1">
            <a:spLocks noGrp="1"/>
          </p:cNvSpPr>
          <p:nvPr>
            <p:ph type="subTitle" idx="2"/>
          </p:nvPr>
        </p:nvSpPr>
        <p:spPr>
          <a:xfrm>
            <a:off x="5303700" y="2414200"/>
            <a:ext cx="3127200" cy="68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8" name="Google Shape;218;p18"/>
          <p:cNvSpPr txBox="1">
            <a:spLocks noGrp="1"/>
          </p:cNvSpPr>
          <p:nvPr>
            <p:ph type="subTitle" idx="3"/>
          </p:nvPr>
        </p:nvSpPr>
        <p:spPr>
          <a:xfrm>
            <a:off x="5303700" y="3880200"/>
            <a:ext cx="3127200" cy="685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9" name="Google Shape;219;p18"/>
          <p:cNvSpPr txBox="1">
            <a:spLocks noGrp="1"/>
          </p:cNvSpPr>
          <p:nvPr>
            <p:ph type="title" idx="4" hasCustomPrompt="1"/>
          </p:nvPr>
        </p:nvSpPr>
        <p:spPr>
          <a:xfrm>
            <a:off x="4219900" y="894463"/>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220" name="Google Shape;220;p18"/>
          <p:cNvSpPr txBox="1">
            <a:spLocks noGrp="1"/>
          </p:cNvSpPr>
          <p:nvPr>
            <p:ph type="title" idx="5" hasCustomPrompt="1"/>
          </p:nvPr>
        </p:nvSpPr>
        <p:spPr>
          <a:xfrm>
            <a:off x="4219900" y="2370600"/>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221" name="Google Shape;221;p18"/>
          <p:cNvSpPr txBox="1">
            <a:spLocks noGrp="1"/>
          </p:cNvSpPr>
          <p:nvPr>
            <p:ph type="title" idx="6" hasCustomPrompt="1"/>
          </p:nvPr>
        </p:nvSpPr>
        <p:spPr>
          <a:xfrm>
            <a:off x="4219900" y="3781213"/>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222" name="Google Shape;222;p18"/>
          <p:cNvSpPr txBox="1">
            <a:spLocks noGrp="1"/>
          </p:cNvSpPr>
          <p:nvPr>
            <p:ph type="subTitle" idx="7"/>
          </p:nvPr>
        </p:nvSpPr>
        <p:spPr>
          <a:xfrm>
            <a:off x="5303700" y="577500"/>
            <a:ext cx="3127200" cy="466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a:endParaRPr/>
          </a:p>
        </p:txBody>
      </p:sp>
      <p:sp>
        <p:nvSpPr>
          <p:cNvPr id="223" name="Google Shape;223;p18"/>
          <p:cNvSpPr txBox="1">
            <a:spLocks noGrp="1"/>
          </p:cNvSpPr>
          <p:nvPr>
            <p:ph type="subTitle" idx="8"/>
          </p:nvPr>
        </p:nvSpPr>
        <p:spPr>
          <a:xfrm>
            <a:off x="5303700" y="2036975"/>
            <a:ext cx="3127200" cy="466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a:endParaRPr/>
          </a:p>
        </p:txBody>
      </p:sp>
      <p:sp>
        <p:nvSpPr>
          <p:cNvPr id="224" name="Google Shape;224;p18"/>
          <p:cNvSpPr txBox="1">
            <a:spLocks noGrp="1"/>
          </p:cNvSpPr>
          <p:nvPr>
            <p:ph type="subTitle" idx="9"/>
          </p:nvPr>
        </p:nvSpPr>
        <p:spPr>
          <a:xfrm>
            <a:off x="5303700" y="3493450"/>
            <a:ext cx="3127200" cy="466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7_2">
    <p:spTree>
      <p:nvGrpSpPr>
        <p:cNvPr id="1" name="Shape 263"/>
        <p:cNvGrpSpPr/>
        <p:nvPr/>
      </p:nvGrpSpPr>
      <p:grpSpPr>
        <a:xfrm>
          <a:off x="0" y="0"/>
          <a:ext cx="0" cy="0"/>
          <a:chOff x="0" y="0"/>
          <a:chExt cx="0" cy="0"/>
        </a:xfrm>
      </p:grpSpPr>
      <p:grpSp>
        <p:nvGrpSpPr>
          <p:cNvPr id="264" name="Google Shape;264;p21"/>
          <p:cNvGrpSpPr/>
          <p:nvPr/>
        </p:nvGrpSpPr>
        <p:grpSpPr>
          <a:xfrm>
            <a:off x="5068" y="1509"/>
            <a:ext cx="9136077" cy="5141869"/>
            <a:chOff x="5068" y="1509"/>
            <a:chExt cx="9136077" cy="5141869"/>
          </a:xfrm>
        </p:grpSpPr>
        <p:grpSp>
          <p:nvGrpSpPr>
            <p:cNvPr id="265" name="Google Shape;265;p21"/>
            <p:cNvGrpSpPr/>
            <p:nvPr/>
          </p:nvGrpSpPr>
          <p:grpSpPr>
            <a:xfrm rot="-5400000">
              <a:off x="4211660" y="213893"/>
              <a:ext cx="3749366" cy="6109604"/>
              <a:chOff x="2597675" y="1705125"/>
              <a:chExt cx="359200" cy="571600"/>
            </a:xfrm>
          </p:grpSpPr>
          <p:sp>
            <p:nvSpPr>
              <p:cNvPr id="266" name="Google Shape;266;p21"/>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1"/>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1"/>
          <p:cNvSpPr txBox="1">
            <a:spLocks noGrp="1"/>
          </p:cNvSpPr>
          <p:nvPr>
            <p:ph type="subTitle" idx="1"/>
          </p:nvPr>
        </p:nvSpPr>
        <p:spPr>
          <a:xfrm>
            <a:off x="1171900" y="2751650"/>
            <a:ext cx="31455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4" name="Google Shape;274;p21"/>
          <p:cNvSpPr txBox="1">
            <a:spLocks noGrp="1"/>
          </p:cNvSpPr>
          <p:nvPr>
            <p:ph type="subTitle" idx="2"/>
          </p:nvPr>
        </p:nvSpPr>
        <p:spPr>
          <a:xfrm>
            <a:off x="1171900" y="3077325"/>
            <a:ext cx="31455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5" name="Google Shape;275;p21"/>
          <p:cNvSpPr txBox="1">
            <a:spLocks noGrp="1"/>
          </p:cNvSpPr>
          <p:nvPr>
            <p:ph type="subTitle" idx="3"/>
          </p:nvPr>
        </p:nvSpPr>
        <p:spPr>
          <a:xfrm>
            <a:off x="4826600" y="2751650"/>
            <a:ext cx="31455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6" name="Google Shape;276;p21"/>
          <p:cNvSpPr txBox="1">
            <a:spLocks noGrp="1"/>
          </p:cNvSpPr>
          <p:nvPr>
            <p:ph type="subTitle" idx="4"/>
          </p:nvPr>
        </p:nvSpPr>
        <p:spPr>
          <a:xfrm>
            <a:off x="4826600" y="3077325"/>
            <a:ext cx="31455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7" name="Google Shape;277;p21"/>
          <p:cNvSpPr/>
          <p:nvPr/>
        </p:nvSpPr>
        <p:spPr>
          <a:xfrm>
            <a:off x="0" y="0"/>
            <a:ext cx="9144000" cy="2076900"/>
          </a:xfrm>
          <a:prstGeom prst="rect">
            <a:avLst/>
          </a:prstGeom>
          <a:solidFill>
            <a:schemeClr val="lt1"/>
          </a:solidFill>
          <a:ln>
            <a:noFill/>
          </a:ln>
          <a:effectLst>
            <a:outerShdw blurRad="385763"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txBox="1">
            <a:spLocks noGrp="1"/>
          </p:cNvSpPr>
          <p:nvPr>
            <p:ph type="title"/>
          </p:nvPr>
        </p:nvSpPr>
        <p:spPr>
          <a:xfrm>
            <a:off x="713100" y="724200"/>
            <a:ext cx="7717800" cy="63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CUSTOM_3">
    <p:spTree>
      <p:nvGrpSpPr>
        <p:cNvPr id="1" name="Shape 302"/>
        <p:cNvGrpSpPr/>
        <p:nvPr/>
      </p:nvGrpSpPr>
      <p:grpSpPr>
        <a:xfrm>
          <a:off x="0" y="0"/>
          <a:ext cx="0" cy="0"/>
          <a:chOff x="0" y="0"/>
          <a:chExt cx="0" cy="0"/>
        </a:xfrm>
      </p:grpSpPr>
      <p:grpSp>
        <p:nvGrpSpPr>
          <p:cNvPr id="303" name="Google Shape;303;p24"/>
          <p:cNvGrpSpPr/>
          <p:nvPr/>
        </p:nvGrpSpPr>
        <p:grpSpPr>
          <a:xfrm>
            <a:off x="1467" y="159"/>
            <a:ext cx="9141067" cy="5143182"/>
            <a:chOff x="92" y="390"/>
            <a:chExt cx="9141067" cy="5143182"/>
          </a:xfrm>
        </p:grpSpPr>
        <p:sp>
          <p:nvSpPr>
            <p:cNvPr id="304" name="Google Shape;304;p2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4"/>
            <p:cNvGrpSpPr/>
            <p:nvPr/>
          </p:nvGrpSpPr>
          <p:grpSpPr>
            <a:xfrm rot="5400000" flipH="1">
              <a:off x="1182987" y="211204"/>
              <a:ext cx="3749473" cy="6115263"/>
              <a:chOff x="2597675" y="1705125"/>
              <a:chExt cx="359200" cy="571600"/>
            </a:xfrm>
          </p:grpSpPr>
          <p:sp>
            <p:nvSpPr>
              <p:cNvPr id="309" name="Google Shape;309;p24"/>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 name="Google Shape;312;p24"/>
          <p:cNvSpPr/>
          <p:nvPr/>
        </p:nvSpPr>
        <p:spPr>
          <a:xfrm flipH="1">
            <a:off x="5095800" y="0"/>
            <a:ext cx="4048200" cy="51435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txBox="1"/>
          <p:nvPr/>
        </p:nvSpPr>
        <p:spPr>
          <a:xfrm>
            <a:off x="5760720" y="3037525"/>
            <a:ext cx="2688300" cy="990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Rubik"/>
                <a:ea typeface="Rubik"/>
                <a:cs typeface="Rubik"/>
                <a:sym typeface="Rubik"/>
              </a:rPr>
              <a:t>CREDITS: This presentation template was created by </a:t>
            </a:r>
            <a:r>
              <a:rPr lang="en" sz="1200">
                <a:solidFill>
                  <a:schemeClr val="dk1"/>
                </a:solidFill>
                <a:uFill>
                  <a:noFill/>
                </a:u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1200">
                <a:solidFill>
                  <a:schemeClr val="dk1"/>
                </a:solidFill>
                <a:latin typeface="Rubik"/>
                <a:ea typeface="Rubik"/>
                <a:cs typeface="Rubik"/>
                <a:sym typeface="Rubik"/>
              </a:rPr>
              <a:t>, including icons by </a:t>
            </a:r>
            <a:r>
              <a:rPr lang="en" sz="1200">
                <a:solidFill>
                  <a:schemeClr val="dk1"/>
                </a:solidFill>
                <a:uFill>
                  <a:noFill/>
                </a:u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200">
                <a:solidFill>
                  <a:schemeClr val="dk1"/>
                </a:solidFill>
                <a:latin typeface="Rubik"/>
                <a:ea typeface="Rubik"/>
                <a:cs typeface="Rubik"/>
                <a:sym typeface="Rubik"/>
              </a:rPr>
              <a:t>, and infographics &amp; images by </a:t>
            </a:r>
            <a:r>
              <a:rPr lang="en" sz="1200">
                <a:solidFill>
                  <a:schemeClr val="dk1"/>
                </a:solidFill>
                <a:uFill>
                  <a:noFill/>
                </a:uFill>
                <a:latin typeface="Rubik"/>
                <a:ea typeface="Rubik"/>
                <a:cs typeface="Rubik"/>
                <a:sym typeface="Rubik"/>
                <a:hlinkClick r:id="rId4">
                  <a:extLst>
                    <a:ext uri="{A12FA001-AC4F-418D-AE19-62706E023703}">
                      <ahyp:hlinkClr xmlns:ahyp="http://schemas.microsoft.com/office/drawing/2018/hyperlinkcolor" val="tx"/>
                    </a:ext>
                  </a:extLst>
                </a:hlinkClick>
              </a:rPr>
              <a:t>Freepik</a:t>
            </a:r>
            <a:r>
              <a:rPr lang="en" sz="1200">
                <a:solidFill>
                  <a:schemeClr val="dk1"/>
                </a:solidFill>
                <a:latin typeface="Rubik"/>
                <a:ea typeface="Rubik"/>
                <a:cs typeface="Rubik"/>
                <a:sym typeface="Rubik"/>
              </a:rPr>
              <a:t>.</a:t>
            </a:r>
            <a:r>
              <a:rPr lang="en" sz="900">
                <a:solidFill>
                  <a:schemeClr val="dk2"/>
                </a:solidFill>
                <a:latin typeface="Rubik"/>
                <a:ea typeface="Rubik"/>
                <a:cs typeface="Rubik"/>
                <a:sym typeface="Rubik"/>
              </a:rPr>
              <a:t> </a:t>
            </a:r>
            <a:endParaRPr sz="900">
              <a:solidFill>
                <a:schemeClr val="dk2"/>
              </a:solidFill>
              <a:latin typeface="Rubik"/>
              <a:ea typeface="Rubik"/>
              <a:cs typeface="Rubik"/>
              <a:sym typeface="Rubik"/>
            </a:endParaRPr>
          </a:p>
        </p:txBody>
      </p:sp>
      <p:sp>
        <p:nvSpPr>
          <p:cNvPr id="314" name="Google Shape;314;p24"/>
          <p:cNvSpPr txBox="1">
            <a:spLocks noGrp="1"/>
          </p:cNvSpPr>
          <p:nvPr>
            <p:ph type="title"/>
          </p:nvPr>
        </p:nvSpPr>
        <p:spPr>
          <a:xfrm>
            <a:off x="938550" y="1581150"/>
            <a:ext cx="3218700" cy="198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CUSTOM_8">
    <p:spTree>
      <p:nvGrpSpPr>
        <p:cNvPr id="1" name="Shape 315"/>
        <p:cNvGrpSpPr/>
        <p:nvPr/>
      </p:nvGrpSpPr>
      <p:grpSpPr>
        <a:xfrm>
          <a:off x="0" y="0"/>
          <a:ext cx="0" cy="0"/>
          <a:chOff x="0" y="0"/>
          <a:chExt cx="0" cy="0"/>
        </a:xfrm>
      </p:grpSpPr>
      <p:grpSp>
        <p:nvGrpSpPr>
          <p:cNvPr id="316" name="Google Shape;316;p25"/>
          <p:cNvGrpSpPr/>
          <p:nvPr/>
        </p:nvGrpSpPr>
        <p:grpSpPr>
          <a:xfrm>
            <a:off x="1420" y="195"/>
            <a:ext cx="9141159" cy="5143110"/>
            <a:chOff x="0" y="390"/>
            <a:chExt cx="9141159" cy="5143110"/>
          </a:xfrm>
        </p:grpSpPr>
        <p:sp>
          <p:nvSpPr>
            <p:cNvPr id="317" name="Google Shape;317;p25"/>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25"/>
          <p:cNvSpPr txBox="1">
            <a:spLocks noGrp="1"/>
          </p:cNvSpPr>
          <p:nvPr>
            <p:ph type="title"/>
          </p:nvPr>
        </p:nvSpPr>
        <p:spPr>
          <a:xfrm>
            <a:off x="713100" y="445025"/>
            <a:ext cx="2441400" cy="10059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5" name="Google Shape;325;p25"/>
          <p:cNvSpPr txBox="1">
            <a:spLocks noGrp="1"/>
          </p:cNvSpPr>
          <p:nvPr>
            <p:ph type="subTitle" idx="1"/>
          </p:nvPr>
        </p:nvSpPr>
        <p:spPr>
          <a:xfrm>
            <a:off x="722325" y="1486675"/>
            <a:ext cx="2441400" cy="914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26"/>
        <p:cNvGrpSpPr/>
        <p:nvPr/>
      </p:nvGrpSpPr>
      <p:grpSpPr>
        <a:xfrm>
          <a:off x="0" y="0"/>
          <a:ext cx="0" cy="0"/>
          <a:chOff x="0" y="0"/>
          <a:chExt cx="0" cy="0"/>
        </a:xfrm>
      </p:grpSpPr>
      <p:grpSp>
        <p:nvGrpSpPr>
          <p:cNvPr id="327" name="Google Shape;327;p26"/>
          <p:cNvGrpSpPr/>
          <p:nvPr/>
        </p:nvGrpSpPr>
        <p:grpSpPr>
          <a:xfrm>
            <a:off x="1420" y="195"/>
            <a:ext cx="9141159" cy="5143110"/>
            <a:chOff x="0" y="390"/>
            <a:chExt cx="9141159" cy="5143110"/>
          </a:xfrm>
        </p:grpSpPr>
        <p:sp>
          <p:nvSpPr>
            <p:cNvPr id="328" name="Google Shape;328;p2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26"/>
          <p:cNvSpPr txBox="1">
            <a:spLocks noGrp="1"/>
          </p:cNvSpPr>
          <p:nvPr>
            <p:ph type="title"/>
          </p:nvPr>
        </p:nvSpPr>
        <p:spPr>
          <a:xfrm>
            <a:off x="2258550" y="3847250"/>
            <a:ext cx="4626900" cy="50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6" name="Google Shape;336;p26"/>
          <p:cNvSpPr txBox="1">
            <a:spLocks noGrp="1"/>
          </p:cNvSpPr>
          <p:nvPr>
            <p:ph type="subTitle" idx="1"/>
          </p:nvPr>
        </p:nvSpPr>
        <p:spPr>
          <a:xfrm>
            <a:off x="2258550" y="1376950"/>
            <a:ext cx="4626900" cy="169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92" y="390"/>
            <a:ext cx="9141067" cy="5143182"/>
            <a:chOff x="92" y="390"/>
            <a:chExt cx="9141067" cy="5143182"/>
          </a:xfrm>
        </p:grpSpPr>
        <p:sp>
          <p:nvSpPr>
            <p:cNvPr id="23" name="Google Shape;23;p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4150" y="409575"/>
              <a:ext cx="2521800" cy="2522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7252150" y="3228975"/>
              <a:ext cx="1493100" cy="1493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5400000" flipH="1">
              <a:off x="1182987" y="211204"/>
              <a:ext cx="3749473" cy="6115263"/>
              <a:chOff x="2597675" y="1705125"/>
              <a:chExt cx="359200" cy="571600"/>
            </a:xfrm>
          </p:grpSpPr>
          <p:sp>
            <p:nvSpPr>
              <p:cNvPr id="28" name="Google Shape;28;p3"/>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ctrTitle"/>
          </p:nvPr>
        </p:nvSpPr>
        <p:spPr>
          <a:xfrm>
            <a:off x="3049500" y="1101850"/>
            <a:ext cx="3045000" cy="19293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32" name="Google Shape;32;p3"/>
          <p:cNvSpPr txBox="1">
            <a:spLocks noGrp="1"/>
          </p:cNvSpPr>
          <p:nvPr>
            <p:ph type="title" idx="2" hasCustomPrompt="1"/>
          </p:nvPr>
        </p:nvSpPr>
        <p:spPr>
          <a:xfrm>
            <a:off x="2066300" y="561113"/>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33" name="Google Shape;33;p3"/>
          <p:cNvSpPr txBox="1">
            <a:spLocks noGrp="1"/>
          </p:cNvSpPr>
          <p:nvPr>
            <p:ph type="subTitle" idx="1"/>
          </p:nvPr>
        </p:nvSpPr>
        <p:spPr>
          <a:xfrm>
            <a:off x="3049500" y="3062425"/>
            <a:ext cx="3045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2842" y="390"/>
            <a:ext cx="9141195" cy="5143502"/>
            <a:chOff x="2842" y="390"/>
            <a:chExt cx="9141195" cy="5143502"/>
          </a:xfrm>
        </p:grpSpPr>
        <p:sp>
          <p:nvSpPr>
            <p:cNvPr id="36" name="Google Shape;36;p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71475" algn="bl" rotWithShape="0">
                <a:schemeClr val="accen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52475" y="539396"/>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title"/>
          </p:nvPr>
        </p:nvSpPr>
        <p:spPr>
          <a:xfrm>
            <a:off x="713100" y="445025"/>
            <a:ext cx="7717800" cy="502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grpSp>
        <p:nvGrpSpPr>
          <p:cNvPr id="45" name="Google Shape;45;p5"/>
          <p:cNvGrpSpPr/>
          <p:nvPr/>
        </p:nvGrpSpPr>
        <p:grpSpPr>
          <a:xfrm>
            <a:off x="2842" y="390"/>
            <a:ext cx="9138317" cy="5142987"/>
            <a:chOff x="2842" y="390"/>
            <a:chExt cx="9138317" cy="5142987"/>
          </a:xfrm>
        </p:grpSpPr>
        <p:sp>
          <p:nvSpPr>
            <p:cNvPr id="46" name="Google Shape;46;p5"/>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rot="-5400000">
              <a:off x="4211660" y="213893"/>
              <a:ext cx="3749366" cy="6109604"/>
              <a:chOff x="2597675" y="1705125"/>
              <a:chExt cx="359200" cy="571600"/>
            </a:xfrm>
          </p:grpSpPr>
          <p:sp>
            <p:nvSpPr>
              <p:cNvPr id="48" name="Google Shape;48;p5"/>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5"/>
          <p:cNvSpPr txBox="1">
            <a:spLocks noGrp="1"/>
          </p:cNvSpPr>
          <p:nvPr>
            <p:ph type="title"/>
          </p:nvPr>
        </p:nvSpPr>
        <p:spPr>
          <a:xfrm>
            <a:off x="713100" y="445025"/>
            <a:ext cx="7717800" cy="502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6" name="Google Shape;56;p5"/>
          <p:cNvSpPr txBox="1">
            <a:spLocks noGrp="1"/>
          </p:cNvSpPr>
          <p:nvPr>
            <p:ph type="subTitle" idx="1"/>
          </p:nvPr>
        </p:nvSpPr>
        <p:spPr>
          <a:xfrm>
            <a:off x="1171900" y="2734550"/>
            <a:ext cx="31455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7" name="Google Shape;57;p5"/>
          <p:cNvSpPr txBox="1">
            <a:spLocks noGrp="1"/>
          </p:cNvSpPr>
          <p:nvPr>
            <p:ph type="subTitle" idx="2"/>
          </p:nvPr>
        </p:nvSpPr>
        <p:spPr>
          <a:xfrm>
            <a:off x="1171900" y="3071002"/>
            <a:ext cx="31455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8" name="Google Shape;58;p5"/>
          <p:cNvSpPr txBox="1">
            <a:spLocks noGrp="1"/>
          </p:cNvSpPr>
          <p:nvPr>
            <p:ph type="subTitle" idx="3"/>
          </p:nvPr>
        </p:nvSpPr>
        <p:spPr>
          <a:xfrm>
            <a:off x="4826600" y="2734550"/>
            <a:ext cx="31455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 name="Google Shape;59;p5"/>
          <p:cNvSpPr txBox="1">
            <a:spLocks noGrp="1"/>
          </p:cNvSpPr>
          <p:nvPr>
            <p:ph type="subTitle" idx="4"/>
          </p:nvPr>
        </p:nvSpPr>
        <p:spPr>
          <a:xfrm>
            <a:off x="4826600" y="3071002"/>
            <a:ext cx="31455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grpSp>
        <p:nvGrpSpPr>
          <p:cNvPr id="71" name="Google Shape;71;p7"/>
          <p:cNvGrpSpPr/>
          <p:nvPr/>
        </p:nvGrpSpPr>
        <p:grpSpPr>
          <a:xfrm>
            <a:off x="-8" y="379"/>
            <a:ext cx="9142514" cy="5146141"/>
            <a:chOff x="-8" y="379"/>
            <a:chExt cx="9142514" cy="5146141"/>
          </a:xfrm>
        </p:grpSpPr>
        <p:sp>
          <p:nvSpPr>
            <p:cNvPr id="72" name="Google Shape;72;p7"/>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7"/>
          <p:cNvSpPr txBox="1">
            <a:spLocks noGrp="1"/>
          </p:cNvSpPr>
          <p:nvPr>
            <p:ph type="title"/>
          </p:nvPr>
        </p:nvSpPr>
        <p:spPr>
          <a:xfrm>
            <a:off x="2048250" y="1724313"/>
            <a:ext cx="5047500" cy="5028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 name="Google Shape;81;p7"/>
          <p:cNvSpPr/>
          <p:nvPr/>
        </p:nvSpPr>
        <p:spPr>
          <a:xfrm>
            <a:off x="0" y="2590000"/>
            <a:ext cx="9144000" cy="2554200"/>
          </a:xfrm>
          <a:prstGeom prst="rect">
            <a:avLst/>
          </a:prstGeom>
          <a:solidFill>
            <a:schemeClr val="lt1"/>
          </a:solidFill>
          <a:ln>
            <a:noFill/>
          </a:ln>
          <a:effectLst>
            <a:outerShdw blurRad="385763"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ubTitle" idx="1"/>
          </p:nvPr>
        </p:nvSpPr>
        <p:spPr>
          <a:xfrm>
            <a:off x="2048250" y="3387100"/>
            <a:ext cx="5047500" cy="9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1420" y="195"/>
            <a:ext cx="9141159" cy="5143110"/>
            <a:chOff x="0" y="390"/>
            <a:chExt cx="9141159" cy="5143110"/>
          </a:xfrm>
        </p:grpSpPr>
        <p:sp>
          <p:nvSpPr>
            <p:cNvPr id="97" name="Google Shape;97;p9"/>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9"/>
          <p:cNvSpPr txBox="1">
            <a:spLocks noGrp="1"/>
          </p:cNvSpPr>
          <p:nvPr>
            <p:ph type="title"/>
          </p:nvPr>
        </p:nvSpPr>
        <p:spPr>
          <a:xfrm>
            <a:off x="722325" y="1213150"/>
            <a:ext cx="24453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05" name="Google Shape;105;p9"/>
          <p:cNvSpPr txBox="1">
            <a:spLocks noGrp="1"/>
          </p:cNvSpPr>
          <p:nvPr>
            <p:ph type="subTitle" idx="1"/>
          </p:nvPr>
        </p:nvSpPr>
        <p:spPr>
          <a:xfrm>
            <a:off x="722325" y="2695450"/>
            <a:ext cx="24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06" name="Google Shape;106;p9"/>
          <p:cNvSpPr txBox="1">
            <a:spLocks noGrp="1"/>
          </p:cNvSpPr>
          <p:nvPr>
            <p:ph type="body" idx="2"/>
          </p:nvPr>
        </p:nvSpPr>
        <p:spPr>
          <a:xfrm>
            <a:off x="4516150" y="724075"/>
            <a:ext cx="39075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5"/>
        <p:cNvGrpSpPr/>
        <p:nvPr/>
      </p:nvGrpSpPr>
      <p:grpSpPr>
        <a:xfrm>
          <a:off x="0" y="0"/>
          <a:ext cx="0" cy="0"/>
          <a:chOff x="0" y="0"/>
          <a:chExt cx="0" cy="0"/>
        </a:xfrm>
      </p:grpSpPr>
      <p:grpSp>
        <p:nvGrpSpPr>
          <p:cNvPr id="126" name="Google Shape;126;p13"/>
          <p:cNvGrpSpPr/>
          <p:nvPr/>
        </p:nvGrpSpPr>
        <p:grpSpPr>
          <a:xfrm>
            <a:off x="0" y="390"/>
            <a:ext cx="9141159" cy="5143110"/>
            <a:chOff x="0" y="390"/>
            <a:chExt cx="9141159" cy="5143110"/>
          </a:xfrm>
        </p:grpSpPr>
        <p:sp>
          <p:nvSpPr>
            <p:cNvPr id="127" name="Google Shape;127;p1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185738" algn="bl" rotWithShape="0">
                <a:schemeClr val="accent2">
                  <a:alpha val="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a:effectLst>
              <a:outerShdw blurRad="571500" dist="9525" dir="5400000" algn="bl" rotWithShape="0">
                <a:schemeClr val="accent2">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95325" y="751938"/>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251500" y="228050"/>
              <a:ext cx="1150200" cy="11502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3"/>
          <p:cNvSpPr txBox="1">
            <a:spLocks noGrp="1"/>
          </p:cNvSpPr>
          <p:nvPr>
            <p:ph type="title" hasCustomPrompt="1"/>
          </p:nvPr>
        </p:nvSpPr>
        <p:spPr>
          <a:xfrm>
            <a:off x="5028500" y="2412138"/>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135" name="Google Shape;135;p13"/>
          <p:cNvSpPr txBox="1">
            <a:spLocks noGrp="1"/>
          </p:cNvSpPr>
          <p:nvPr>
            <p:ph type="subTitle" idx="1"/>
          </p:nvPr>
        </p:nvSpPr>
        <p:spPr>
          <a:xfrm>
            <a:off x="5939700" y="2181163"/>
            <a:ext cx="2487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6" name="Google Shape;136;p13"/>
          <p:cNvSpPr txBox="1">
            <a:spLocks noGrp="1"/>
          </p:cNvSpPr>
          <p:nvPr>
            <p:ph type="subTitle" idx="2"/>
          </p:nvPr>
        </p:nvSpPr>
        <p:spPr>
          <a:xfrm>
            <a:off x="5939700" y="2485051"/>
            <a:ext cx="24873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7" name="Google Shape;137;p13"/>
          <p:cNvSpPr txBox="1">
            <a:spLocks noGrp="1"/>
          </p:cNvSpPr>
          <p:nvPr>
            <p:ph type="title" idx="3" hasCustomPrompt="1"/>
          </p:nvPr>
        </p:nvSpPr>
        <p:spPr>
          <a:xfrm>
            <a:off x="5028500" y="3900275"/>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138" name="Google Shape;138;p13"/>
          <p:cNvSpPr txBox="1">
            <a:spLocks noGrp="1"/>
          </p:cNvSpPr>
          <p:nvPr>
            <p:ph type="subTitle" idx="4"/>
          </p:nvPr>
        </p:nvSpPr>
        <p:spPr>
          <a:xfrm>
            <a:off x="5939700" y="3669300"/>
            <a:ext cx="2487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9" name="Google Shape;139;p13"/>
          <p:cNvSpPr txBox="1">
            <a:spLocks noGrp="1"/>
          </p:cNvSpPr>
          <p:nvPr>
            <p:ph type="subTitle" idx="5"/>
          </p:nvPr>
        </p:nvSpPr>
        <p:spPr>
          <a:xfrm>
            <a:off x="5939700" y="3973189"/>
            <a:ext cx="24873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0" name="Google Shape;140;p13"/>
          <p:cNvSpPr txBox="1">
            <a:spLocks noGrp="1"/>
          </p:cNvSpPr>
          <p:nvPr>
            <p:ph type="title" idx="6"/>
          </p:nvPr>
        </p:nvSpPr>
        <p:spPr>
          <a:xfrm>
            <a:off x="713100" y="445025"/>
            <a:ext cx="7717800" cy="502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1" name="Google Shape;141;p13"/>
          <p:cNvSpPr txBox="1">
            <a:spLocks noGrp="1"/>
          </p:cNvSpPr>
          <p:nvPr>
            <p:ph type="title" idx="7" hasCustomPrompt="1"/>
          </p:nvPr>
        </p:nvSpPr>
        <p:spPr>
          <a:xfrm>
            <a:off x="855000" y="1591263"/>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142" name="Google Shape;142;p13"/>
          <p:cNvSpPr txBox="1">
            <a:spLocks noGrp="1"/>
          </p:cNvSpPr>
          <p:nvPr>
            <p:ph type="subTitle" idx="8"/>
          </p:nvPr>
        </p:nvSpPr>
        <p:spPr>
          <a:xfrm>
            <a:off x="1766200" y="1360288"/>
            <a:ext cx="2487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3" name="Google Shape;143;p13"/>
          <p:cNvSpPr txBox="1">
            <a:spLocks noGrp="1"/>
          </p:cNvSpPr>
          <p:nvPr>
            <p:ph type="subTitle" idx="9"/>
          </p:nvPr>
        </p:nvSpPr>
        <p:spPr>
          <a:xfrm>
            <a:off x="1766200" y="1664176"/>
            <a:ext cx="24873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4" name="Google Shape;144;p13"/>
          <p:cNvSpPr txBox="1">
            <a:spLocks noGrp="1"/>
          </p:cNvSpPr>
          <p:nvPr>
            <p:ph type="title" idx="13" hasCustomPrompt="1"/>
          </p:nvPr>
        </p:nvSpPr>
        <p:spPr>
          <a:xfrm>
            <a:off x="855000" y="3079400"/>
            <a:ext cx="7041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b="0">
                <a:solidFill>
                  <a:schemeClr val="accent6"/>
                </a:solidFill>
              </a:defRPr>
            </a:lvl1pPr>
            <a:lvl2pPr lvl="1" algn="ctr" rtl="0">
              <a:spcBef>
                <a:spcPts val="0"/>
              </a:spcBef>
              <a:spcAft>
                <a:spcPts val="0"/>
              </a:spcAft>
              <a:buClr>
                <a:schemeClr val="accent6"/>
              </a:buClr>
              <a:buSzPts val="3000"/>
              <a:buNone/>
              <a:defRPr sz="3000" b="0">
                <a:solidFill>
                  <a:schemeClr val="accent6"/>
                </a:solidFill>
              </a:defRPr>
            </a:lvl2pPr>
            <a:lvl3pPr lvl="2" algn="ctr" rtl="0">
              <a:spcBef>
                <a:spcPts val="0"/>
              </a:spcBef>
              <a:spcAft>
                <a:spcPts val="0"/>
              </a:spcAft>
              <a:buClr>
                <a:schemeClr val="accent6"/>
              </a:buClr>
              <a:buSzPts val="3000"/>
              <a:buNone/>
              <a:defRPr sz="3000" b="0">
                <a:solidFill>
                  <a:schemeClr val="accent6"/>
                </a:solidFill>
              </a:defRPr>
            </a:lvl3pPr>
            <a:lvl4pPr lvl="3" algn="ctr" rtl="0">
              <a:spcBef>
                <a:spcPts val="0"/>
              </a:spcBef>
              <a:spcAft>
                <a:spcPts val="0"/>
              </a:spcAft>
              <a:buClr>
                <a:schemeClr val="accent6"/>
              </a:buClr>
              <a:buSzPts val="3000"/>
              <a:buNone/>
              <a:defRPr sz="3000" b="0">
                <a:solidFill>
                  <a:schemeClr val="accent6"/>
                </a:solidFill>
              </a:defRPr>
            </a:lvl4pPr>
            <a:lvl5pPr lvl="4" algn="ctr" rtl="0">
              <a:spcBef>
                <a:spcPts val="0"/>
              </a:spcBef>
              <a:spcAft>
                <a:spcPts val="0"/>
              </a:spcAft>
              <a:buClr>
                <a:schemeClr val="accent6"/>
              </a:buClr>
              <a:buSzPts val="3000"/>
              <a:buNone/>
              <a:defRPr sz="3000" b="0">
                <a:solidFill>
                  <a:schemeClr val="accent6"/>
                </a:solidFill>
              </a:defRPr>
            </a:lvl5pPr>
            <a:lvl6pPr lvl="5" algn="ctr" rtl="0">
              <a:spcBef>
                <a:spcPts val="0"/>
              </a:spcBef>
              <a:spcAft>
                <a:spcPts val="0"/>
              </a:spcAft>
              <a:buClr>
                <a:schemeClr val="accent6"/>
              </a:buClr>
              <a:buSzPts val="3000"/>
              <a:buNone/>
              <a:defRPr sz="3000" b="0">
                <a:solidFill>
                  <a:schemeClr val="accent6"/>
                </a:solidFill>
              </a:defRPr>
            </a:lvl6pPr>
            <a:lvl7pPr lvl="6" algn="ctr" rtl="0">
              <a:spcBef>
                <a:spcPts val="0"/>
              </a:spcBef>
              <a:spcAft>
                <a:spcPts val="0"/>
              </a:spcAft>
              <a:buClr>
                <a:schemeClr val="accent6"/>
              </a:buClr>
              <a:buSzPts val="3000"/>
              <a:buNone/>
              <a:defRPr sz="3000" b="0">
                <a:solidFill>
                  <a:schemeClr val="accent6"/>
                </a:solidFill>
              </a:defRPr>
            </a:lvl7pPr>
            <a:lvl8pPr lvl="7" algn="ctr" rtl="0">
              <a:spcBef>
                <a:spcPts val="0"/>
              </a:spcBef>
              <a:spcAft>
                <a:spcPts val="0"/>
              </a:spcAft>
              <a:buClr>
                <a:schemeClr val="accent6"/>
              </a:buClr>
              <a:buSzPts val="3000"/>
              <a:buNone/>
              <a:defRPr sz="3000" b="0">
                <a:solidFill>
                  <a:schemeClr val="accent6"/>
                </a:solidFill>
              </a:defRPr>
            </a:lvl8pPr>
            <a:lvl9pPr lvl="8" algn="ctr" rtl="0">
              <a:spcBef>
                <a:spcPts val="0"/>
              </a:spcBef>
              <a:spcAft>
                <a:spcPts val="0"/>
              </a:spcAft>
              <a:buClr>
                <a:schemeClr val="accent6"/>
              </a:buClr>
              <a:buSzPts val="3000"/>
              <a:buNone/>
              <a:defRPr sz="3000" b="0">
                <a:solidFill>
                  <a:schemeClr val="accent6"/>
                </a:solidFill>
              </a:defRPr>
            </a:lvl9pPr>
          </a:lstStyle>
          <a:p>
            <a:r>
              <a:t>xx%</a:t>
            </a:r>
          </a:p>
        </p:txBody>
      </p:sp>
      <p:sp>
        <p:nvSpPr>
          <p:cNvPr id="145" name="Google Shape;145;p13"/>
          <p:cNvSpPr txBox="1">
            <a:spLocks noGrp="1"/>
          </p:cNvSpPr>
          <p:nvPr>
            <p:ph type="subTitle" idx="14"/>
          </p:nvPr>
        </p:nvSpPr>
        <p:spPr>
          <a:xfrm>
            <a:off x="1766200" y="2848425"/>
            <a:ext cx="2487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6" name="Google Shape;146;p13"/>
          <p:cNvSpPr txBox="1">
            <a:spLocks noGrp="1"/>
          </p:cNvSpPr>
          <p:nvPr>
            <p:ph type="subTitle" idx="15"/>
          </p:nvPr>
        </p:nvSpPr>
        <p:spPr>
          <a:xfrm>
            <a:off x="1766200" y="3152314"/>
            <a:ext cx="24873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numbers">
  <p:cSld name="CUSTOM_2">
    <p:spTree>
      <p:nvGrpSpPr>
        <p:cNvPr id="1" name="Shape 147"/>
        <p:cNvGrpSpPr/>
        <p:nvPr/>
      </p:nvGrpSpPr>
      <p:grpSpPr>
        <a:xfrm>
          <a:off x="0" y="0"/>
          <a:ext cx="0" cy="0"/>
          <a:chOff x="0" y="0"/>
          <a:chExt cx="0" cy="0"/>
        </a:xfrm>
      </p:grpSpPr>
      <p:grpSp>
        <p:nvGrpSpPr>
          <p:cNvPr id="148" name="Google Shape;148;p14"/>
          <p:cNvGrpSpPr/>
          <p:nvPr/>
        </p:nvGrpSpPr>
        <p:grpSpPr>
          <a:xfrm>
            <a:off x="1402" y="-1"/>
            <a:ext cx="9141195" cy="5143502"/>
            <a:chOff x="2842" y="390"/>
            <a:chExt cx="9141195" cy="5143502"/>
          </a:xfrm>
        </p:grpSpPr>
        <p:sp>
          <p:nvSpPr>
            <p:cNvPr id="149" name="Google Shape;149;p1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6" name="Google Shape;156;p14"/>
          <p:cNvSpPr txBox="1">
            <a:spLocks noGrp="1"/>
          </p:cNvSpPr>
          <p:nvPr>
            <p:ph type="title" idx="2" hasCustomPrompt="1"/>
          </p:nvPr>
        </p:nvSpPr>
        <p:spPr>
          <a:xfrm>
            <a:off x="712350" y="1835338"/>
            <a:ext cx="2450700" cy="5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0"/>
            </a:lvl1pPr>
            <a:lvl2pPr lvl="1" algn="ctr" rtl="0">
              <a:spcBef>
                <a:spcPts val="0"/>
              </a:spcBef>
              <a:spcAft>
                <a:spcPts val="0"/>
              </a:spcAft>
              <a:buSzPts val="3600"/>
              <a:buNone/>
              <a:defRPr sz="3600" b="0"/>
            </a:lvl2pPr>
            <a:lvl3pPr lvl="2" algn="ctr" rtl="0">
              <a:spcBef>
                <a:spcPts val="0"/>
              </a:spcBef>
              <a:spcAft>
                <a:spcPts val="0"/>
              </a:spcAft>
              <a:buSzPts val="3600"/>
              <a:buNone/>
              <a:defRPr sz="3600" b="0"/>
            </a:lvl3pPr>
            <a:lvl4pPr lvl="3" algn="ctr" rtl="0">
              <a:spcBef>
                <a:spcPts val="0"/>
              </a:spcBef>
              <a:spcAft>
                <a:spcPts val="0"/>
              </a:spcAft>
              <a:buSzPts val="3600"/>
              <a:buNone/>
              <a:defRPr sz="3600" b="0"/>
            </a:lvl4pPr>
            <a:lvl5pPr lvl="4" algn="ctr" rtl="0">
              <a:spcBef>
                <a:spcPts val="0"/>
              </a:spcBef>
              <a:spcAft>
                <a:spcPts val="0"/>
              </a:spcAft>
              <a:buSzPts val="3600"/>
              <a:buNone/>
              <a:defRPr sz="3600" b="0"/>
            </a:lvl5pPr>
            <a:lvl6pPr lvl="5" algn="ctr" rtl="0">
              <a:spcBef>
                <a:spcPts val="0"/>
              </a:spcBef>
              <a:spcAft>
                <a:spcPts val="0"/>
              </a:spcAft>
              <a:buSzPts val="3600"/>
              <a:buNone/>
              <a:defRPr sz="3600" b="0"/>
            </a:lvl6pPr>
            <a:lvl7pPr lvl="6" algn="ctr" rtl="0">
              <a:spcBef>
                <a:spcPts val="0"/>
              </a:spcBef>
              <a:spcAft>
                <a:spcPts val="0"/>
              </a:spcAft>
              <a:buSzPts val="3600"/>
              <a:buNone/>
              <a:defRPr sz="3600" b="0"/>
            </a:lvl7pPr>
            <a:lvl8pPr lvl="7" algn="ctr" rtl="0">
              <a:spcBef>
                <a:spcPts val="0"/>
              </a:spcBef>
              <a:spcAft>
                <a:spcPts val="0"/>
              </a:spcAft>
              <a:buSzPts val="3600"/>
              <a:buNone/>
              <a:defRPr sz="3600" b="0"/>
            </a:lvl8pPr>
            <a:lvl9pPr lvl="8" algn="ctr" rtl="0">
              <a:spcBef>
                <a:spcPts val="0"/>
              </a:spcBef>
              <a:spcAft>
                <a:spcPts val="0"/>
              </a:spcAft>
              <a:buSzPts val="3600"/>
              <a:buNone/>
              <a:defRPr sz="3600" b="0"/>
            </a:lvl9pPr>
          </a:lstStyle>
          <a:p>
            <a:r>
              <a:t>xx%</a:t>
            </a:r>
          </a:p>
        </p:txBody>
      </p:sp>
      <p:sp>
        <p:nvSpPr>
          <p:cNvPr id="157" name="Google Shape;157;p14"/>
          <p:cNvSpPr txBox="1">
            <a:spLocks noGrp="1"/>
          </p:cNvSpPr>
          <p:nvPr>
            <p:ph type="title" idx="3" hasCustomPrompt="1"/>
          </p:nvPr>
        </p:nvSpPr>
        <p:spPr>
          <a:xfrm>
            <a:off x="3345875" y="1835338"/>
            <a:ext cx="2450700" cy="5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0"/>
            </a:lvl1pPr>
            <a:lvl2pPr lvl="1" algn="ctr" rtl="0">
              <a:spcBef>
                <a:spcPts val="0"/>
              </a:spcBef>
              <a:spcAft>
                <a:spcPts val="0"/>
              </a:spcAft>
              <a:buSzPts val="3600"/>
              <a:buNone/>
              <a:defRPr sz="3600" b="0"/>
            </a:lvl2pPr>
            <a:lvl3pPr lvl="2" algn="ctr" rtl="0">
              <a:spcBef>
                <a:spcPts val="0"/>
              </a:spcBef>
              <a:spcAft>
                <a:spcPts val="0"/>
              </a:spcAft>
              <a:buSzPts val="3600"/>
              <a:buNone/>
              <a:defRPr sz="3600" b="0"/>
            </a:lvl3pPr>
            <a:lvl4pPr lvl="3" algn="ctr" rtl="0">
              <a:spcBef>
                <a:spcPts val="0"/>
              </a:spcBef>
              <a:spcAft>
                <a:spcPts val="0"/>
              </a:spcAft>
              <a:buSzPts val="3600"/>
              <a:buNone/>
              <a:defRPr sz="3600" b="0"/>
            </a:lvl4pPr>
            <a:lvl5pPr lvl="4" algn="ctr" rtl="0">
              <a:spcBef>
                <a:spcPts val="0"/>
              </a:spcBef>
              <a:spcAft>
                <a:spcPts val="0"/>
              </a:spcAft>
              <a:buSzPts val="3600"/>
              <a:buNone/>
              <a:defRPr sz="3600" b="0"/>
            </a:lvl5pPr>
            <a:lvl6pPr lvl="5" algn="ctr" rtl="0">
              <a:spcBef>
                <a:spcPts val="0"/>
              </a:spcBef>
              <a:spcAft>
                <a:spcPts val="0"/>
              </a:spcAft>
              <a:buSzPts val="3600"/>
              <a:buNone/>
              <a:defRPr sz="3600" b="0"/>
            </a:lvl6pPr>
            <a:lvl7pPr lvl="6" algn="ctr" rtl="0">
              <a:spcBef>
                <a:spcPts val="0"/>
              </a:spcBef>
              <a:spcAft>
                <a:spcPts val="0"/>
              </a:spcAft>
              <a:buSzPts val="3600"/>
              <a:buNone/>
              <a:defRPr sz="3600" b="0"/>
            </a:lvl7pPr>
            <a:lvl8pPr lvl="7" algn="ctr" rtl="0">
              <a:spcBef>
                <a:spcPts val="0"/>
              </a:spcBef>
              <a:spcAft>
                <a:spcPts val="0"/>
              </a:spcAft>
              <a:buSzPts val="3600"/>
              <a:buNone/>
              <a:defRPr sz="3600" b="0"/>
            </a:lvl8pPr>
            <a:lvl9pPr lvl="8" algn="ctr" rtl="0">
              <a:spcBef>
                <a:spcPts val="0"/>
              </a:spcBef>
              <a:spcAft>
                <a:spcPts val="0"/>
              </a:spcAft>
              <a:buSzPts val="3600"/>
              <a:buNone/>
              <a:defRPr sz="3600" b="0"/>
            </a:lvl9pPr>
          </a:lstStyle>
          <a:p>
            <a:r>
              <a:t>xx%</a:t>
            </a:r>
          </a:p>
        </p:txBody>
      </p:sp>
      <p:sp>
        <p:nvSpPr>
          <p:cNvPr id="158" name="Google Shape;158;p14"/>
          <p:cNvSpPr txBox="1">
            <a:spLocks noGrp="1"/>
          </p:cNvSpPr>
          <p:nvPr>
            <p:ph type="title" idx="4" hasCustomPrompt="1"/>
          </p:nvPr>
        </p:nvSpPr>
        <p:spPr>
          <a:xfrm>
            <a:off x="5980150" y="1835338"/>
            <a:ext cx="2450700" cy="51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0"/>
            </a:lvl1pPr>
            <a:lvl2pPr lvl="1" algn="ctr" rtl="0">
              <a:spcBef>
                <a:spcPts val="0"/>
              </a:spcBef>
              <a:spcAft>
                <a:spcPts val="0"/>
              </a:spcAft>
              <a:buSzPts val="3600"/>
              <a:buNone/>
              <a:defRPr sz="3600" b="0"/>
            </a:lvl2pPr>
            <a:lvl3pPr lvl="2" algn="ctr" rtl="0">
              <a:spcBef>
                <a:spcPts val="0"/>
              </a:spcBef>
              <a:spcAft>
                <a:spcPts val="0"/>
              </a:spcAft>
              <a:buSzPts val="3600"/>
              <a:buNone/>
              <a:defRPr sz="3600" b="0"/>
            </a:lvl3pPr>
            <a:lvl4pPr lvl="3" algn="ctr" rtl="0">
              <a:spcBef>
                <a:spcPts val="0"/>
              </a:spcBef>
              <a:spcAft>
                <a:spcPts val="0"/>
              </a:spcAft>
              <a:buSzPts val="3600"/>
              <a:buNone/>
              <a:defRPr sz="3600" b="0"/>
            </a:lvl4pPr>
            <a:lvl5pPr lvl="4" algn="ctr" rtl="0">
              <a:spcBef>
                <a:spcPts val="0"/>
              </a:spcBef>
              <a:spcAft>
                <a:spcPts val="0"/>
              </a:spcAft>
              <a:buSzPts val="3600"/>
              <a:buNone/>
              <a:defRPr sz="3600" b="0"/>
            </a:lvl5pPr>
            <a:lvl6pPr lvl="5" algn="ctr" rtl="0">
              <a:spcBef>
                <a:spcPts val="0"/>
              </a:spcBef>
              <a:spcAft>
                <a:spcPts val="0"/>
              </a:spcAft>
              <a:buSzPts val="3600"/>
              <a:buNone/>
              <a:defRPr sz="3600" b="0"/>
            </a:lvl6pPr>
            <a:lvl7pPr lvl="6" algn="ctr" rtl="0">
              <a:spcBef>
                <a:spcPts val="0"/>
              </a:spcBef>
              <a:spcAft>
                <a:spcPts val="0"/>
              </a:spcAft>
              <a:buSzPts val="3600"/>
              <a:buNone/>
              <a:defRPr sz="3600" b="0"/>
            </a:lvl7pPr>
            <a:lvl8pPr lvl="7" algn="ctr" rtl="0">
              <a:spcBef>
                <a:spcPts val="0"/>
              </a:spcBef>
              <a:spcAft>
                <a:spcPts val="0"/>
              </a:spcAft>
              <a:buSzPts val="3600"/>
              <a:buNone/>
              <a:defRPr sz="3600" b="0"/>
            </a:lvl8pPr>
            <a:lvl9pPr lvl="8" algn="ctr" rtl="0">
              <a:spcBef>
                <a:spcPts val="0"/>
              </a:spcBef>
              <a:spcAft>
                <a:spcPts val="0"/>
              </a:spcAft>
              <a:buSzPts val="3600"/>
              <a:buNone/>
              <a:defRPr sz="3600" b="0"/>
            </a:lvl9pPr>
          </a:lstStyle>
          <a:p>
            <a:r>
              <a:t>xx%</a:t>
            </a:r>
          </a:p>
        </p:txBody>
      </p:sp>
      <p:sp>
        <p:nvSpPr>
          <p:cNvPr id="159" name="Google Shape;159;p14"/>
          <p:cNvSpPr txBox="1">
            <a:spLocks noGrp="1"/>
          </p:cNvSpPr>
          <p:nvPr>
            <p:ph type="subTitle" idx="1"/>
          </p:nvPr>
        </p:nvSpPr>
        <p:spPr>
          <a:xfrm>
            <a:off x="912300" y="2833375"/>
            <a:ext cx="20484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0" name="Google Shape;160;p14"/>
          <p:cNvSpPr txBox="1">
            <a:spLocks noGrp="1"/>
          </p:cNvSpPr>
          <p:nvPr>
            <p:ph type="subTitle" idx="5"/>
          </p:nvPr>
        </p:nvSpPr>
        <p:spPr>
          <a:xfrm>
            <a:off x="3547800" y="2833375"/>
            <a:ext cx="20484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61" name="Google Shape;161;p14"/>
          <p:cNvSpPr txBox="1">
            <a:spLocks noGrp="1"/>
          </p:cNvSpPr>
          <p:nvPr>
            <p:ph type="subTitle" idx="6"/>
          </p:nvPr>
        </p:nvSpPr>
        <p:spPr>
          <a:xfrm>
            <a:off x="6182850" y="2833375"/>
            <a:ext cx="20484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65000">
              <a:schemeClr val="accent1"/>
            </a:gs>
            <a:gs pos="100000">
              <a:schemeClr val="accen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2pPr>
            <a:lvl3pPr lvl="2">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3pPr>
            <a:lvl4pPr lvl="3">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4pPr>
            <a:lvl5pPr lvl="4">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5pPr>
            <a:lvl6pPr lvl="5">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6pPr>
            <a:lvl7pPr lvl="6">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7pPr>
            <a:lvl8pPr lvl="7">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8pPr>
            <a:lvl9pPr lvl="8">
              <a:spcBef>
                <a:spcPts val="0"/>
              </a:spcBef>
              <a:spcAft>
                <a:spcPts val="0"/>
              </a:spcAft>
              <a:buClr>
                <a:schemeClr val="accent5"/>
              </a:buClr>
              <a:buSzPts val="2800"/>
              <a:buFont typeface="Palanquin Dark"/>
              <a:buNone/>
              <a:defRPr sz="2800" b="1">
                <a:solidFill>
                  <a:schemeClr val="accent5"/>
                </a:solidFill>
                <a:latin typeface="Palanquin Dark"/>
                <a:ea typeface="Palanquin Dark"/>
                <a:cs typeface="Palanquin Dark"/>
                <a:sym typeface="Palanquin Dark"/>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1pPr>
            <a:lvl2pPr marL="914400" lvl="1"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2pPr>
            <a:lvl3pPr marL="1371600" lvl="2"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3pPr>
            <a:lvl4pPr marL="1828800" lvl="3"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4pPr>
            <a:lvl5pPr marL="2286000" lvl="4"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5pPr>
            <a:lvl6pPr marL="2743200" lvl="5"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6pPr>
            <a:lvl7pPr marL="3200400" lvl="6"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7pPr>
            <a:lvl8pPr marL="3657600" lvl="7"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8pPr>
            <a:lvl9pPr marL="4114800" lvl="8" indent="-330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3" r:id="rId10"/>
    <p:sldLayoutId id="2147483664" r:id="rId11"/>
    <p:sldLayoutId id="2147483667" r:id="rId12"/>
    <p:sldLayoutId id="2147483670"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www.reneshbedre.com/blog/anova.html" TargetMode="External"/><Relationship Id="rId13" Type="http://schemas.openxmlformats.org/officeDocument/2006/relationships/hyperlink" Target="https://allendowney.blogspot.com/2013/08/are-my-data-normal.html" TargetMode="External"/><Relationship Id="rId3" Type="http://schemas.openxmlformats.org/officeDocument/2006/relationships/hyperlink" Target="https://github.com/stedy/Machine-Learning-with-R-datasets/blob/master/insurance.csv" TargetMode="External"/><Relationship Id="rId7" Type="http://schemas.openxmlformats.org/officeDocument/2006/relationships/hyperlink" Target="https://docs.scipy.org/doc/scipy/reference/generated/scipy.stats.ttest_ind.html" TargetMode="External"/><Relationship Id="rId12" Type="http://schemas.openxmlformats.org/officeDocument/2006/relationships/hyperlink" Target="https://statisticsbyjim.com/basics/central-limit-theore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kaggle.com/code/yogidsba/insurance-claims-eda-hypothesis-testing/notebook" TargetMode="External"/><Relationship Id="rId11" Type="http://schemas.openxmlformats.org/officeDocument/2006/relationships/hyperlink" Target="https://intapi.sciendo.com/pdf/10.2478/eoik-2019-0024" TargetMode="External"/><Relationship Id="rId5" Type="http://schemas.openxmlformats.org/officeDocument/2006/relationships/hyperlink" Target="https://www.kaggle.com/code/mayank2896/insurance-eda-hypothesis-testing" TargetMode="External"/><Relationship Id="rId10" Type="http://schemas.openxmlformats.org/officeDocument/2006/relationships/hyperlink" Target="https://machinelearningmastery.com/chi-squared-test-for-machine-learning/" TargetMode="External"/><Relationship Id="rId4" Type="http://schemas.openxmlformats.org/officeDocument/2006/relationships/hyperlink" Target="https://www.kaggle.com/code/jordanrich/hypothesis-testing-of-health-insurance-data" TargetMode="External"/><Relationship Id="rId9" Type="http://schemas.openxmlformats.org/officeDocument/2006/relationships/hyperlink" Target="https://docs.scipy.org/doc/scipy/reference/generated/scipy.stats.chisquar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subTitle" idx="2"/>
          </p:nvPr>
        </p:nvSpPr>
        <p:spPr>
          <a:xfrm>
            <a:off x="2125949" y="1037224"/>
            <a:ext cx="4788035" cy="740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Exploring </a:t>
            </a:r>
            <a:r>
              <a:rPr lang="en-US" sz="2400">
                <a:solidFill>
                  <a:srgbClr val="24BBC4"/>
                </a:solidFill>
              </a:rPr>
              <a:t>Health</a:t>
            </a:r>
            <a:r>
              <a:rPr lang="en-US" sz="2400"/>
              <a:t> Insurance Data</a:t>
            </a:r>
            <a:endParaRPr/>
          </a:p>
        </p:txBody>
      </p:sp>
      <p:sp>
        <p:nvSpPr>
          <p:cNvPr id="346" name="Google Shape;346;p29"/>
          <p:cNvSpPr txBox="1">
            <a:spLocks noGrp="1"/>
          </p:cNvSpPr>
          <p:nvPr>
            <p:ph type="ctrTitle"/>
          </p:nvPr>
        </p:nvSpPr>
        <p:spPr>
          <a:xfrm>
            <a:off x="2125950" y="1498913"/>
            <a:ext cx="6187626" cy="19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Unraveling Patterns in Insurance Charges</a:t>
            </a:r>
            <a:endParaRPr sz="4800" dirty="0"/>
          </a:p>
        </p:txBody>
      </p:sp>
      <p:sp>
        <p:nvSpPr>
          <p:cNvPr id="347" name="Google Shape;347;p29"/>
          <p:cNvSpPr txBox="1">
            <a:spLocks noGrp="1"/>
          </p:cNvSpPr>
          <p:nvPr>
            <p:ph type="subTitle" idx="1"/>
          </p:nvPr>
        </p:nvSpPr>
        <p:spPr>
          <a:xfrm>
            <a:off x="2125950" y="3365575"/>
            <a:ext cx="5775934"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accent4"/>
                </a:solidFill>
              </a:rPr>
              <a:t>Team Members: </a:t>
            </a:r>
          </a:p>
          <a:p>
            <a:pPr marL="0" lvl="0" indent="0" algn="l" rtl="0">
              <a:spcBef>
                <a:spcPts val="0"/>
              </a:spcBef>
              <a:spcAft>
                <a:spcPts val="0"/>
              </a:spcAft>
              <a:buNone/>
            </a:pPr>
            <a:r>
              <a:rPr lang="en" sz="1400" dirty="0" err="1">
                <a:solidFill>
                  <a:schemeClr val="dk1"/>
                </a:solidFill>
              </a:rPr>
              <a:t>Dhanavikram</a:t>
            </a:r>
            <a:r>
              <a:rPr lang="en" sz="1400" dirty="0">
                <a:solidFill>
                  <a:schemeClr val="dk1"/>
                </a:solidFill>
              </a:rPr>
              <a:t> </a:t>
            </a:r>
            <a:r>
              <a:rPr lang="en" sz="1400" dirty="0" err="1">
                <a:solidFill>
                  <a:schemeClr val="dk1"/>
                </a:solidFill>
              </a:rPr>
              <a:t>Sekar</a:t>
            </a:r>
            <a:r>
              <a:rPr lang="en" sz="1400" dirty="0">
                <a:solidFill>
                  <a:schemeClr val="dk1"/>
                </a:solidFill>
              </a:rPr>
              <a:t>, Hariharan Kumar, Indu Varshini Jayapal, Naveen </a:t>
            </a:r>
            <a:r>
              <a:rPr lang="en" sz="1400" dirty="0" err="1">
                <a:solidFill>
                  <a:schemeClr val="dk1"/>
                </a:solidFill>
              </a:rPr>
              <a:t>Vinayaga</a:t>
            </a:r>
            <a:r>
              <a:rPr lang="en" sz="1400" dirty="0">
                <a:solidFill>
                  <a:schemeClr val="dk1"/>
                </a:solidFill>
              </a:rPr>
              <a:t> Murthy, Nidhi Choudhary</a:t>
            </a:r>
            <a:endParaRPr sz="1400" dirty="0"/>
          </a:p>
        </p:txBody>
      </p:sp>
      <p:cxnSp>
        <p:nvCxnSpPr>
          <p:cNvPr id="348" name="Google Shape;348;p29"/>
          <p:cNvCxnSpPr/>
          <p:nvPr/>
        </p:nvCxnSpPr>
        <p:spPr>
          <a:xfrm>
            <a:off x="6913984" y="1418972"/>
            <a:ext cx="987900" cy="0"/>
          </a:xfrm>
          <a:prstGeom prst="straightConnector1">
            <a:avLst/>
          </a:prstGeom>
          <a:noFill/>
          <a:ln w="28575" cap="flat" cmpd="sng">
            <a:solidFill>
              <a:schemeClr val="accent3"/>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84727" y="257866"/>
            <a:ext cx="8774546" cy="903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Is there any relationship between BMI, Smoking and Insurance Charges?</a:t>
            </a:r>
            <a:endParaRPr/>
          </a:p>
        </p:txBody>
      </p:sp>
      <p:graphicFrame>
        <p:nvGraphicFramePr>
          <p:cNvPr id="2" name="Table 1">
            <a:extLst>
              <a:ext uri="{FF2B5EF4-FFF2-40B4-BE49-F238E27FC236}">
                <a16:creationId xmlns:a16="http://schemas.microsoft.com/office/drawing/2014/main" id="{5BE62E49-9C1C-173B-0B95-3ED781403A9E}"/>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
        <p:nvSpPr>
          <p:cNvPr id="11" name="Google Shape;456;p37">
            <a:extLst>
              <a:ext uri="{FF2B5EF4-FFF2-40B4-BE49-F238E27FC236}">
                <a16:creationId xmlns:a16="http://schemas.microsoft.com/office/drawing/2014/main" id="{1DAFA29C-D946-D6B8-4559-014004128606}"/>
              </a:ext>
            </a:extLst>
          </p:cNvPr>
          <p:cNvSpPr txBox="1"/>
          <p:nvPr/>
        </p:nvSpPr>
        <p:spPr>
          <a:xfrm>
            <a:off x="555132" y="3974191"/>
            <a:ext cx="8033736" cy="108861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accent4"/>
              </a:buClr>
            </a:pPr>
            <a:r>
              <a:rPr lang="en-US" sz="1200" b="1">
                <a:latin typeface="Rubik"/>
                <a:ea typeface="Rubik"/>
                <a:cs typeface="Rubik"/>
                <a:sym typeface="Rubik"/>
              </a:rPr>
              <a:t>Insights:</a:t>
            </a: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Non-smokers generally exhibit lower charges despite having comparable BMI values to smokers</a:t>
            </a: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No noticeable relationship is observed between BMI and charges</a:t>
            </a: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The correlation matrix of BMI and Insurance Charges shows a low correlation value of approximately 0.2, indicating independence between the two</a:t>
            </a:r>
          </a:p>
        </p:txBody>
      </p:sp>
      <p:pic>
        <p:nvPicPr>
          <p:cNvPr id="7170" name="Picture 2">
            <a:extLst>
              <a:ext uri="{FF2B5EF4-FFF2-40B4-BE49-F238E27FC236}">
                <a16:creationId xmlns:a16="http://schemas.microsoft.com/office/drawing/2014/main" id="{B6F72BB2-4132-EBE7-3F09-760F5E6DE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78" y="1241298"/>
            <a:ext cx="6760833" cy="266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86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p:nvPr/>
        </p:nvSpPr>
        <p:spPr>
          <a:xfrm>
            <a:off x="1754909" y="811175"/>
            <a:ext cx="5772727" cy="34929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txBox="1">
            <a:spLocks noGrp="1"/>
          </p:cNvSpPr>
          <p:nvPr>
            <p:ph type="ctrTitle"/>
          </p:nvPr>
        </p:nvSpPr>
        <p:spPr>
          <a:xfrm>
            <a:off x="1824181" y="1592975"/>
            <a:ext cx="5634181" cy="19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HYPOTHESES</a:t>
            </a:r>
            <a:br>
              <a:rPr lang="en"/>
            </a:br>
            <a:r>
              <a:rPr lang="en"/>
              <a:t>TESTING</a:t>
            </a:r>
            <a:endParaRPr/>
          </a:p>
        </p:txBody>
      </p:sp>
      <p:cxnSp>
        <p:nvCxnSpPr>
          <p:cNvPr id="400" name="Google Shape;400;p33"/>
          <p:cNvCxnSpPr/>
          <p:nvPr/>
        </p:nvCxnSpPr>
        <p:spPr>
          <a:xfrm>
            <a:off x="4889500" y="1652900"/>
            <a:ext cx="769200" cy="0"/>
          </a:xfrm>
          <a:prstGeom prst="straightConnector1">
            <a:avLst/>
          </a:prstGeom>
          <a:noFill/>
          <a:ln w="28575" cap="flat" cmpd="sng">
            <a:solidFill>
              <a:schemeClr val="accent3"/>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9CFD6913-CEA0-B312-F142-91D45E621123}"/>
              </a:ext>
            </a:extLst>
          </p:cNvPr>
          <p:cNvGraphicFramePr>
            <a:graphicFrameLocks noGrp="1"/>
          </p:cNvGraphicFramePr>
          <p:nvPr>
            <p:extLst>
              <p:ext uri="{D42A27DB-BD31-4B8C-83A1-F6EECF244321}">
                <p14:modId xmlns:p14="http://schemas.microsoft.com/office/powerpoint/2010/main" val="3578540262"/>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extLst>
      <p:ext uri="{BB962C8B-B14F-4D97-AF65-F5344CB8AC3E}">
        <p14:creationId xmlns:p14="http://schemas.microsoft.com/office/powerpoint/2010/main" val="427998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1"/>
          <p:cNvSpPr/>
          <p:nvPr/>
        </p:nvSpPr>
        <p:spPr>
          <a:xfrm>
            <a:off x="769550" y="1390188"/>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4943050" y="2211075"/>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69550" y="2878313"/>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4943050" y="3699200"/>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txBox="1">
            <a:spLocks noGrp="1"/>
          </p:cNvSpPr>
          <p:nvPr>
            <p:ph type="title" idx="6"/>
          </p:nvPr>
        </p:nvSpPr>
        <p:spPr>
          <a:xfrm>
            <a:off x="713100" y="445025"/>
            <a:ext cx="77178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HYPOTHESES TO TEST</a:t>
            </a:r>
            <a:endParaRPr/>
          </a:p>
        </p:txBody>
      </p:sp>
      <p:sp>
        <p:nvSpPr>
          <p:cNvPr id="364" name="Google Shape;364;p31"/>
          <p:cNvSpPr txBox="1">
            <a:spLocks noGrp="1"/>
          </p:cNvSpPr>
          <p:nvPr>
            <p:ph type="title"/>
          </p:nvPr>
        </p:nvSpPr>
        <p:spPr>
          <a:xfrm>
            <a:off x="5028500" y="2412138"/>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65" name="Google Shape;365;p31"/>
          <p:cNvSpPr txBox="1">
            <a:spLocks noGrp="1"/>
          </p:cNvSpPr>
          <p:nvPr>
            <p:ph type="subTitle" idx="1"/>
          </p:nvPr>
        </p:nvSpPr>
        <p:spPr>
          <a:xfrm>
            <a:off x="5939700" y="2181163"/>
            <a:ext cx="2487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Charges and Region</a:t>
            </a:r>
            <a:endParaRPr/>
          </a:p>
        </p:txBody>
      </p:sp>
      <p:sp>
        <p:nvSpPr>
          <p:cNvPr id="366" name="Google Shape;366;p31"/>
          <p:cNvSpPr txBox="1">
            <a:spLocks noGrp="1"/>
          </p:cNvSpPr>
          <p:nvPr>
            <p:ph type="subTitle" idx="2"/>
          </p:nvPr>
        </p:nvSpPr>
        <p:spPr>
          <a:xfrm>
            <a:off x="5939700" y="2485051"/>
            <a:ext cx="24873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"Charges are equal for all regions."</a:t>
            </a:r>
            <a:endParaRPr/>
          </a:p>
        </p:txBody>
      </p:sp>
      <p:sp>
        <p:nvSpPr>
          <p:cNvPr id="367" name="Google Shape;367;p31"/>
          <p:cNvSpPr txBox="1">
            <a:spLocks noGrp="1"/>
          </p:cNvSpPr>
          <p:nvPr>
            <p:ph type="title" idx="3"/>
          </p:nvPr>
        </p:nvSpPr>
        <p:spPr>
          <a:xfrm>
            <a:off x="5028500" y="3900275"/>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368" name="Google Shape;368;p31"/>
          <p:cNvSpPr txBox="1">
            <a:spLocks noGrp="1"/>
          </p:cNvSpPr>
          <p:nvPr>
            <p:ph type="subTitle" idx="4"/>
          </p:nvPr>
        </p:nvSpPr>
        <p:spPr>
          <a:xfrm>
            <a:off x="5939700" y="3669300"/>
            <a:ext cx="2487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Smokers and Sex</a:t>
            </a:r>
            <a:endParaRPr/>
          </a:p>
        </p:txBody>
      </p:sp>
      <p:sp>
        <p:nvSpPr>
          <p:cNvPr id="369" name="Google Shape;369;p31"/>
          <p:cNvSpPr txBox="1">
            <a:spLocks noGrp="1"/>
          </p:cNvSpPr>
          <p:nvPr>
            <p:ph type="subTitle" idx="5"/>
          </p:nvPr>
        </p:nvSpPr>
        <p:spPr>
          <a:xfrm>
            <a:off x="5939700" y="3973189"/>
            <a:ext cx="2608850" cy="8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proportion of smokers is the same for both males and females."</a:t>
            </a:r>
            <a:endParaRPr/>
          </a:p>
        </p:txBody>
      </p:sp>
      <p:sp>
        <p:nvSpPr>
          <p:cNvPr id="370" name="Google Shape;370;p31"/>
          <p:cNvSpPr txBox="1">
            <a:spLocks noGrp="1"/>
          </p:cNvSpPr>
          <p:nvPr>
            <p:ph type="title" idx="7"/>
          </p:nvPr>
        </p:nvSpPr>
        <p:spPr>
          <a:xfrm>
            <a:off x="855000" y="1591263"/>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71" name="Google Shape;371;p31"/>
          <p:cNvSpPr txBox="1">
            <a:spLocks noGrp="1"/>
          </p:cNvSpPr>
          <p:nvPr>
            <p:ph type="subTitle" idx="8"/>
          </p:nvPr>
        </p:nvSpPr>
        <p:spPr>
          <a:xfrm>
            <a:off x="1766200" y="1360288"/>
            <a:ext cx="2487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Charges and Sex</a:t>
            </a:r>
            <a:endParaRPr/>
          </a:p>
        </p:txBody>
      </p:sp>
      <p:sp>
        <p:nvSpPr>
          <p:cNvPr id="372" name="Google Shape;372;p31"/>
          <p:cNvSpPr txBox="1">
            <a:spLocks noGrp="1"/>
          </p:cNvSpPr>
          <p:nvPr>
            <p:ph type="subTitle" idx="9"/>
          </p:nvPr>
        </p:nvSpPr>
        <p:spPr>
          <a:xfrm>
            <a:off x="1766200" y="1664175"/>
            <a:ext cx="2805800" cy="875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insurance charges for men are greater than those for women."</a:t>
            </a:r>
            <a:endParaRPr/>
          </a:p>
        </p:txBody>
      </p:sp>
      <p:sp>
        <p:nvSpPr>
          <p:cNvPr id="373" name="Google Shape;373;p31"/>
          <p:cNvSpPr txBox="1">
            <a:spLocks noGrp="1"/>
          </p:cNvSpPr>
          <p:nvPr>
            <p:ph type="title" idx="13"/>
          </p:nvPr>
        </p:nvSpPr>
        <p:spPr>
          <a:xfrm>
            <a:off x="855000" y="3079400"/>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374" name="Google Shape;374;p31"/>
          <p:cNvSpPr txBox="1">
            <a:spLocks noGrp="1"/>
          </p:cNvSpPr>
          <p:nvPr>
            <p:ph type="subTitle" idx="14"/>
          </p:nvPr>
        </p:nvSpPr>
        <p:spPr>
          <a:xfrm>
            <a:off x="1766200" y="2848425"/>
            <a:ext cx="2704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Charges and Smoking</a:t>
            </a:r>
            <a:endParaRPr/>
          </a:p>
        </p:txBody>
      </p:sp>
      <p:sp>
        <p:nvSpPr>
          <p:cNvPr id="375" name="Google Shape;375;p31"/>
          <p:cNvSpPr txBox="1">
            <a:spLocks noGrp="1"/>
          </p:cNvSpPr>
          <p:nvPr>
            <p:ph type="subTitle" idx="15"/>
          </p:nvPr>
        </p:nvSpPr>
        <p:spPr>
          <a:xfrm>
            <a:off x="1766200" y="3152314"/>
            <a:ext cx="2907402"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charges differ for both smokers and non-smokers."</a:t>
            </a:r>
            <a:endParaRPr/>
          </a:p>
        </p:txBody>
      </p:sp>
      <p:graphicFrame>
        <p:nvGraphicFramePr>
          <p:cNvPr id="2" name="Table 1">
            <a:extLst>
              <a:ext uri="{FF2B5EF4-FFF2-40B4-BE49-F238E27FC236}">
                <a16:creationId xmlns:a16="http://schemas.microsoft.com/office/drawing/2014/main" id="{60C109CA-AD73-D170-D9F9-5D44EEC2AF52}"/>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extLst>
      <p:ext uri="{BB962C8B-B14F-4D97-AF65-F5344CB8AC3E}">
        <p14:creationId xmlns:p14="http://schemas.microsoft.com/office/powerpoint/2010/main" val="24976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84727" y="257866"/>
            <a:ext cx="8959264" cy="903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are we selecting a test for our target variable?</a:t>
            </a:r>
            <a:endParaRPr/>
          </a:p>
        </p:txBody>
      </p:sp>
      <p:sp>
        <p:nvSpPr>
          <p:cNvPr id="11" name="Google Shape;456;p37">
            <a:extLst>
              <a:ext uri="{FF2B5EF4-FFF2-40B4-BE49-F238E27FC236}">
                <a16:creationId xmlns:a16="http://schemas.microsoft.com/office/drawing/2014/main" id="{1DAFA29C-D946-D6B8-4559-014004128606}"/>
              </a:ext>
            </a:extLst>
          </p:cNvPr>
          <p:cNvSpPr txBox="1"/>
          <p:nvPr/>
        </p:nvSpPr>
        <p:spPr>
          <a:xfrm>
            <a:off x="754214" y="3915824"/>
            <a:ext cx="7635562" cy="1088613"/>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In the insurance charges column, as the sample size increases, the distribution of sample means approaches normality</a:t>
            </a: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T-test is appropriate here as we are dealing with a sufficiently large sample size, and the sample mean aligns with the principles of the central limit theorem</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p:txBody>
      </p:sp>
      <p:graphicFrame>
        <p:nvGraphicFramePr>
          <p:cNvPr id="3" name="Table 2">
            <a:extLst>
              <a:ext uri="{FF2B5EF4-FFF2-40B4-BE49-F238E27FC236}">
                <a16:creationId xmlns:a16="http://schemas.microsoft.com/office/drawing/2014/main" id="{5E9C0276-8A3A-AAD3-1533-67D3C36C80A1}"/>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pic>
        <p:nvPicPr>
          <p:cNvPr id="16390" name="Picture 6">
            <a:extLst>
              <a:ext uri="{FF2B5EF4-FFF2-40B4-BE49-F238E27FC236}">
                <a16:creationId xmlns:a16="http://schemas.microsoft.com/office/drawing/2014/main" id="{570C07E0-D1A7-A662-69A1-6350C731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548" y="915210"/>
            <a:ext cx="6468894" cy="292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7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4"/>
          <p:cNvSpPr/>
          <p:nvPr/>
        </p:nvSpPr>
        <p:spPr>
          <a:xfrm>
            <a:off x="7268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6890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268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46890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txBox="1">
            <a:spLocks noGrp="1"/>
          </p:cNvSpPr>
          <p:nvPr>
            <p:ph type="title"/>
          </p:nvPr>
        </p:nvSpPr>
        <p:spPr>
          <a:xfrm>
            <a:off x="713100" y="445025"/>
            <a:ext cx="7717800" cy="958612"/>
          </a:xfrm>
          <a:prstGeom prst="rect">
            <a:avLst/>
          </a:prstGeom>
        </p:spPr>
        <p:txBody>
          <a:bodyPr spcFirstLastPara="1" wrap="square" lIns="91425" tIns="91425" rIns="91425" bIns="91425" anchor="t" anchorCtr="0">
            <a:noAutofit/>
          </a:bodyPr>
          <a:lstStyle/>
          <a:p>
            <a:r>
              <a:rPr lang="en-US"/>
              <a:t>Hypothesis 1: </a:t>
            </a:r>
            <a:r>
              <a:rPr lang="en-US">
                <a:solidFill>
                  <a:schemeClr val="accent4"/>
                </a:solidFill>
              </a:rPr>
              <a:t>The insurance charges for men are greater than those for women</a:t>
            </a:r>
            <a:br>
              <a:rPr lang="en-US">
                <a:solidFill>
                  <a:schemeClr val="accent4"/>
                </a:solidFill>
              </a:rPr>
            </a:br>
            <a:endParaRPr>
              <a:solidFill>
                <a:schemeClr val="accent4"/>
              </a:solidFill>
            </a:endParaRPr>
          </a:p>
        </p:txBody>
      </p:sp>
      <p:sp>
        <p:nvSpPr>
          <p:cNvPr id="863" name="Google Shape;863;p44"/>
          <p:cNvSpPr txBox="1">
            <a:spLocks noGrp="1"/>
          </p:cNvSpPr>
          <p:nvPr>
            <p:ph type="subTitle" idx="2"/>
          </p:nvPr>
        </p:nvSpPr>
        <p:spPr>
          <a:xfrm>
            <a:off x="963637" y="1712852"/>
            <a:ext cx="3339421" cy="1109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H₀ </a:t>
            </a:r>
            <a:r>
              <a:rPr lang="en-US"/>
              <a:t>: Charges of both men and women are equal</a:t>
            </a:r>
          </a:p>
          <a:p>
            <a:pPr marL="0" lvl="0" indent="0" algn="l" rtl="0">
              <a:spcBef>
                <a:spcPts val="0"/>
              </a:spcBef>
              <a:spcAft>
                <a:spcPts val="0"/>
              </a:spcAft>
              <a:buNone/>
            </a:pPr>
            <a:r>
              <a:rPr lang="en-US" b="1"/>
              <a:t>H₁ </a:t>
            </a:r>
            <a:r>
              <a:rPr lang="en-US"/>
              <a:t>: Charges of men is greater than women</a:t>
            </a:r>
          </a:p>
        </p:txBody>
      </p:sp>
      <p:sp>
        <p:nvSpPr>
          <p:cNvPr id="864" name="Google Shape;864;p44"/>
          <p:cNvSpPr txBox="1">
            <a:spLocks noGrp="1"/>
          </p:cNvSpPr>
          <p:nvPr>
            <p:ph type="subTitle" idx="3"/>
          </p:nvPr>
        </p:nvSpPr>
        <p:spPr>
          <a:xfrm>
            <a:off x="14090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Test Results</a:t>
            </a:r>
            <a:endParaRPr b="0"/>
          </a:p>
        </p:txBody>
      </p:sp>
      <p:sp>
        <p:nvSpPr>
          <p:cNvPr id="865" name="Google Shape;865;p44"/>
          <p:cNvSpPr txBox="1">
            <a:spLocks noGrp="1"/>
          </p:cNvSpPr>
          <p:nvPr>
            <p:ph type="subTitle" idx="4"/>
          </p:nvPr>
        </p:nvSpPr>
        <p:spPr>
          <a:xfrm>
            <a:off x="1409000" y="3628700"/>
            <a:ext cx="23775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Critical Value: </a:t>
            </a:r>
            <a:r>
              <a:rPr lang="en-US">
                <a:solidFill>
                  <a:schemeClr val="accent4"/>
                </a:solidFill>
              </a:rPr>
              <a:t>0.05</a:t>
            </a:r>
          </a:p>
          <a:p>
            <a:pPr marL="0" lvl="0" indent="0" algn="ctr" rtl="0">
              <a:spcBef>
                <a:spcPts val="0"/>
              </a:spcBef>
              <a:spcAft>
                <a:spcPts val="0"/>
              </a:spcAft>
              <a:buNone/>
            </a:pPr>
            <a:r>
              <a:rPr lang="en-US"/>
              <a:t>t Value: </a:t>
            </a:r>
            <a:r>
              <a:rPr lang="en-US">
                <a:solidFill>
                  <a:schemeClr val="accent4"/>
                </a:solidFill>
              </a:rPr>
              <a:t>2.1275</a:t>
            </a:r>
          </a:p>
          <a:p>
            <a:pPr marL="0" lvl="0" indent="0" algn="ctr" rtl="0">
              <a:spcBef>
                <a:spcPts val="0"/>
              </a:spcBef>
              <a:spcAft>
                <a:spcPts val="0"/>
              </a:spcAft>
              <a:buNone/>
            </a:pPr>
            <a:r>
              <a:rPr lang="en-US"/>
              <a:t>P Value: </a:t>
            </a:r>
            <a:r>
              <a:rPr lang="en-US">
                <a:solidFill>
                  <a:schemeClr val="accent4"/>
                </a:solidFill>
              </a:rPr>
              <a:t>0.0169</a:t>
            </a:r>
            <a:endParaRPr>
              <a:solidFill>
                <a:schemeClr val="accent4"/>
              </a:solidFill>
            </a:endParaRPr>
          </a:p>
        </p:txBody>
      </p:sp>
      <p:sp>
        <p:nvSpPr>
          <p:cNvPr id="866" name="Google Shape;866;p44"/>
          <p:cNvSpPr txBox="1">
            <a:spLocks noGrp="1"/>
          </p:cNvSpPr>
          <p:nvPr>
            <p:ph type="subTitle" idx="5"/>
          </p:nvPr>
        </p:nvSpPr>
        <p:spPr>
          <a:xfrm>
            <a:off x="4853159" y="1687513"/>
            <a:ext cx="3452642" cy="731400"/>
          </a:xfrm>
          <a:prstGeom prst="rect">
            <a:avLst/>
          </a:prstGeom>
        </p:spPr>
        <p:txBody>
          <a:bodyPr spcFirstLastPara="1" wrap="square" lIns="91425" tIns="91425" rIns="91425" bIns="91425" anchor="b" anchorCtr="0">
            <a:noAutofit/>
          </a:bodyPr>
          <a:lstStyle/>
          <a:p>
            <a:pPr marL="0" indent="0"/>
            <a:r>
              <a:rPr lang="en-US">
                <a:solidFill>
                  <a:schemeClr val="dk1"/>
                </a:solidFill>
              </a:rPr>
              <a:t>One tailed (Right tailed) </a:t>
            </a:r>
          </a:p>
          <a:p>
            <a:pPr marL="0" indent="0"/>
            <a:r>
              <a:rPr lang="en-US">
                <a:solidFill>
                  <a:schemeClr val="dk1"/>
                </a:solidFill>
              </a:rPr>
              <a:t>Two Sample T-Test</a:t>
            </a:r>
          </a:p>
        </p:txBody>
      </p:sp>
      <p:sp>
        <p:nvSpPr>
          <p:cNvPr id="867" name="Google Shape;867;p44"/>
          <p:cNvSpPr txBox="1">
            <a:spLocks noGrp="1"/>
          </p:cNvSpPr>
          <p:nvPr>
            <p:ph type="subTitle" idx="6"/>
          </p:nvPr>
        </p:nvSpPr>
        <p:spPr>
          <a:xfrm>
            <a:off x="5390730" y="2242812"/>
            <a:ext cx="2377500" cy="577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Why did we choose this test?</a:t>
            </a:r>
            <a:endParaRPr/>
          </a:p>
        </p:txBody>
      </p:sp>
      <p:sp>
        <p:nvSpPr>
          <p:cNvPr id="868" name="Google Shape;868;p44"/>
          <p:cNvSpPr txBox="1">
            <a:spLocks noGrp="1"/>
          </p:cNvSpPr>
          <p:nvPr>
            <p:ph type="subTitle" idx="7"/>
          </p:nvPr>
        </p:nvSpPr>
        <p:spPr>
          <a:xfrm>
            <a:off x="53712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Outcome</a:t>
            </a:r>
            <a:endParaRPr b="0"/>
          </a:p>
        </p:txBody>
      </p:sp>
      <p:sp>
        <p:nvSpPr>
          <p:cNvPr id="869" name="Google Shape;869;p44"/>
          <p:cNvSpPr txBox="1">
            <a:spLocks noGrp="1"/>
          </p:cNvSpPr>
          <p:nvPr>
            <p:ph type="subTitle" idx="8"/>
          </p:nvPr>
        </p:nvSpPr>
        <p:spPr>
          <a:xfrm>
            <a:off x="5371200" y="3628700"/>
            <a:ext cx="23775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Reject</a:t>
            </a:r>
            <a:r>
              <a:rPr lang="en-US">
                <a:solidFill>
                  <a:schemeClr val="dk1"/>
                </a:solidFill>
              </a:rPr>
              <a:t> the </a:t>
            </a:r>
            <a:r>
              <a:rPr lang="en-US">
                <a:solidFill>
                  <a:schemeClr val="accent4"/>
                </a:solidFill>
              </a:rPr>
              <a:t>null</a:t>
            </a:r>
            <a:r>
              <a:rPr lang="en-US">
                <a:solidFill>
                  <a:schemeClr val="dk1"/>
                </a:solidFill>
              </a:rPr>
              <a:t> hypothesis</a:t>
            </a:r>
            <a:endParaRPr/>
          </a:p>
        </p:txBody>
      </p:sp>
      <p:sp>
        <p:nvSpPr>
          <p:cNvPr id="870" name="Google Shape;870;p44"/>
          <p:cNvSpPr/>
          <p:nvPr/>
        </p:nvSpPr>
        <p:spPr>
          <a:xfrm>
            <a:off x="4014899" y="2451771"/>
            <a:ext cx="1097280" cy="10972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4FE6123E-01E5-51A2-3958-045E38FB93A6}"/>
              </a:ext>
            </a:extLst>
          </p:cNvPr>
          <p:cNvGraphicFramePr>
            <a:graphicFrameLocks noGrp="1"/>
          </p:cNvGraphicFramePr>
          <p:nvPr>
            <p:extLst>
              <p:ext uri="{D42A27DB-BD31-4B8C-83A1-F6EECF244321}">
                <p14:modId xmlns:p14="http://schemas.microsoft.com/office/powerpoint/2010/main" val="3184615194"/>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grpSp>
        <p:nvGrpSpPr>
          <p:cNvPr id="5" name="Google Shape;13128;p79">
            <a:extLst>
              <a:ext uri="{FF2B5EF4-FFF2-40B4-BE49-F238E27FC236}">
                <a16:creationId xmlns:a16="http://schemas.microsoft.com/office/drawing/2014/main" id="{93902480-18CC-F676-B77B-85E15692036B}"/>
              </a:ext>
            </a:extLst>
          </p:cNvPr>
          <p:cNvGrpSpPr/>
          <p:nvPr/>
        </p:nvGrpSpPr>
        <p:grpSpPr>
          <a:xfrm>
            <a:off x="4304518" y="2749505"/>
            <a:ext cx="548640" cy="548640"/>
            <a:chOff x="-1333200" y="2770450"/>
            <a:chExt cx="291450" cy="292225"/>
          </a:xfrm>
          <a:solidFill>
            <a:schemeClr val="bg1"/>
          </a:solidFill>
        </p:grpSpPr>
        <p:sp>
          <p:nvSpPr>
            <p:cNvPr id="6" name="Google Shape;13129;p79">
              <a:extLst>
                <a:ext uri="{FF2B5EF4-FFF2-40B4-BE49-F238E27FC236}">
                  <a16:creationId xmlns:a16="http://schemas.microsoft.com/office/drawing/2014/main" id="{3EB4C162-7ADC-A8BD-F9DB-22FC4C9023CB}"/>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30;p79">
              <a:extLst>
                <a:ext uri="{FF2B5EF4-FFF2-40B4-BE49-F238E27FC236}">
                  <a16:creationId xmlns:a16="http://schemas.microsoft.com/office/drawing/2014/main" id="{7F27C474-67E0-78A7-7CC2-17FE0A81B4DC}"/>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4"/>
          <p:cNvSpPr/>
          <p:nvPr/>
        </p:nvSpPr>
        <p:spPr>
          <a:xfrm>
            <a:off x="7268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6890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268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46890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txBox="1">
            <a:spLocks noGrp="1"/>
          </p:cNvSpPr>
          <p:nvPr>
            <p:ph type="title"/>
          </p:nvPr>
        </p:nvSpPr>
        <p:spPr>
          <a:xfrm>
            <a:off x="713100" y="445025"/>
            <a:ext cx="7717800" cy="958612"/>
          </a:xfrm>
          <a:prstGeom prst="rect">
            <a:avLst/>
          </a:prstGeom>
        </p:spPr>
        <p:txBody>
          <a:bodyPr spcFirstLastPara="1" wrap="square" lIns="91425" tIns="91425" rIns="91425" bIns="91425" anchor="t" anchorCtr="0">
            <a:noAutofit/>
          </a:bodyPr>
          <a:lstStyle/>
          <a:p>
            <a:r>
              <a:rPr lang="en-US"/>
              <a:t>Hypothesis 2: </a:t>
            </a:r>
            <a:r>
              <a:rPr lang="en-US">
                <a:solidFill>
                  <a:schemeClr val="accent4"/>
                </a:solidFill>
              </a:rPr>
              <a:t>The insurance charges differ for both smokers and non-smokers</a:t>
            </a:r>
            <a:br>
              <a:rPr lang="en-US"/>
            </a:br>
            <a:endParaRPr/>
          </a:p>
        </p:txBody>
      </p:sp>
      <p:sp>
        <p:nvSpPr>
          <p:cNvPr id="863" name="Google Shape;863;p44"/>
          <p:cNvSpPr txBox="1">
            <a:spLocks noGrp="1"/>
          </p:cNvSpPr>
          <p:nvPr>
            <p:ph type="subTitle" idx="2"/>
          </p:nvPr>
        </p:nvSpPr>
        <p:spPr>
          <a:xfrm>
            <a:off x="963637" y="1712852"/>
            <a:ext cx="3339421" cy="1109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H₀ </a:t>
            </a:r>
            <a:r>
              <a:rPr lang="en-US"/>
              <a:t>: Charges for both smokers and non-smokers are equal</a:t>
            </a:r>
          </a:p>
          <a:p>
            <a:pPr marL="0" lvl="0" indent="0" algn="l" rtl="0">
              <a:spcBef>
                <a:spcPts val="0"/>
              </a:spcBef>
              <a:spcAft>
                <a:spcPts val="0"/>
              </a:spcAft>
              <a:buNone/>
            </a:pPr>
            <a:r>
              <a:rPr lang="en-US" b="1"/>
              <a:t>H₁ </a:t>
            </a:r>
            <a:r>
              <a:rPr lang="en-US"/>
              <a:t>: Charges for both smokers and non-smokers are not equal</a:t>
            </a:r>
          </a:p>
        </p:txBody>
      </p:sp>
      <p:sp>
        <p:nvSpPr>
          <p:cNvPr id="864" name="Google Shape;864;p44"/>
          <p:cNvSpPr txBox="1">
            <a:spLocks noGrp="1"/>
          </p:cNvSpPr>
          <p:nvPr>
            <p:ph type="subTitle" idx="3"/>
          </p:nvPr>
        </p:nvSpPr>
        <p:spPr>
          <a:xfrm>
            <a:off x="14090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Test Results</a:t>
            </a:r>
            <a:endParaRPr b="0"/>
          </a:p>
        </p:txBody>
      </p:sp>
      <p:sp>
        <p:nvSpPr>
          <p:cNvPr id="865" name="Google Shape;865;p44"/>
          <p:cNvSpPr txBox="1">
            <a:spLocks noGrp="1"/>
          </p:cNvSpPr>
          <p:nvPr>
            <p:ph type="subTitle" idx="4"/>
          </p:nvPr>
        </p:nvSpPr>
        <p:spPr>
          <a:xfrm>
            <a:off x="963637" y="3628700"/>
            <a:ext cx="3051261"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Critical Value: </a:t>
            </a:r>
            <a:r>
              <a:rPr lang="en-US">
                <a:solidFill>
                  <a:schemeClr val="accent4"/>
                </a:solidFill>
              </a:rPr>
              <a:t>0.05</a:t>
            </a:r>
          </a:p>
          <a:p>
            <a:pPr marL="0" lvl="0" indent="0" algn="ctr" rtl="0">
              <a:spcBef>
                <a:spcPts val="0"/>
              </a:spcBef>
              <a:spcAft>
                <a:spcPts val="0"/>
              </a:spcAft>
              <a:buNone/>
            </a:pPr>
            <a:r>
              <a:rPr lang="en-US"/>
              <a:t>t Value: </a:t>
            </a:r>
            <a:r>
              <a:rPr lang="en-US">
                <a:solidFill>
                  <a:schemeClr val="accent4"/>
                </a:solidFill>
              </a:rPr>
              <a:t>46.6447</a:t>
            </a:r>
          </a:p>
          <a:p>
            <a:pPr marL="0" lvl="0" indent="0" algn="ctr" rtl="0">
              <a:spcBef>
                <a:spcPts val="0"/>
              </a:spcBef>
              <a:spcAft>
                <a:spcPts val="0"/>
              </a:spcAft>
              <a:buNone/>
            </a:pPr>
            <a:r>
              <a:rPr lang="en-US"/>
              <a:t>P Value: </a:t>
            </a:r>
            <a:r>
              <a:rPr lang="en-US">
                <a:solidFill>
                  <a:schemeClr val="accent4"/>
                </a:solidFill>
              </a:rPr>
              <a:t>1.4067e-282</a:t>
            </a:r>
            <a:endParaRPr>
              <a:solidFill>
                <a:schemeClr val="accent4"/>
              </a:solidFill>
            </a:endParaRPr>
          </a:p>
        </p:txBody>
      </p:sp>
      <p:sp>
        <p:nvSpPr>
          <p:cNvPr id="866" name="Google Shape;866;p44"/>
          <p:cNvSpPr txBox="1">
            <a:spLocks noGrp="1"/>
          </p:cNvSpPr>
          <p:nvPr>
            <p:ph type="subTitle" idx="5"/>
          </p:nvPr>
        </p:nvSpPr>
        <p:spPr>
          <a:xfrm>
            <a:off x="4853159" y="1687513"/>
            <a:ext cx="3452642" cy="731400"/>
          </a:xfrm>
          <a:prstGeom prst="rect">
            <a:avLst/>
          </a:prstGeom>
        </p:spPr>
        <p:txBody>
          <a:bodyPr spcFirstLastPara="1" wrap="square" lIns="91425" tIns="91425" rIns="91425" bIns="91425" anchor="b" anchorCtr="0">
            <a:noAutofit/>
          </a:bodyPr>
          <a:lstStyle/>
          <a:p>
            <a:pPr marL="0" indent="0"/>
            <a:r>
              <a:rPr lang="en-US"/>
              <a:t>Two </a:t>
            </a:r>
            <a:r>
              <a:rPr lang="en-US">
                <a:solidFill>
                  <a:schemeClr val="dk1"/>
                </a:solidFill>
              </a:rPr>
              <a:t>tailed Two Sample</a:t>
            </a:r>
          </a:p>
          <a:p>
            <a:pPr marL="0" indent="0"/>
            <a:r>
              <a:rPr lang="en-US">
                <a:solidFill>
                  <a:schemeClr val="dk1"/>
                </a:solidFill>
              </a:rPr>
              <a:t>T-Test</a:t>
            </a:r>
          </a:p>
        </p:txBody>
      </p:sp>
      <p:sp>
        <p:nvSpPr>
          <p:cNvPr id="867" name="Google Shape;867;p44"/>
          <p:cNvSpPr txBox="1">
            <a:spLocks noGrp="1"/>
          </p:cNvSpPr>
          <p:nvPr>
            <p:ph type="subTitle" idx="6"/>
          </p:nvPr>
        </p:nvSpPr>
        <p:spPr>
          <a:xfrm>
            <a:off x="5390730" y="2242812"/>
            <a:ext cx="2377500" cy="577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Why did we choose this test?</a:t>
            </a:r>
            <a:endParaRPr/>
          </a:p>
        </p:txBody>
      </p:sp>
      <p:sp>
        <p:nvSpPr>
          <p:cNvPr id="868" name="Google Shape;868;p44"/>
          <p:cNvSpPr txBox="1">
            <a:spLocks noGrp="1"/>
          </p:cNvSpPr>
          <p:nvPr>
            <p:ph type="subTitle" idx="7"/>
          </p:nvPr>
        </p:nvSpPr>
        <p:spPr>
          <a:xfrm>
            <a:off x="53712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Outcome</a:t>
            </a:r>
            <a:endParaRPr b="0"/>
          </a:p>
        </p:txBody>
      </p:sp>
      <p:sp>
        <p:nvSpPr>
          <p:cNvPr id="869" name="Google Shape;869;p44"/>
          <p:cNvSpPr txBox="1">
            <a:spLocks noGrp="1"/>
          </p:cNvSpPr>
          <p:nvPr>
            <p:ph type="subTitle" idx="8"/>
          </p:nvPr>
        </p:nvSpPr>
        <p:spPr>
          <a:xfrm>
            <a:off x="5371200" y="3628700"/>
            <a:ext cx="23775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Reject</a:t>
            </a:r>
            <a:r>
              <a:rPr lang="en-US">
                <a:solidFill>
                  <a:schemeClr val="dk1"/>
                </a:solidFill>
              </a:rPr>
              <a:t> the </a:t>
            </a:r>
            <a:r>
              <a:rPr lang="en-US">
                <a:solidFill>
                  <a:schemeClr val="accent4"/>
                </a:solidFill>
              </a:rPr>
              <a:t>null</a:t>
            </a:r>
            <a:r>
              <a:rPr lang="en-US">
                <a:solidFill>
                  <a:schemeClr val="dk1"/>
                </a:solidFill>
              </a:rPr>
              <a:t> hypothesis</a:t>
            </a:r>
            <a:endParaRPr/>
          </a:p>
        </p:txBody>
      </p:sp>
      <p:sp>
        <p:nvSpPr>
          <p:cNvPr id="870" name="Google Shape;870;p44"/>
          <p:cNvSpPr/>
          <p:nvPr/>
        </p:nvSpPr>
        <p:spPr>
          <a:xfrm>
            <a:off x="4014899" y="2451771"/>
            <a:ext cx="1097280" cy="10972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4FE6123E-01E5-51A2-3958-045E38FB93A6}"/>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grpSp>
        <p:nvGrpSpPr>
          <p:cNvPr id="5" name="Google Shape;13128;p79">
            <a:extLst>
              <a:ext uri="{FF2B5EF4-FFF2-40B4-BE49-F238E27FC236}">
                <a16:creationId xmlns:a16="http://schemas.microsoft.com/office/drawing/2014/main" id="{93902480-18CC-F676-B77B-85E15692036B}"/>
              </a:ext>
            </a:extLst>
          </p:cNvPr>
          <p:cNvGrpSpPr/>
          <p:nvPr/>
        </p:nvGrpSpPr>
        <p:grpSpPr>
          <a:xfrm>
            <a:off x="4304518" y="2749505"/>
            <a:ext cx="548640" cy="548640"/>
            <a:chOff x="-1333200" y="2770450"/>
            <a:chExt cx="291450" cy="292225"/>
          </a:xfrm>
          <a:solidFill>
            <a:schemeClr val="bg1"/>
          </a:solidFill>
        </p:grpSpPr>
        <p:sp>
          <p:nvSpPr>
            <p:cNvPr id="6" name="Google Shape;13129;p79">
              <a:extLst>
                <a:ext uri="{FF2B5EF4-FFF2-40B4-BE49-F238E27FC236}">
                  <a16:creationId xmlns:a16="http://schemas.microsoft.com/office/drawing/2014/main" id="{3EB4C162-7ADC-A8BD-F9DB-22FC4C9023CB}"/>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30;p79">
              <a:extLst>
                <a:ext uri="{FF2B5EF4-FFF2-40B4-BE49-F238E27FC236}">
                  <a16:creationId xmlns:a16="http://schemas.microsoft.com/office/drawing/2014/main" id="{7F27C474-67E0-78A7-7CC2-17FE0A81B4DC}"/>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139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4"/>
          <p:cNvSpPr/>
          <p:nvPr/>
        </p:nvSpPr>
        <p:spPr>
          <a:xfrm>
            <a:off x="7268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6890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268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46890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txBox="1">
            <a:spLocks noGrp="1"/>
          </p:cNvSpPr>
          <p:nvPr>
            <p:ph type="title"/>
          </p:nvPr>
        </p:nvSpPr>
        <p:spPr>
          <a:xfrm>
            <a:off x="713100" y="445025"/>
            <a:ext cx="7717800" cy="958612"/>
          </a:xfrm>
          <a:prstGeom prst="rect">
            <a:avLst/>
          </a:prstGeom>
        </p:spPr>
        <p:txBody>
          <a:bodyPr spcFirstLastPara="1" wrap="square" lIns="91425" tIns="91425" rIns="91425" bIns="91425" anchor="t" anchorCtr="0">
            <a:noAutofit/>
          </a:bodyPr>
          <a:lstStyle/>
          <a:p>
            <a:r>
              <a:rPr lang="en-US"/>
              <a:t>Hypothesis 3: </a:t>
            </a:r>
            <a:r>
              <a:rPr lang="en-US">
                <a:solidFill>
                  <a:schemeClr val="accent4"/>
                </a:solidFill>
              </a:rPr>
              <a:t>Insurance charges are equal for all regions</a:t>
            </a:r>
            <a:endParaRPr>
              <a:solidFill>
                <a:schemeClr val="accent4"/>
              </a:solidFill>
            </a:endParaRPr>
          </a:p>
        </p:txBody>
      </p:sp>
      <p:sp>
        <p:nvSpPr>
          <p:cNvPr id="863" name="Google Shape;863;p44"/>
          <p:cNvSpPr txBox="1">
            <a:spLocks noGrp="1"/>
          </p:cNvSpPr>
          <p:nvPr>
            <p:ph type="subTitle" idx="2"/>
          </p:nvPr>
        </p:nvSpPr>
        <p:spPr>
          <a:xfrm>
            <a:off x="963637" y="1712852"/>
            <a:ext cx="3339421" cy="1109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H₀ </a:t>
            </a:r>
            <a:r>
              <a:rPr lang="en-US"/>
              <a:t>: Charges for all regions are equal</a:t>
            </a:r>
          </a:p>
          <a:p>
            <a:pPr marL="0" lvl="0" indent="0" algn="l" rtl="0">
              <a:spcBef>
                <a:spcPts val="0"/>
              </a:spcBef>
              <a:spcAft>
                <a:spcPts val="0"/>
              </a:spcAft>
              <a:buNone/>
            </a:pPr>
            <a:r>
              <a:rPr lang="en-US" b="1"/>
              <a:t>H₁ </a:t>
            </a:r>
            <a:r>
              <a:rPr lang="en-US"/>
              <a:t>: Charges for all regions are not equal</a:t>
            </a:r>
          </a:p>
        </p:txBody>
      </p:sp>
      <p:sp>
        <p:nvSpPr>
          <p:cNvPr id="864" name="Google Shape;864;p44"/>
          <p:cNvSpPr txBox="1">
            <a:spLocks noGrp="1"/>
          </p:cNvSpPr>
          <p:nvPr>
            <p:ph type="subTitle" idx="3"/>
          </p:nvPr>
        </p:nvSpPr>
        <p:spPr>
          <a:xfrm>
            <a:off x="14090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Test Results</a:t>
            </a:r>
            <a:endParaRPr b="0"/>
          </a:p>
        </p:txBody>
      </p:sp>
      <p:sp>
        <p:nvSpPr>
          <p:cNvPr id="865" name="Google Shape;865;p44"/>
          <p:cNvSpPr txBox="1">
            <a:spLocks noGrp="1"/>
          </p:cNvSpPr>
          <p:nvPr>
            <p:ph type="subTitle" idx="4"/>
          </p:nvPr>
        </p:nvSpPr>
        <p:spPr>
          <a:xfrm>
            <a:off x="1409000" y="3628700"/>
            <a:ext cx="2377500" cy="7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Critical Value: </a:t>
            </a:r>
            <a:r>
              <a:rPr lang="en-US">
                <a:solidFill>
                  <a:schemeClr val="accent4"/>
                </a:solidFill>
              </a:rPr>
              <a:t>0.05</a:t>
            </a:r>
          </a:p>
          <a:p>
            <a:pPr marL="0" lvl="0" indent="0" algn="ctr" rtl="0">
              <a:spcBef>
                <a:spcPts val="0"/>
              </a:spcBef>
              <a:spcAft>
                <a:spcPts val="0"/>
              </a:spcAft>
              <a:buNone/>
            </a:pPr>
            <a:r>
              <a:rPr lang="en-US"/>
              <a:t>f value: </a:t>
            </a:r>
            <a:r>
              <a:rPr lang="en-US">
                <a:solidFill>
                  <a:schemeClr val="accent4"/>
                </a:solidFill>
              </a:rPr>
              <a:t>2.9696</a:t>
            </a:r>
          </a:p>
          <a:p>
            <a:pPr marL="0" lvl="0" indent="0" algn="ctr" rtl="0">
              <a:spcBef>
                <a:spcPts val="0"/>
              </a:spcBef>
              <a:spcAft>
                <a:spcPts val="0"/>
              </a:spcAft>
              <a:buNone/>
            </a:pPr>
            <a:r>
              <a:rPr lang="en-US"/>
              <a:t>p value: </a:t>
            </a:r>
            <a:r>
              <a:rPr lang="en-US">
                <a:solidFill>
                  <a:schemeClr val="accent4"/>
                </a:solidFill>
              </a:rPr>
              <a:t>0.03089</a:t>
            </a:r>
            <a:endParaRPr>
              <a:solidFill>
                <a:schemeClr val="accent4"/>
              </a:solidFill>
            </a:endParaRPr>
          </a:p>
        </p:txBody>
      </p:sp>
      <p:sp>
        <p:nvSpPr>
          <p:cNvPr id="866" name="Google Shape;866;p44"/>
          <p:cNvSpPr txBox="1">
            <a:spLocks noGrp="1"/>
          </p:cNvSpPr>
          <p:nvPr>
            <p:ph type="subTitle" idx="5"/>
          </p:nvPr>
        </p:nvSpPr>
        <p:spPr>
          <a:xfrm>
            <a:off x="4853159" y="1687513"/>
            <a:ext cx="3452642" cy="731400"/>
          </a:xfrm>
          <a:prstGeom prst="rect">
            <a:avLst/>
          </a:prstGeom>
        </p:spPr>
        <p:txBody>
          <a:bodyPr spcFirstLastPara="1" wrap="square" lIns="91425" tIns="91425" rIns="91425" bIns="91425" anchor="ctr" anchorCtr="0">
            <a:noAutofit/>
          </a:bodyPr>
          <a:lstStyle/>
          <a:p>
            <a:pPr marL="0" indent="0"/>
            <a:r>
              <a:rPr lang="en-US">
                <a:solidFill>
                  <a:schemeClr val="dk1"/>
                </a:solidFill>
              </a:rPr>
              <a:t>ANOVA Test</a:t>
            </a:r>
          </a:p>
        </p:txBody>
      </p:sp>
      <p:sp>
        <p:nvSpPr>
          <p:cNvPr id="867" name="Google Shape;867;p44"/>
          <p:cNvSpPr txBox="1">
            <a:spLocks noGrp="1"/>
          </p:cNvSpPr>
          <p:nvPr>
            <p:ph type="subTitle" idx="6"/>
          </p:nvPr>
        </p:nvSpPr>
        <p:spPr>
          <a:xfrm>
            <a:off x="5390730" y="2242812"/>
            <a:ext cx="2377500" cy="577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Why did we choose this test?</a:t>
            </a:r>
            <a:endParaRPr/>
          </a:p>
        </p:txBody>
      </p:sp>
      <p:sp>
        <p:nvSpPr>
          <p:cNvPr id="868" name="Google Shape;868;p44"/>
          <p:cNvSpPr txBox="1">
            <a:spLocks noGrp="1"/>
          </p:cNvSpPr>
          <p:nvPr>
            <p:ph type="subTitle" idx="7"/>
          </p:nvPr>
        </p:nvSpPr>
        <p:spPr>
          <a:xfrm>
            <a:off x="53712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Outcome</a:t>
            </a:r>
            <a:endParaRPr b="0"/>
          </a:p>
        </p:txBody>
      </p:sp>
      <p:sp>
        <p:nvSpPr>
          <p:cNvPr id="869" name="Google Shape;869;p44"/>
          <p:cNvSpPr txBox="1">
            <a:spLocks noGrp="1"/>
          </p:cNvSpPr>
          <p:nvPr>
            <p:ph type="subTitle" idx="8"/>
          </p:nvPr>
        </p:nvSpPr>
        <p:spPr>
          <a:xfrm>
            <a:off x="5371200" y="3628700"/>
            <a:ext cx="23775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Reject</a:t>
            </a:r>
            <a:r>
              <a:rPr lang="en-US">
                <a:solidFill>
                  <a:schemeClr val="dk1"/>
                </a:solidFill>
              </a:rPr>
              <a:t> the </a:t>
            </a:r>
            <a:r>
              <a:rPr lang="en-US">
                <a:solidFill>
                  <a:schemeClr val="accent4"/>
                </a:solidFill>
              </a:rPr>
              <a:t>null</a:t>
            </a:r>
            <a:r>
              <a:rPr lang="en-US">
                <a:solidFill>
                  <a:schemeClr val="dk1"/>
                </a:solidFill>
              </a:rPr>
              <a:t> hypothesis</a:t>
            </a:r>
            <a:endParaRPr/>
          </a:p>
        </p:txBody>
      </p:sp>
      <p:sp>
        <p:nvSpPr>
          <p:cNvPr id="870" name="Google Shape;870;p44"/>
          <p:cNvSpPr/>
          <p:nvPr/>
        </p:nvSpPr>
        <p:spPr>
          <a:xfrm>
            <a:off x="4014899" y="2451771"/>
            <a:ext cx="1097280" cy="10972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4FE6123E-01E5-51A2-3958-045E38FB93A6}"/>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grpSp>
        <p:nvGrpSpPr>
          <p:cNvPr id="5" name="Google Shape;13128;p79">
            <a:extLst>
              <a:ext uri="{FF2B5EF4-FFF2-40B4-BE49-F238E27FC236}">
                <a16:creationId xmlns:a16="http://schemas.microsoft.com/office/drawing/2014/main" id="{93902480-18CC-F676-B77B-85E15692036B}"/>
              </a:ext>
            </a:extLst>
          </p:cNvPr>
          <p:cNvGrpSpPr/>
          <p:nvPr/>
        </p:nvGrpSpPr>
        <p:grpSpPr>
          <a:xfrm>
            <a:off x="4304518" y="2749505"/>
            <a:ext cx="548640" cy="548640"/>
            <a:chOff x="-1333200" y="2770450"/>
            <a:chExt cx="291450" cy="292225"/>
          </a:xfrm>
          <a:solidFill>
            <a:schemeClr val="bg1"/>
          </a:solidFill>
        </p:grpSpPr>
        <p:sp>
          <p:nvSpPr>
            <p:cNvPr id="6" name="Google Shape;13129;p79">
              <a:extLst>
                <a:ext uri="{FF2B5EF4-FFF2-40B4-BE49-F238E27FC236}">
                  <a16:creationId xmlns:a16="http://schemas.microsoft.com/office/drawing/2014/main" id="{3EB4C162-7ADC-A8BD-F9DB-22FC4C9023CB}"/>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30;p79">
              <a:extLst>
                <a:ext uri="{FF2B5EF4-FFF2-40B4-BE49-F238E27FC236}">
                  <a16:creationId xmlns:a16="http://schemas.microsoft.com/office/drawing/2014/main" id="{7F27C474-67E0-78A7-7CC2-17FE0A81B4DC}"/>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152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4"/>
          <p:cNvSpPr/>
          <p:nvPr/>
        </p:nvSpPr>
        <p:spPr>
          <a:xfrm>
            <a:off x="7268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689000" y="1552875"/>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268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4689000" y="3123450"/>
            <a:ext cx="3741900" cy="13713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txBox="1">
            <a:spLocks noGrp="1"/>
          </p:cNvSpPr>
          <p:nvPr>
            <p:ph type="title"/>
          </p:nvPr>
        </p:nvSpPr>
        <p:spPr>
          <a:xfrm>
            <a:off x="713100" y="445025"/>
            <a:ext cx="7717800" cy="958612"/>
          </a:xfrm>
          <a:prstGeom prst="rect">
            <a:avLst/>
          </a:prstGeom>
        </p:spPr>
        <p:txBody>
          <a:bodyPr spcFirstLastPara="1" wrap="square" lIns="91425" tIns="91425" rIns="91425" bIns="91425" anchor="t" anchorCtr="0">
            <a:noAutofit/>
          </a:bodyPr>
          <a:lstStyle/>
          <a:p>
            <a:r>
              <a:rPr lang="en-US"/>
              <a:t>Hypothesis 4: </a:t>
            </a:r>
            <a:r>
              <a:rPr lang="en-US">
                <a:solidFill>
                  <a:schemeClr val="accent4"/>
                </a:solidFill>
              </a:rPr>
              <a:t>The proportion of smokers is the same for both males and females</a:t>
            </a:r>
            <a:br>
              <a:rPr lang="en-US"/>
            </a:br>
            <a:endParaRPr/>
          </a:p>
        </p:txBody>
      </p:sp>
      <p:sp>
        <p:nvSpPr>
          <p:cNvPr id="863" name="Google Shape;863;p44"/>
          <p:cNvSpPr txBox="1">
            <a:spLocks noGrp="1"/>
          </p:cNvSpPr>
          <p:nvPr>
            <p:ph type="subTitle" idx="2"/>
          </p:nvPr>
        </p:nvSpPr>
        <p:spPr>
          <a:xfrm>
            <a:off x="963637" y="1712852"/>
            <a:ext cx="3339421" cy="1109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H₀ </a:t>
            </a:r>
            <a:r>
              <a:rPr lang="en-US"/>
              <a:t>: Proportion of smokers in male and female are same</a:t>
            </a:r>
          </a:p>
          <a:p>
            <a:pPr marL="0" lvl="0" indent="0" algn="l" rtl="0">
              <a:spcBef>
                <a:spcPts val="0"/>
              </a:spcBef>
              <a:spcAft>
                <a:spcPts val="0"/>
              </a:spcAft>
              <a:buNone/>
            </a:pPr>
            <a:r>
              <a:rPr lang="en-US" b="1"/>
              <a:t>H₁ </a:t>
            </a:r>
            <a:r>
              <a:rPr lang="en-US"/>
              <a:t>: Proportion of smokers in male and female are not same</a:t>
            </a:r>
          </a:p>
          <a:p>
            <a:pPr marL="0" lvl="0" indent="0" algn="l" rtl="0">
              <a:spcBef>
                <a:spcPts val="0"/>
              </a:spcBef>
              <a:spcAft>
                <a:spcPts val="0"/>
              </a:spcAft>
              <a:buNone/>
            </a:pPr>
            <a:endParaRPr lang="en-US"/>
          </a:p>
        </p:txBody>
      </p:sp>
      <p:sp>
        <p:nvSpPr>
          <p:cNvPr id="864" name="Google Shape;864;p44"/>
          <p:cNvSpPr txBox="1">
            <a:spLocks noGrp="1"/>
          </p:cNvSpPr>
          <p:nvPr>
            <p:ph type="subTitle" idx="3"/>
          </p:nvPr>
        </p:nvSpPr>
        <p:spPr>
          <a:xfrm>
            <a:off x="1444597" y="3190454"/>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Test Results</a:t>
            </a:r>
            <a:endParaRPr b="0"/>
          </a:p>
        </p:txBody>
      </p:sp>
      <p:sp>
        <p:nvSpPr>
          <p:cNvPr id="865" name="Google Shape;865;p44"/>
          <p:cNvSpPr txBox="1">
            <a:spLocks noGrp="1"/>
          </p:cNvSpPr>
          <p:nvPr>
            <p:ph type="subTitle" idx="4"/>
          </p:nvPr>
        </p:nvSpPr>
        <p:spPr>
          <a:xfrm>
            <a:off x="713100" y="3497420"/>
            <a:ext cx="3858900" cy="99733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Critical Value: </a:t>
            </a:r>
            <a:r>
              <a:rPr lang="en-US">
                <a:solidFill>
                  <a:schemeClr val="accent4"/>
                </a:solidFill>
              </a:rPr>
              <a:t>0.05</a:t>
            </a:r>
          </a:p>
          <a:p>
            <a:pPr marL="0" lvl="0" indent="0" rtl="0">
              <a:spcBef>
                <a:spcPts val="0"/>
              </a:spcBef>
              <a:spcAft>
                <a:spcPts val="0"/>
              </a:spcAft>
              <a:buNone/>
            </a:pPr>
            <a:r>
              <a:rPr lang="en-US"/>
              <a:t>Chi-square coefficient value: </a:t>
            </a:r>
            <a:r>
              <a:rPr lang="en-US">
                <a:solidFill>
                  <a:schemeClr val="accent4"/>
                </a:solidFill>
              </a:rPr>
              <a:t>7.39291081459996 </a:t>
            </a:r>
          </a:p>
          <a:p>
            <a:pPr marL="0" lvl="0" indent="0" rtl="0">
              <a:spcBef>
                <a:spcPts val="0"/>
              </a:spcBef>
              <a:spcAft>
                <a:spcPts val="0"/>
              </a:spcAft>
              <a:buNone/>
            </a:pPr>
            <a:r>
              <a:rPr lang="en-US"/>
              <a:t>p Value: </a:t>
            </a:r>
            <a:r>
              <a:rPr lang="en-US">
                <a:solidFill>
                  <a:schemeClr val="accent4"/>
                </a:solidFill>
              </a:rPr>
              <a:t>0.006548143503580696</a:t>
            </a:r>
            <a:r>
              <a:rPr lang="en-US"/>
              <a:t> </a:t>
            </a:r>
            <a:endParaRPr>
              <a:solidFill>
                <a:schemeClr val="accent4"/>
              </a:solidFill>
            </a:endParaRPr>
          </a:p>
        </p:txBody>
      </p:sp>
      <p:sp>
        <p:nvSpPr>
          <p:cNvPr id="866" name="Google Shape;866;p44"/>
          <p:cNvSpPr txBox="1">
            <a:spLocks noGrp="1"/>
          </p:cNvSpPr>
          <p:nvPr>
            <p:ph type="subTitle" idx="5"/>
          </p:nvPr>
        </p:nvSpPr>
        <p:spPr>
          <a:xfrm>
            <a:off x="4853159" y="1687513"/>
            <a:ext cx="3452642" cy="731400"/>
          </a:xfrm>
          <a:prstGeom prst="rect">
            <a:avLst/>
          </a:prstGeom>
        </p:spPr>
        <p:txBody>
          <a:bodyPr spcFirstLastPara="1" wrap="square" lIns="91425" tIns="91425" rIns="91425" bIns="91425" anchor="ctr" anchorCtr="0">
            <a:noAutofit/>
          </a:bodyPr>
          <a:lstStyle/>
          <a:p>
            <a:pPr marL="0" indent="0"/>
            <a:r>
              <a:rPr lang="en-US"/>
              <a:t>Chi-Square </a:t>
            </a:r>
            <a:r>
              <a:rPr lang="en-US">
                <a:solidFill>
                  <a:schemeClr val="dk1"/>
                </a:solidFill>
              </a:rPr>
              <a:t>Test</a:t>
            </a:r>
          </a:p>
        </p:txBody>
      </p:sp>
      <p:sp>
        <p:nvSpPr>
          <p:cNvPr id="867" name="Google Shape;867;p44"/>
          <p:cNvSpPr txBox="1">
            <a:spLocks noGrp="1"/>
          </p:cNvSpPr>
          <p:nvPr>
            <p:ph type="subTitle" idx="6"/>
          </p:nvPr>
        </p:nvSpPr>
        <p:spPr>
          <a:xfrm>
            <a:off x="5390730" y="2242812"/>
            <a:ext cx="2377500" cy="577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Why did we choose this test?</a:t>
            </a:r>
            <a:endParaRPr/>
          </a:p>
        </p:txBody>
      </p:sp>
      <p:sp>
        <p:nvSpPr>
          <p:cNvPr id="868" name="Google Shape;868;p44"/>
          <p:cNvSpPr txBox="1">
            <a:spLocks noGrp="1"/>
          </p:cNvSpPr>
          <p:nvPr>
            <p:ph type="subTitle" idx="7"/>
          </p:nvPr>
        </p:nvSpPr>
        <p:spPr>
          <a:xfrm>
            <a:off x="5371200" y="3258075"/>
            <a:ext cx="237750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a:t>Outcome</a:t>
            </a:r>
            <a:endParaRPr b="0"/>
          </a:p>
        </p:txBody>
      </p:sp>
      <p:sp>
        <p:nvSpPr>
          <p:cNvPr id="869" name="Google Shape;869;p44"/>
          <p:cNvSpPr txBox="1">
            <a:spLocks noGrp="1"/>
          </p:cNvSpPr>
          <p:nvPr>
            <p:ph type="subTitle" idx="8"/>
          </p:nvPr>
        </p:nvSpPr>
        <p:spPr>
          <a:xfrm>
            <a:off x="5371200" y="3628700"/>
            <a:ext cx="23775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Reject</a:t>
            </a:r>
            <a:r>
              <a:rPr lang="en-US">
                <a:solidFill>
                  <a:schemeClr val="dk1"/>
                </a:solidFill>
              </a:rPr>
              <a:t> the </a:t>
            </a:r>
            <a:r>
              <a:rPr lang="en-US">
                <a:solidFill>
                  <a:schemeClr val="accent4"/>
                </a:solidFill>
              </a:rPr>
              <a:t>null</a:t>
            </a:r>
            <a:r>
              <a:rPr lang="en-US">
                <a:solidFill>
                  <a:schemeClr val="dk1"/>
                </a:solidFill>
              </a:rPr>
              <a:t> hypothesis</a:t>
            </a:r>
            <a:endParaRPr/>
          </a:p>
        </p:txBody>
      </p:sp>
      <p:sp>
        <p:nvSpPr>
          <p:cNvPr id="870" name="Google Shape;870;p44"/>
          <p:cNvSpPr/>
          <p:nvPr/>
        </p:nvSpPr>
        <p:spPr>
          <a:xfrm>
            <a:off x="4014899" y="2451771"/>
            <a:ext cx="1097280" cy="10972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4FE6123E-01E5-51A2-3958-045E38FB93A6}"/>
              </a:ext>
            </a:extLst>
          </p:cNvPr>
          <p:cNvGraphicFramePr>
            <a:graphicFrameLocks noGrp="1"/>
          </p:cNvGraphicFramePr>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grpSp>
        <p:nvGrpSpPr>
          <p:cNvPr id="5" name="Google Shape;13128;p79">
            <a:extLst>
              <a:ext uri="{FF2B5EF4-FFF2-40B4-BE49-F238E27FC236}">
                <a16:creationId xmlns:a16="http://schemas.microsoft.com/office/drawing/2014/main" id="{93902480-18CC-F676-B77B-85E15692036B}"/>
              </a:ext>
            </a:extLst>
          </p:cNvPr>
          <p:cNvGrpSpPr/>
          <p:nvPr/>
        </p:nvGrpSpPr>
        <p:grpSpPr>
          <a:xfrm>
            <a:off x="4304518" y="2749505"/>
            <a:ext cx="548640" cy="548640"/>
            <a:chOff x="-1333200" y="2770450"/>
            <a:chExt cx="291450" cy="292225"/>
          </a:xfrm>
          <a:solidFill>
            <a:schemeClr val="bg1"/>
          </a:solidFill>
        </p:grpSpPr>
        <p:sp>
          <p:nvSpPr>
            <p:cNvPr id="6" name="Google Shape;13129;p79">
              <a:extLst>
                <a:ext uri="{FF2B5EF4-FFF2-40B4-BE49-F238E27FC236}">
                  <a16:creationId xmlns:a16="http://schemas.microsoft.com/office/drawing/2014/main" id="{3EB4C162-7ADC-A8BD-F9DB-22FC4C9023CB}"/>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30;p79">
              <a:extLst>
                <a:ext uri="{FF2B5EF4-FFF2-40B4-BE49-F238E27FC236}">
                  <a16:creationId xmlns:a16="http://schemas.microsoft.com/office/drawing/2014/main" id="{7F27C474-67E0-78A7-7CC2-17FE0A81B4DC}"/>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517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5"/>
          <p:cNvSpPr/>
          <p:nvPr/>
        </p:nvSpPr>
        <p:spPr>
          <a:xfrm>
            <a:off x="1357188" y="1513075"/>
            <a:ext cx="1434900" cy="1434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4134450" y="611233"/>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4134400" y="1902048"/>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4134450" y="3192863"/>
            <a:ext cx="875100" cy="87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txBox="1">
            <a:spLocks noGrp="1"/>
          </p:cNvSpPr>
          <p:nvPr>
            <p:ph type="title"/>
          </p:nvPr>
        </p:nvSpPr>
        <p:spPr>
          <a:xfrm>
            <a:off x="713100" y="3057713"/>
            <a:ext cx="272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CONCLUSION</a:t>
            </a:r>
            <a:endParaRPr/>
          </a:p>
        </p:txBody>
      </p:sp>
      <p:sp>
        <p:nvSpPr>
          <p:cNvPr id="884" name="Google Shape;884;p45"/>
          <p:cNvSpPr txBox="1">
            <a:spLocks noGrp="1"/>
          </p:cNvSpPr>
          <p:nvPr>
            <p:ph type="title" idx="5"/>
          </p:nvPr>
        </p:nvSpPr>
        <p:spPr>
          <a:xfrm>
            <a:off x="4219850" y="2107210"/>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885" name="Google Shape;885;p45"/>
          <p:cNvSpPr txBox="1">
            <a:spLocks noGrp="1"/>
          </p:cNvSpPr>
          <p:nvPr>
            <p:ph type="title" idx="6"/>
          </p:nvPr>
        </p:nvSpPr>
        <p:spPr>
          <a:xfrm>
            <a:off x="4219900" y="3396513"/>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887" name="Google Shape;887;p45"/>
          <p:cNvSpPr txBox="1">
            <a:spLocks noGrp="1"/>
          </p:cNvSpPr>
          <p:nvPr>
            <p:ph type="subTitle" idx="1"/>
          </p:nvPr>
        </p:nvSpPr>
        <p:spPr>
          <a:xfrm>
            <a:off x="5303700" y="545061"/>
            <a:ext cx="3127200" cy="1117037"/>
          </a:xfrm>
          <a:prstGeom prst="rect">
            <a:avLst/>
          </a:prstGeom>
        </p:spPr>
        <p:txBody>
          <a:bodyPr spcFirstLastPara="1" wrap="square" lIns="91425" tIns="91425" rIns="91425" bIns="91425" anchor="t" anchorCtr="0">
            <a:noAutofit/>
          </a:bodyPr>
          <a:lstStyle/>
          <a:p>
            <a:pPr marL="0" indent="0"/>
            <a:r>
              <a:rPr lang="en-US" sz="1400" dirty="0">
                <a:ea typeface="Lato"/>
                <a:sym typeface="Lato"/>
              </a:rPr>
              <a:t>From both the multivariate analysis and hypothesis testing, we found that males tend to have higher charges than females.</a:t>
            </a:r>
            <a:endParaRPr lang="en-US" sz="1400" dirty="0">
              <a:ea typeface="Lato"/>
            </a:endParaRPr>
          </a:p>
        </p:txBody>
      </p:sp>
      <p:sp>
        <p:nvSpPr>
          <p:cNvPr id="889" name="Google Shape;889;p45"/>
          <p:cNvSpPr txBox="1">
            <a:spLocks noGrp="1"/>
          </p:cNvSpPr>
          <p:nvPr>
            <p:ph type="subTitle" idx="2"/>
          </p:nvPr>
        </p:nvSpPr>
        <p:spPr>
          <a:xfrm>
            <a:off x="5303700" y="1830939"/>
            <a:ext cx="3127200" cy="1117036"/>
          </a:xfrm>
          <a:prstGeom prst="rect">
            <a:avLst/>
          </a:prstGeom>
        </p:spPr>
        <p:txBody>
          <a:bodyPr spcFirstLastPara="1" wrap="square" lIns="91425" tIns="91425" rIns="91425" bIns="91425" anchor="t" anchorCtr="0">
            <a:noAutofit/>
          </a:bodyPr>
          <a:lstStyle/>
          <a:p>
            <a:pPr marL="0" indent="0"/>
            <a:r>
              <a:rPr lang="en-US" sz="1400" dirty="0"/>
              <a:t>From the hypothesis testing, we found that the charges across the regions are not the same.</a:t>
            </a:r>
          </a:p>
          <a:p>
            <a:pPr marL="0" indent="0"/>
            <a:endParaRPr lang="en-US" sz="1400" dirty="0"/>
          </a:p>
          <a:p>
            <a:pPr marL="0" lvl="0" indent="0" algn="l">
              <a:spcBef>
                <a:spcPts val="0"/>
              </a:spcBef>
              <a:spcAft>
                <a:spcPts val="0"/>
              </a:spcAft>
              <a:buNone/>
            </a:pPr>
            <a:endParaRPr lang="en-US" sz="1400" dirty="0"/>
          </a:p>
        </p:txBody>
      </p:sp>
      <p:sp>
        <p:nvSpPr>
          <p:cNvPr id="892" name="Google Shape;892;p45"/>
          <p:cNvSpPr txBox="1">
            <a:spLocks noGrp="1"/>
          </p:cNvSpPr>
          <p:nvPr>
            <p:ph type="title" idx="4"/>
          </p:nvPr>
        </p:nvSpPr>
        <p:spPr>
          <a:xfrm>
            <a:off x="4219900" y="814883"/>
            <a:ext cx="7041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0">
                <a:solidFill>
                  <a:schemeClr val="lt1"/>
                </a:solidFill>
              </a:rPr>
              <a:t>01</a:t>
            </a:r>
            <a:endParaRPr sz="3000" b="0">
              <a:solidFill>
                <a:schemeClr val="lt1"/>
              </a:solidFill>
            </a:endParaRPr>
          </a:p>
        </p:txBody>
      </p:sp>
      <p:grpSp>
        <p:nvGrpSpPr>
          <p:cNvPr id="893" name="Google Shape;893;p45"/>
          <p:cNvGrpSpPr/>
          <p:nvPr/>
        </p:nvGrpSpPr>
        <p:grpSpPr>
          <a:xfrm>
            <a:off x="1794760" y="1887634"/>
            <a:ext cx="559787" cy="685789"/>
            <a:chOff x="2771175" y="2684975"/>
            <a:chExt cx="308100" cy="377450"/>
          </a:xfrm>
        </p:grpSpPr>
        <p:sp>
          <p:nvSpPr>
            <p:cNvPr id="894" name="Google Shape;894;p45"/>
            <p:cNvSpPr/>
            <p:nvPr/>
          </p:nvSpPr>
          <p:spPr>
            <a:xfrm>
              <a:off x="2771175" y="2684975"/>
              <a:ext cx="308100" cy="377450"/>
            </a:xfrm>
            <a:custGeom>
              <a:avLst/>
              <a:gdLst/>
              <a:ahLst/>
              <a:cxnLst/>
              <a:rect l="l" t="t" r="r" b="b"/>
              <a:pathLst>
                <a:path w="12324" h="15098" extrusionOk="0">
                  <a:moveTo>
                    <a:pt x="8216" y="989"/>
                  </a:moveTo>
                  <a:lnTo>
                    <a:pt x="8216" y="3311"/>
                  </a:lnTo>
                  <a:lnTo>
                    <a:pt x="4108" y="3311"/>
                  </a:lnTo>
                  <a:lnTo>
                    <a:pt x="4108" y="989"/>
                  </a:lnTo>
                  <a:close/>
                  <a:moveTo>
                    <a:pt x="9525" y="3775"/>
                  </a:moveTo>
                  <a:lnTo>
                    <a:pt x="9525" y="12050"/>
                  </a:lnTo>
                  <a:lnTo>
                    <a:pt x="2810" y="12050"/>
                  </a:lnTo>
                  <a:lnTo>
                    <a:pt x="2810" y="3775"/>
                  </a:lnTo>
                  <a:lnTo>
                    <a:pt x="3155" y="3775"/>
                  </a:lnTo>
                  <a:lnTo>
                    <a:pt x="3155" y="3787"/>
                  </a:lnTo>
                  <a:cubicBezTo>
                    <a:pt x="3143" y="4073"/>
                    <a:pt x="3346" y="4275"/>
                    <a:pt x="3632" y="4275"/>
                  </a:cubicBezTo>
                  <a:lnTo>
                    <a:pt x="8704" y="4275"/>
                  </a:lnTo>
                  <a:cubicBezTo>
                    <a:pt x="8989" y="4275"/>
                    <a:pt x="9204" y="4073"/>
                    <a:pt x="9204" y="3787"/>
                  </a:cubicBezTo>
                  <a:lnTo>
                    <a:pt x="9204" y="3775"/>
                  </a:lnTo>
                  <a:close/>
                  <a:moveTo>
                    <a:pt x="11359" y="2406"/>
                  </a:moveTo>
                  <a:lnTo>
                    <a:pt x="11359" y="14134"/>
                  </a:lnTo>
                  <a:lnTo>
                    <a:pt x="965" y="14134"/>
                  </a:lnTo>
                  <a:lnTo>
                    <a:pt x="965" y="2406"/>
                  </a:lnTo>
                  <a:lnTo>
                    <a:pt x="3143" y="2406"/>
                  </a:lnTo>
                  <a:lnTo>
                    <a:pt x="3143" y="2799"/>
                  </a:lnTo>
                  <a:lnTo>
                    <a:pt x="2310" y="2799"/>
                  </a:lnTo>
                  <a:cubicBezTo>
                    <a:pt x="2024" y="2799"/>
                    <a:pt x="1822" y="3013"/>
                    <a:pt x="1822" y="3287"/>
                  </a:cubicBezTo>
                  <a:lnTo>
                    <a:pt x="1822" y="12538"/>
                  </a:lnTo>
                  <a:cubicBezTo>
                    <a:pt x="1822" y="12812"/>
                    <a:pt x="2024" y="13026"/>
                    <a:pt x="2310" y="13026"/>
                  </a:cubicBezTo>
                  <a:lnTo>
                    <a:pt x="10001" y="13026"/>
                  </a:lnTo>
                  <a:cubicBezTo>
                    <a:pt x="10287" y="13026"/>
                    <a:pt x="10490" y="12812"/>
                    <a:pt x="10490" y="12538"/>
                  </a:cubicBezTo>
                  <a:lnTo>
                    <a:pt x="10490" y="3287"/>
                  </a:lnTo>
                  <a:cubicBezTo>
                    <a:pt x="10490" y="3013"/>
                    <a:pt x="10287" y="2799"/>
                    <a:pt x="10001" y="2799"/>
                  </a:cubicBezTo>
                  <a:lnTo>
                    <a:pt x="9204" y="2799"/>
                  </a:lnTo>
                  <a:lnTo>
                    <a:pt x="9204" y="2406"/>
                  </a:lnTo>
                  <a:close/>
                  <a:moveTo>
                    <a:pt x="3632" y="1"/>
                  </a:moveTo>
                  <a:cubicBezTo>
                    <a:pt x="3346" y="1"/>
                    <a:pt x="3143" y="215"/>
                    <a:pt x="3143" y="501"/>
                  </a:cubicBezTo>
                  <a:lnTo>
                    <a:pt x="3143" y="1418"/>
                  </a:lnTo>
                  <a:lnTo>
                    <a:pt x="965" y="1418"/>
                  </a:lnTo>
                  <a:cubicBezTo>
                    <a:pt x="417" y="1418"/>
                    <a:pt x="0" y="1834"/>
                    <a:pt x="0" y="2382"/>
                  </a:cubicBezTo>
                  <a:lnTo>
                    <a:pt x="0" y="14134"/>
                  </a:lnTo>
                  <a:cubicBezTo>
                    <a:pt x="0" y="14681"/>
                    <a:pt x="417" y="15098"/>
                    <a:pt x="965" y="15098"/>
                  </a:cubicBezTo>
                  <a:lnTo>
                    <a:pt x="11359" y="15098"/>
                  </a:lnTo>
                  <a:cubicBezTo>
                    <a:pt x="11906" y="15098"/>
                    <a:pt x="12323" y="14681"/>
                    <a:pt x="12323" y="14134"/>
                  </a:cubicBezTo>
                  <a:lnTo>
                    <a:pt x="12323" y="2406"/>
                  </a:lnTo>
                  <a:cubicBezTo>
                    <a:pt x="12323" y="1846"/>
                    <a:pt x="11906" y="1418"/>
                    <a:pt x="11359" y="1418"/>
                  </a:cubicBezTo>
                  <a:lnTo>
                    <a:pt x="9204" y="1418"/>
                  </a:lnTo>
                  <a:lnTo>
                    <a:pt x="9204" y="501"/>
                  </a:lnTo>
                  <a:cubicBezTo>
                    <a:pt x="9204" y="215"/>
                    <a:pt x="8989" y="1"/>
                    <a:pt x="8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2937550" y="2833225"/>
              <a:ext cx="58075" cy="24425"/>
            </a:xfrm>
            <a:custGeom>
              <a:avLst/>
              <a:gdLst/>
              <a:ahLst/>
              <a:cxnLst/>
              <a:rect l="l" t="t" r="r" b="b"/>
              <a:pathLst>
                <a:path w="2323" h="977" extrusionOk="0">
                  <a:moveTo>
                    <a:pt x="489" y="0"/>
                  </a:moveTo>
                  <a:cubicBezTo>
                    <a:pt x="203" y="0"/>
                    <a:pt x="1" y="203"/>
                    <a:pt x="1" y="488"/>
                  </a:cubicBezTo>
                  <a:cubicBezTo>
                    <a:pt x="13" y="774"/>
                    <a:pt x="227" y="976"/>
                    <a:pt x="489" y="976"/>
                  </a:cubicBezTo>
                  <a:lnTo>
                    <a:pt x="1834" y="976"/>
                  </a:lnTo>
                  <a:cubicBezTo>
                    <a:pt x="2108" y="976"/>
                    <a:pt x="2323" y="774"/>
                    <a:pt x="2323" y="488"/>
                  </a:cubicBezTo>
                  <a:cubicBezTo>
                    <a:pt x="2323" y="203"/>
                    <a:pt x="210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2857200" y="2811200"/>
              <a:ext cx="68475" cy="68475"/>
            </a:xfrm>
            <a:custGeom>
              <a:avLst/>
              <a:gdLst/>
              <a:ahLst/>
              <a:cxnLst/>
              <a:rect l="l" t="t" r="r" b="b"/>
              <a:pathLst>
                <a:path w="2739" h="2739" extrusionOk="0">
                  <a:moveTo>
                    <a:pt x="1750" y="988"/>
                  </a:moveTo>
                  <a:lnTo>
                    <a:pt x="1750" y="1762"/>
                  </a:lnTo>
                  <a:lnTo>
                    <a:pt x="976" y="1762"/>
                  </a:lnTo>
                  <a:lnTo>
                    <a:pt x="976" y="988"/>
                  </a:lnTo>
                  <a:close/>
                  <a:moveTo>
                    <a:pt x="488" y="0"/>
                  </a:moveTo>
                  <a:cubicBezTo>
                    <a:pt x="203" y="0"/>
                    <a:pt x="0" y="214"/>
                    <a:pt x="0" y="488"/>
                  </a:cubicBezTo>
                  <a:lnTo>
                    <a:pt x="0" y="2250"/>
                  </a:lnTo>
                  <a:cubicBezTo>
                    <a:pt x="12" y="2512"/>
                    <a:pt x="226" y="2739"/>
                    <a:pt x="488" y="2739"/>
                  </a:cubicBezTo>
                  <a:lnTo>
                    <a:pt x="2250" y="2739"/>
                  </a:lnTo>
                  <a:cubicBezTo>
                    <a:pt x="2524" y="2739"/>
                    <a:pt x="2739" y="2536"/>
                    <a:pt x="2739" y="2250"/>
                  </a:cubicBezTo>
                  <a:lnTo>
                    <a:pt x="2739" y="488"/>
                  </a:lnTo>
                  <a:cubicBezTo>
                    <a:pt x="2739" y="214"/>
                    <a:pt x="2524" y="0"/>
                    <a:pt x="2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2937550" y="2919525"/>
              <a:ext cx="58075" cy="24450"/>
            </a:xfrm>
            <a:custGeom>
              <a:avLst/>
              <a:gdLst/>
              <a:ahLst/>
              <a:cxnLst/>
              <a:rect l="l" t="t" r="r" b="b"/>
              <a:pathLst>
                <a:path w="2323" h="978" extrusionOk="0">
                  <a:moveTo>
                    <a:pt x="489" y="1"/>
                  </a:moveTo>
                  <a:cubicBezTo>
                    <a:pt x="203" y="1"/>
                    <a:pt x="1" y="203"/>
                    <a:pt x="1" y="489"/>
                  </a:cubicBezTo>
                  <a:cubicBezTo>
                    <a:pt x="13" y="775"/>
                    <a:pt x="227" y="977"/>
                    <a:pt x="489" y="977"/>
                  </a:cubicBezTo>
                  <a:lnTo>
                    <a:pt x="1834" y="977"/>
                  </a:lnTo>
                  <a:cubicBezTo>
                    <a:pt x="2108" y="977"/>
                    <a:pt x="2323" y="775"/>
                    <a:pt x="2323" y="489"/>
                  </a:cubicBezTo>
                  <a:cubicBezTo>
                    <a:pt x="2323" y="203"/>
                    <a:pt x="2108"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2857200" y="2897500"/>
              <a:ext cx="68475" cy="68500"/>
            </a:xfrm>
            <a:custGeom>
              <a:avLst/>
              <a:gdLst/>
              <a:ahLst/>
              <a:cxnLst/>
              <a:rect l="l" t="t" r="r" b="b"/>
              <a:pathLst>
                <a:path w="2739" h="2740" extrusionOk="0">
                  <a:moveTo>
                    <a:pt x="1750" y="977"/>
                  </a:moveTo>
                  <a:lnTo>
                    <a:pt x="1750" y="1763"/>
                  </a:lnTo>
                  <a:lnTo>
                    <a:pt x="976" y="1763"/>
                  </a:lnTo>
                  <a:lnTo>
                    <a:pt x="976" y="977"/>
                  </a:lnTo>
                  <a:close/>
                  <a:moveTo>
                    <a:pt x="488" y="1"/>
                  </a:moveTo>
                  <a:cubicBezTo>
                    <a:pt x="203" y="1"/>
                    <a:pt x="0" y="215"/>
                    <a:pt x="0" y="489"/>
                  </a:cubicBezTo>
                  <a:lnTo>
                    <a:pt x="0" y="2251"/>
                  </a:lnTo>
                  <a:cubicBezTo>
                    <a:pt x="12" y="2537"/>
                    <a:pt x="226" y="2739"/>
                    <a:pt x="488" y="2739"/>
                  </a:cubicBezTo>
                  <a:lnTo>
                    <a:pt x="2250" y="2739"/>
                  </a:lnTo>
                  <a:cubicBezTo>
                    <a:pt x="2524" y="2739"/>
                    <a:pt x="2739" y="2537"/>
                    <a:pt x="2739" y="2251"/>
                  </a:cubicBezTo>
                  <a:lnTo>
                    <a:pt x="2739" y="489"/>
                  </a:lnTo>
                  <a:cubicBezTo>
                    <a:pt x="2739" y="215"/>
                    <a:pt x="2524"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B26D695A-C844-A9F2-90AA-0F218495CCDA}"/>
              </a:ext>
            </a:extLst>
          </p:cNvPr>
          <p:cNvGraphicFramePr>
            <a:graphicFrameLocks noGrp="1"/>
          </p:cNvGraphicFramePr>
          <p:nvPr>
            <p:extLst>
              <p:ext uri="{D42A27DB-BD31-4B8C-83A1-F6EECF244321}">
                <p14:modId xmlns:p14="http://schemas.microsoft.com/office/powerpoint/2010/main" val="4067493037"/>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
        <p:nvSpPr>
          <p:cNvPr id="6" name="Google Shape;889;p45">
            <a:extLst>
              <a:ext uri="{FF2B5EF4-FFF2-40B4-BE49-F238E27FC236}">
                <a16:creationId xmlns:a16="http://schemas.microsoft.com/office/drawing/2014/main" id="{1D684AB4-6417-33FA-8497-48E04038E79F}"/>
              </a:ext>
            </a:extLst>
          </p:cNvPr>
          <p:cNvSpPr txBox="1">
            <a:spLocks/>
          </p:cNvSpPr>
          <p:nvPr/>
        </p:nvSpPr>
        <p:spPr>
          <a:xfrm>
            <a:off x="382595" y="3740151"/>
            <a:ext cx="3428903" cy="752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lgn="ctr"/>
            <a:r>
              <a:rPr lang="en-US">
                <a:solidFill>
                  <a:schemeClr val="accent4"/>
                </a:solidFill>
              </a:rPr>
              <a:t>Can we conclude that this holds true for the entire population in the United States?</a:t>
            </a:r>
          </a:p>
        </p:txBody>
      </p:sp>
      <p:sp>
        <p:nvSpPr>
          <p:cNvPr id="7" name="Google Shape;889;p45">
            <a:extLst>
              <a:ext uri="{FF2B5EF4-FFF2-40B4-BE49-F238E27FC236}">
                <a16:creationId xmlns:a16="http://schemas.microsoft.com/office/drawing/2014/main" id="{5DCAEC98-BD7F-ED7D-DB8A-0ED35D414A7B}"/>
              </a:ext>
            </a:extLst>
          </p:cNvPr>
          <p:cNvSpPr txBox="1">
            <a:spLocks/>
          </p:cNvSpPr>
          <p:nvPr/>
        </p:nvSpPr>
        <p:spPr>
          <a:xfrm>
            <a:off x="5303700" y="3110837"/>
            <a:ext cx="3127200" cy="1117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l"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r>
              <a:rPr lang="en-US" sz="1400" dirty="0"/>
              <a:t>Our analysis reveals that gender, smoking status, and geographic location within the United States significantly influence the incurred insurance charges.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3"/>
          <p:cNvSpPr txBox="1">
            <a:spLocks noGrp="1"/>
          </p:cNvSpPr>
          <p:nvPr>
            <p:ph type="subTitle" idx="3"/>
          </p:nvPr>
        </p:nvSpPr>
        <p:spPr>
          <a:xfrm>
            <a:off x="4826600" y="2751650"/>
            <a:ext cx="31455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Sample to Population</a:t>
            </a:r>
            <a:endParaRPr/>
          </a:p>
        </p:txBody>
      </p:sp>
      <p:sp>
        <p:nvSpPr>
          <p:cNvPr id="1046" name="Google Shape;1046;p53"/>
          <p:cNvSpPr txBox="1">
            <a:spLocks noGrp="1"/>
          </p:cNvSpPr>
          <p:nvPr>
            <p:ph type="subTitle" idx="4"/>
          </p:nvPr>
        </p:nvSpPr>
        <p:spPr>
          <a:xfrm>
            <a:off x="4826600" y="3077325"/>
            <a:ext cx="31455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Dataset is a small sample of the entire population, and the hypothesis testing results are only on this sample and not the population</a:t>
            </a:r>
            <a:endParaRPr/>
          </a:p>
        </p:txBody>
      </p:sp>
      <p:sp>
        <p:nvSpPr>
          <p:cNvPr id="1047" name="Google Shape;1047;p53"/>
          <p:cNvSpPr txBox="1">
            <a:spLocks noGrp="1"/>
          </p:cNvSpPr>
          <p:nvPr>
            <p:ph type="subTitle" idx="1"/>
          </p:nvPr>
        </p:nvSpPr>
        <p:spPr>
          <a:xfrm>
            <a:off x="1171900" y="2751650"/>
            <a:ext cx="31455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Data Collection</a:t>
            </a:r>
            <a:endParaRPr/>
          </a:p>
        </p:txBody>
      </p:sp>
      <p:sp>
        <p:nvSpPr>
          <p:cNvPr id="1048" name="Google Shape;1048;p53"/>
          <p:cNvSpPr txBox="1">
            <a:spLocks noGrp="1"/>
          </p:cNvSpPr>
          <p:nvPr>
            <p:ph type="subTitle" idx="2"/>
          </p:nvPr>
        </p:nvSpPr>
        <p:spPr>
          <a:xfrm>
            <a:off x="1171900" y="3077325"/>
            <a:ext cx="31455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Procuring the insurance dataset with “Independent and Identically Distributed” datapoints</a:t>
            </a:r>
            <a:endParaRPr/>
          </a:p>
        </p:txBody>
      </p:sp>
      <p:sp>
        <p:nvSpPr>
          <p:cNvPr id="1049" name="Google Shape;1049;p53"/>
          <p:cNvSpPr/>
          <p:nvPr/>
        </p:nvSpPr>
        <p:spPr>
          <a:xfrm>
            <a:off x="22304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58851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txBox="1">
            <a:spLocks noGrp="1"/>
          </p:cNvSpPr>
          <p:nvPr>
            <p:ph type="title"/>
          </p:nvPr>
        </p:nvSpPr>
        <p:spPr>
          <a:xfrm>
            <a:off x="713100" y="724200"/>
            <a:ext cx="77178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CHALLENGES</a:t>
            </a:r>
            <a:endParaRPr/>
          </a:p>
        </p:txBody>
      </p:sp>
      <p:graphicFrame>
        <p:nvGraphicFramePr>
          <p:cNvPr id="2" name="Table 1">
            <a:extLst>
              <a:ext uri="{FF2B5EF4-FFF2-40B4-BE49-F238E27FC236}">
                <a16:creationId xmlns:a16="http://schemas.microsoft.com/office/drawing/2014/main" id="{5C3485A1-D2EB-F56F-8979-9663C8DB2EF5}"/>
              </a:ext>
            </a:extLst>
          </p:cNvPr>
          <p:cNvGraphicFramePr>
            <a:graphicFrameLocks noGrp="1"/>
          </p:cNvGraphicFramePr>
          <p:nvPr>
            <p:extLst>
              <p:ext uri="{D42A27DB-BD31-4B8C-83A1-F6EECF244321}">
                <p14:modId xmlns:p14="http://schemas.microsoft.com/office/powerpoint/2010/main" val="2980934738"/>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grpSp>
        <p:nvGrpSpPr>
          <p:cNvPr id="3" name="Google Shape;11186;p73">
            <a:extLst>
              <a:ext uri="{FF2B5EF4-FFF2-40B4-BE49-F238E27FC236}">
                <a16:creationId xmlns:a16="http://schemas.microsoft.com/office/drawing/2014/main" id="{BFC5DBC6-7FC1-37BF-BDA3-9EABB1515353}"/>
              </a:ext>
            </a:extLst>
          </p:cNvPr>
          <p:cNvGrpSpPr/>
          <p:nvPr/>
        </p:nvGrpSpPr>
        <p:grpSpPr>
          <a:xfrm>
            <a:off x="6149236" y="1857764"/>
            <a:ext cx="548639" cy="548640"/>
            <a:chOff x="3270550" y="832575"/>
            <a:chExt cx="499374" cy="483125"/>
          </a:xfrm>
          <a:solidFill>
            <a:schemeClr val="bg1"/>
          </a:solidFill>
        </p:grpSpPr>
        <p:sp>
          <p:nvSpPr>
            <p:cNvPr id="4" name="Google Shape;11187;p73">
              <a:extLst>
                <a:ext uri="{FF2B5EF4-FFF2-40B4-BE49-F238E27FC236}">
                  <a16:creationId xmlns:a16="http://schemas.microsoft.com/office/drawing/2014/main" id="{DF7F24B4-E3DC-6591-42A6-5F8DA09E0E29}"/>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11188;p73">
              <a:extLst>
                <a:ext uri="{FF2B5EF4-FFF2-40B4-BE49-F238E27FC236}">
                  <a16:creationId xmlns:a16="http://schemas.microsoft.com/office/drawing/2014/main" id="{BA8F4F39-03A1-5BCA-B119-94AE52EE6446}"/>
                </a:ext>
              </a:extLst>
            </p:cNvPr>
            <p:cNvSpPr/>
            <p:nvPr/>
          </p:nvSpPr>
          <p:spPr>
            <a:xfrm>
              <a:off x="3582623" y="865975"/>
              <a:ext cx="187301" cy="2518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11189;p73">
              <a:extLst>
                <a:ext uri="{FF2B5EF4-FFF2-40B4-BE49-F238E27FC236}">
                  <a16:creationId xmlns:a16="http://schemas.microsoft.com/office/drawing/2014/main" id="{0F775F86-B25B-829E-BD62-1781A697D891}"/>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11838;p75">
            <a:extLst>
              <a:ext uri="{FF2B5EF4-FFF2-40B4-BE49-F238E27FC236}">
                <a16:creationId xmlns:a16="http://schemas.microsoft.com/office/drawing/2014/main" id="{024F8D4C-2808-BD4D-FF79-09DD3677AEB8}"/>
              </a:ext>
            </a:extLst>
          </p:cNvPr>
          <p:cNvGrpSpPr/>
          <p:nvPr/>
        </p:nvGrpSpPr>
        <p:grpSpPr>
          <a:xfrm>
            <a:off x="2470330" y="1840830"/>
            <a:ext cx="548640" cy="548640"/>
            <a:chOff x="-62150375" y="2664925"/>
            <a:chExt cx="316650" cy="318225"/>
          </a:xfrm>
          <a:solidFill>
            <a:schemeClr val="bg1"/>
          </a:solidFill>
        </p:grpSpPr>
        <p:sp>
          <p:nvSpPr>
            <p:cNvPr id="8" name="Google Shape;11839;p75">
              <a:extLst>
                <a:ext uri="{FF2B5EF4-FFF2-40B4-BE49-F238E27FC236}">
                  <a16:creationId xmlns:a16="http://schemas.microsoft.com/office/drawing/2014/main" id="{6CC82388-FA92-214C-4647-899EA411029D}"/>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 name="Google Shape;11840;p75">
              <a:extLst>
                <a:ext uri="{FF2B5EF4-FFF2-40B4-BE49-F238E27FC236}">
                  <a16:creationId xmlns:a16="http://schemas.microsoft.com/office/drawing/2014/main" id="{63A2241E-3F86-E731-B664-5B652E628B2D}"/>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11841;p75">
              <a:extLst>
                <a:ext uri="{FF2B5EF4-FFF2-40B4-BE49-F238E27FC236}">
                  <a16:creationId xmlns:a16="http://schemas.microsoft.com/office/drawing/2014/main" id="{AE36B9BA-CE92-D1F3-8F40-FD93B1FA5E78}"/>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 name="Google Shape;11842;p75">
              <a:extLst>
                <a:ext uri="{FF2B5EF4-FFF2-40B4-BE49-F238E27FC236}">
                  <a16:creationId xmlns:a16="http://schemas.microsoft.com/office/drawing/2014/main" id="{ADC11A67-BC9F-A0E5-E83D-4C84202E8890}"/>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57"/>
          <p:cNvSpPr txBox="1">
            <a:spLocks noGrp="1"/>
          </p:cNvSpPr>
          <p:nvPr>
            <p:ph type="title"/>
          </p:nvPr>
        </p:nvSpPr>
        <p:spPr>
          <a:xfrm>
            <a:off x="938550" y="1581150"/>
            <a:ext cx="3218700" cy="19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cxnSp>
        <p:nvCxnSpPr>
          <p:cNvPr id="1120" name="Google Shape;1120;p57"/>
          <p:cNvCxnSpPr/>
          <p:nvPr/>
        </p:nvCxnSpPr>
        <p:spPr>
          <a:xfrm>
            <a:off x="2547900" y="3863700"/>
            <a:ext cx="0" cy="1279800"/>
          </a:xfrm>
          <a:prstGeom prst="straightConnector1">
            <a:avLst/>
          </a:prstGeom>
          <a:noFill/>
          <a:ln w="28575" cap="flat" cmpd="sng">
            <a:solidFill>
              <a:schemeClr val="accent3"/>
            </a:solidFill>
            <a:prstDash val="solid"/>
            <a:round/>
            <a:headEnd type="none" w="med" len="med"/>
            <a:tailEnd type="none" w="med" len="med"/>
          </a:ln>
        </p:spPr>
      </p:cxnSp>
      <p:cxnSp>
        <p:nvCxnSpPr>
          <p:cNvPr id="1121" name="Google Shape;1121;p57"/>
          <p:cNvCxnSpPr/>
          <p:nvPr/>
        </p:nvCxnSpPr>
        <p:spPr>
          <a:xfrm>
            <a:off x="2547900" y="0"/>
            <a:ext cx="0" cy="1279800"/>
          </a:xfrm>
          <a:prstGeom prst="straightConnector1">
            <a:avLst/>
          </a:prstGeom>
          <a:noFill/>
          <a:ln w="28575" cap="flat" cmpd="sng">
            <a:solidFill>
              <a:schemeClr val="accent3"/>
            </a:solidFill>
            <a:prstDash val="solid"/>
            <a:round/>
            <a:headEnd type="none" w="med" len="med"/>
            <a:tailEnd type="none" w="med" len="med"/>
          </a:ln>
        </p:spPr>
      </p:cxnSp>
      <p:sp>
        <p:nvSpPr>
          <p:cNvPr id="2" name="Google Shape;397;p33">
            <a:extLst>
              <a:ext uri="{FF2B5EF4-FFF2-40B4-BE49-F238E27FC236}">
                <a16:creationId xmlns:a16="http://schemas.microsoft.com/office/drawing/2014/main" id="{D56A5F37-AC39-5205-E625-0A0464C87E91}"/>
              </a:ext>
            </a:extLst>
          </p:cNvPr>
          <p:cNvSpPr/>
          <p:nvPr/>
        </p:nvSpPr>
        <p:spPr>
          <a:xfrm>
            <a:off x="5178495" y="279918"/>
            <a:ext cx="3844201" cy="4536987"/>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7"/>
          <p:cNvSpPr txBox="1"/>
          <p:nvPr/>
        </p:nvSpPr>
        <p:spPr>
          <a:xfrm>
            <a:off x="5243810" y="644978"/>
            <a:ext cx="3778886" cy="3853544"/>
          </a:xfrm>
          <a:prstGeom prst="rect">
            <a:avLst/>
          </a:prstGeom>
          <a:noFill/>
          <a:ln>
            <a:noFill/>
          </a:ln>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Problem Statement</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Data Summary</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Univariate Analysis</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Multivariate Analysis</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Hypothesis Testing</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Conclusion</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Challenges and Limitations</a:t>
            </a:r>
          </a:p>
          <a:p>
            <a:pPr marL="342900" lvl="0" indent="-342900" algn="l" rtl="0">
              <a:lnSpc>
                <a:spcPct val="150000"/>
              </a:lnSpc>
              <a:spcBef>
                <a:spcPts val="0"/>
              </a:spcBef>
              <a:spcAft>
                <a:spcPts val="0"/>
              </a:spcAft>
              <a:buClr>
                <a:schemeClr val="accent4"/>
              </a:buClr>
              <a:buFont typeface="Arial" panose="020B0604020202020204" pitchFamily="34" charset="0"/>
              <a:buChar char="•"/>
            </a:pPr>
            <a:r>
              <a:rPr lang="en-US" sz="2000">
                <a:solidFill>
                  <a:schemeClr val="dk1"/>
                </a:solidFill>
                <a:latin typeface="Rubik"/>
                <a:ea typeface="Rubik"/>
                <a:cs typeface="Rubik"/>
                <a:sym typeface="Rubik"/>
              </a:rPr>
              <a:t>References</a:t>
            </a:r>
          </a:p>
        </p:txBody>
      </p:sp>
    </p:spTree>
    <p:extLst>
      <p:ext uri="{BB962C8B-B14F-4D97-AF65-F5344CB8AC3E}">
        <p14:creationId xmlns:p14="http://schemas.microsoft.com/office/powerpoint/2010/main" val="304972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0"/>
          <p:cNvSpPr txBox="1">
            <a:spLocks noGrp="1"/>
          </p:cNvSpPr>
          <p:nvPr>
            <p:ph type="body" idx="1"/>
          </p:nvPr>
        </p:nvSpPr>
        <p:spPr>
          <a:xfrm>
            <a:off x="350730" y="1152475"/>
            <a:ext cx="8492646" cy="3416400"/>
          </a:xfrm>
          <a:prstGeom prst="rect">
            <a:avLst/>
          </a:prstGeom>
        </p:spPr>
        <p:txBody>
          <a:bodyPr spcFirstLastPara="1" wrap="square" lIns="91425" tIns="91425" rIns="91425" bIns="91425" anchor="t" anchorCtr="0">
            <a:noAutofit/>
          </a:bodyPr>
          <a:lstStyle/>
          <a:p>
            <a:pPr marL="400050" lvl="0" indent="-304800" algn="l" rtl="0">
              <a:spcBef>
                <a:spcPts val="0"/>
              </a:spcBef>
              <a:spcAft>
                <a:spcPts val="0"/>
              </a:spcAft>
              <a:buClr>
                <a:schemeClr val="dk1"/>
              </a:buClr>
              <a:buSzPts val="1200"/>
              <a:buAutoNum type="arabicPeriod"/>
            </a:pPr>
            <a:r>
              <a:rPr lang="en-US" sz="1400"/>
              <a:t>Data Source: </a:t>
            </a:r>
            <a:r>
              <a:rPr lang="en-US" sz="1400">
                <a:hlinkClick r:id="rId3"/>
              </a:rPr>
              <a:t>https://github.com/stedy/Machine-Learning-with-R-datasets/blob/master/insurance.csv</a:t>
            </a:r>
            <a:endParaRPr lang="en-US" sz="1400"/>
          </a:p>
          <a:p>
            <a:pPr marL="400050" lvl="0" indent="-304800" algn="l" rtl="0">
              <a:spcBef>
                <a:spcPts val="0"/>
              </a:spcBef>
              <a:spcAft>
                <a:spcPts val="0"/>
              </a:spcAft>
              <a:buClr>
                <a:schemeClr val="dk1"/>
              </a:buClr>
              <a:buSzPts val="1200"/>
              <a:buAutoNum type="arabicPeriod"/>
            </a:pPr>
            <a:r>
              <a:rPr lang="en-US" sz="1400">
                <a:hlinkClick r:id="rId4"/>
              </a:rPr>
              <a:t>https://www.kaggle.com/code/jordanrich/hypothesis-testing-of-health-insurance-data</a:t>
            </a:r>
            <a:endParaRPr lang="en" sz="1400"/>
          </a:p>
          <a:p>
            <a:pPr marL="400050" lvl="0" indent="-304800" algn="l" rtl="0">
              <a:spcBef>
                <a:spcPts val="0"/>
              </a:spcBef>
              <a:spcAft>
                <a:spcPts val="0"/>
              </a:spcAft>
              <a:buClr>
                <a:schemeClr val="dk1"/>
              </a:buClr>
              <a:buSzPts val="1200"/>
              <a:buAutoNum type="arabicPeriod"/>
            </a:pPr>
            <a:r>
              <a:rPr lang="en-US" sz="1400">
                <a:hlinkClick r:id="rId5"/>
              </a:rPr>
              <a:t>https://www.kaggle.com/code/mayank2896/insurance-eda-hypothesis-testing</a:t>
            </a:r>
            <a:endParaRPr lang="en" sz="1400"/>
          </a:p>
          <a:p>
            <a:pPr marL="400050" lvl="0" indent="-304800" algn="l" rtl="0">
              <a:spcBef>
                <a:spcPts val="0"/>
              </a:spcBef>
              <a:spcAft>
                <a:spcPts val="0"/>
              </a:spcAft>
              <a:buClr>
                <a:schemeClr val="dk1"/>
              </a:buClr>
              <a:buSzPts val="1200"/>
              <a:buAutoNum type="arabicPeriod"/>
            </a:pPr>
            <a:r>
              <a:rPr lang="en-US" sz="1400">
                <a:hlinkClick r:id="rId6"/>
              </a:rPr>
              <a:t>https://www.kaggle.com/code/yogidsba/insurance-claims-eda-hypothesis-testing/notebook</a:t>
            </a:r>
            <a:endParaRPr lang="en-US" sz="1400"/>
          </a:p>
          <a:p>
            <a:pPr marL="400050" lvl="0" indent="-304800" algn="l" rtl="0">
              <a:spcBef>
                <a:spcPts val="0"/>
              </a:spcBef>
              <a:spcAft>
                <a:spcPts val="0"/>
              </a:spcAft>
              <a:buClr>
                <a:schemeClr val="dk1"/>
              </a:buClr>
              <a:buSzPts val="1200"/>
              <a:buAutoNum type="arabicPeriod"/>
            </a:pPr>
            <a:r>
              <a:rPr lang="en-US" sz="1400">
                <a:hlinkClick r:id="rId7"/>
              </a:rPr>
              <a:t>https://docs.scipy.org/doc/scipy/reference/generated/scipy.stats.ttest_ind.html</a:t>
            </a:r>
            <a:endParaRPr lang="en-US" sz="1400"/>
          </a:p>
          <a:p>
            <a:pPr marL="400050" lvl="0" indent="-304800" algn="l" rtl="0">
              <a:spcBef>
                <a:spcPts val="0"/>
              </a:spcBef>
              <a:spcAft>
                <a:spcPts val="0"/>
              </a:spcAft>
              <a:buClr>
                <a:schemeClr val="dk1"/>
              </a:buClr>
              <a:buSzPts val="1200"/>
              <a:buAutoNum type="arabicPeriod"/>
            </a:pPr>
            <a:r>
              <a:rPr lang="en-US" sz="1400">
                <a:hlinkClick r:id="rId8"/>
              </a:rPr>
              <a:t>https://www.reneshbedre.com/blog/anova.html</a:t>
            </a:r>
            <a:endParaRPr lang="en-US" sz="1400"/>
          </a:p>
          <a:p>
            <a:pPr marL="400050" lvl="0" indent="-304800" algn="l" rtl="0">
              <a:spcBef>
                <a:spcPts val="0"/>
              </a:spcBef>
              <a:spcAft>
                <a:spcPts val="0"/>
              </a:spcAft>
              <a:buClr>
                <a:schemeClr val="dk1"/>
              </a:buClr>
              <a:buSzPts val="1200"/>
              <a:buAutoNum type="arabicPeriod"/>
            </a:pPr>
            <a:r>
              <a:rPr lang="en-US" sz="1400">
                <a:hlinkClick r:id="rId9"/>
              </a:rPr>
              <a:t>https://docs.scipy.org/doc/scipy/reference/generated/scipy.stats.chisquare.html</a:t>
            </a:r>
            <a:endParaRPr lang="en-US" sz="1400"/>
          </a:p>
          <a:p>
            <a:pPr marL="400050" lvl="0" indent="-304800" algn="l" rtl="0">
              <a:spcBef>
                <a:spcPts val="0"/>
              </a:spcBef>
              <a:spcAft>
                <a:spcPts val="0"/>
              </a:spcAft>
              <a:buClr>
                <a:schemeClr val="dk1"/>
              </a:buClr>
              <a:buSzPts val="1200"/>
              <a:buAutoNum type="arabicPeriod"/>
            </a:pPr>
            <a:r>
              <a:rPr lang="en-US" sz="1400">
                <a:hlinkClick r:id="rId10"/>
              </a:rPr>
              <a:t>https://machinelearningmastery.com/chi-squared-test-for-machine-learning/</a:t>
            </a:r>
            <a:endParaRPr lang="en-US" sz="1400"/>
          </a:p>
          <a:p>
            <a:pPr marL="400050" lvl="0" indent="-304800" algn="l" rtl="0">
              <a:spcBef>
                <a:spcPts val="0"/>
              </a:spcBef>
              <a:spcAft>
                <a:spcPts val="0"/>
              </a:spcAft>
              <a:buClr>
                <a:schemeClr val="dk1"/>
              </a:buClr>
              <a:buSzPts val="1200"/>
              <a:buAutoNum type="arabicPeriod"/>
            </a:pPr>
            <a:r>
              <a:rPr lang="en-US" sz="1400">
                <a:hlinkClick r:id="rId11"/>
              </a:rPr>
              <a:t>https://intapi.sciendo.com/pdf/10.2478/eoik-2019-0024</a:t>
            </a:r>
            <a:endParaRPr lang="en-US" sz="1400"/>
          </a:p>
          <a:p>
            <a:pPr marL="400050" lvl="0" indent="-304800" algn="l" rtl="0">
              <a:spcBef>
                <a:spcPts val="0"/>
              </a:spcBef>
              <a:spcAft>
                <a:spcPts val="0"/>
              </a:spcAft>
              <a:buClr>
                <a:schemeClr val="dk1"/>
              </a:buClr>
              <a:buSzPts val="1200"/>
              <a:buAutoNum type="arabicPeriod"/>
            </a:pPr>
            <a:r>
              <a:rPr lang="en-US" sz="1400">
                <a:hlinkClick r:id="rId12"/>
              </a:rPr>
              <a:t>https://statisticsbyjim.com/basics/central-limit-theorem/</a:t>
            </a:r>
            <a:endParaRPr lang="en-US" sz="1400"/>
          </a:p>
          <a:p>
            <a:pPr marL="400050" lvl="0" indent="-304800" algn="l" rtl="0">
              <a:spcBef>
                <a:spcPts val="0"/>
              </a:spcBef>
              <a:spcAft>
                <a:spcPts val="0"/>
              </a:spcAft>
              <a:buClr>
                <a:schemeClr val="dk1"/>
              </a:buClr>
              <a:buSzPts val="1200"/>
              <a:buAutoNum type="arabicPeriod"/>
            </a:pPr>
            <a:r>
              <a:rPr lang="en-US" sz="1400">
                <a:hlinkClick r:id="rId13"/>
              </a:rPr>
              <a:t>https://allendowney.blogspot.com/2013/08/are-my-data-normal.html</a:t>
            </a:r>
            <a:endParaRPr lang="en-US" sz="1400"/>
          </a:p>
          <a:p>
            <a:pPr marL="400050" lvl="0" indent="-304800" algn="l" rtl="0">
              <a:spcBef>
                <a:spcPts val="0"/>
              </a:spcBef>
              <a:spcAft>
                <a:spcPts val="0"/>
              </a:spcAft>
              <a:buClr>
                <a:schemeClr val="dk1"/>
              </a:buClr>
              <a:buSzPts val="1200"/>
              <a:buAutoNum type="arabicPeriod"/>
            </a:pPr>
            <a:endParaRPr lang="en-US" sz="1400"/>
          </a:p>
          <a:p>
            <a:pPr marL="400050" lvl="0" indent="-304800" algn="l" rtl="0">
              <a:spcBef>
                <a:spcPts val="0"/>
              </a:spcBef>
              <a:spcAft>
                <a:spcPts val="0"/>
              </a:spcAft>
              <a:buClr>
                <a:schemeClr val="dk1"/>
              </a:buClr>
              <a:buSzPts val="1200"/>
              <a:buAutoNum type="arabicPeriod"/>
            </a:pPr>
            <a:endParaRPr lang="en-US" sz="1400"/>
          </a:p>
          <a:p>
            <a:pPr marL="400050" lvl="0" indent="-304800" algn="l" rtl="0">
              <a:spcBef>
                <a:spcPts val="0"/>
              </a:spcBef>
              <a:spcAft>
                <a:spcPts val="0"/>
              </a:spcAft>
              <a:buClr>
                <a:schemeClr val="dk1"/>
              </a:buClr>
              <a:buSzPts val="1200"/>
              <a:buAutoNum type="arabicPeriod"/>
            </a:pPr>
            <a:endParaRPr sz="1400"/>
          </a:p>
          <a:p>
            <a:pPr marL="0" lvl="0" indent="0" algn="l" rtl="0">
              <a:spcBef>
                <a:spcPts val="1600"/>
              </a:spcBef>
              <a:spcAft>
                <a:spcPts val="0"/>
              </a:spcAft>
              <a:buNone/>
            </a:pPr>
            <a:endParaRPr sz="1400"/>
          </a:p>
        </p:txBody>
      </p:sp>
      <p:sp>
        <p:nvSpPr>
          <p:cNvPr id="354" name="Google Shape;354;p30"/>
          <p:cNvSpPr txBox="1">
            <a:spLocks noGrp="1"/>
          </p:cNvSpPr>
          <p:nvPr>
            <p:ph type="title"/>
          </p:nvPr>
        </p:nvSpPr>
        <p:spPr>
          <a:xfrm>
            <a:off x="713100" y="445025"/>
            <a:ext cx="77178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graphicFrame>
        <p:nvGraphicFramePr>
          <p:cNvPr id="2" name="Table 1">
            <a:extLst>
              <a:ext uri="{FF2B5EF4-FFF2-40B4-BE49-F238E27FC236}">
                <a16:creationId xmlns:a16="http://schemas.microsoft.com/office/drawing/2014/main" id="{CA390AE3-AA6D-612B-0E43-C702C8567F74}"/>
              </a:ext>
            </a:extLst>
          </p:cNvPr>
          <p:cNvGraphicFramePr>
            <a:graphicFrameLocks noGrp="1"/>
          </p:cNvGraphicFramePr>
          <p:nvPr>
            <p:extLst>
              <p:ext uri="{D42A27DB-BD31-4B8C-83A1-F6EECF244321}">
                <p14:modId xmlns:p14="http://schemas.microsoft.com/office/powerpoint/2010/main" val="2073001458"/>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63948235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35"/>
          <p:cNvSpPr txBox="1">
            <a:spLocks noGrp="1"/>
          </p:cNvSpPr>
          <p:nvPr>
            <p:ph type="title"/>
          </p:nvPr>
        </p:nvSpPr>
        <p:spPr>
          <a:xfrm>
            <a:off x="1803400" y="558800"/>
            <a:ext cx="5537200" cy="402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p:nvPr/>
        </p:nvSpPr>
        <p:spPr>
          <a:xfrm>
            <a:off x="4057338" y="539388"/>
            <a:ext cx="1029300" cy="1029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txBox="1">
            <a:spLocks noGrp="1"/>
          </p:cNvSpPr>
          <p:nvPr>
            <p:ph type="title"/>
          </p:nvPr>
        </p:nvSpPr>
        <p:spPr>
          <a:xfrm>
            <a:off x="2048250" y="1724313"/>
            <a:ext cx="50475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PROBLEM STATEMENT</a:t>
            </a:r>
            <a:endParaRPr/>
          </a:p>
        </p:txBody>
      </p:sp>
      <p:sp>
        <p:nvSpPr>
          <p:cNvPr id="382" name="Google Shape;382;p32"/>
          <p:cNvSpPr txBox="1">
            <a:spLocks noGrp="1"/>
          </p:cNvSpPr>
          <p:nvPr>
            <p:ph type="subTitle" idx="1"/>
          </p:nvPr>
        </p:nvSpPr>
        <p:spPr>
          <a:xfrm>
            <a:off x="1268956" y="3197706"/>
            <a:ext cx="6606063" cy="1149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Any interesting distribution patterns in the charges incurred?</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What are the factors influencing the variability </a:t>
            </a:r>
          </a:p>
          <a:p>
            <a:pPr marL="0" lvl="0" indent="0" algn="ctr" rtl="0">
              <a:spcBef>
                <a:spcPts val="0"/>
              </a:spcBef>
              <a:spcAft>
                <a:spcPts val="0"/>
              </a:spcAft>
              <a:buNone/>
            </a:pPr>
            <a:r>
              <a:rPr lang="en-US" b="1" dirty="0"/>
              <a:t>in insurance costs in the United States? </a:t>
            </a:r>
          </a:p>
          <a:p>
            <a:pPr marL="0" lvl="0" indent="0" algn="ctr" rtl="0">
              <a:spcBef>
                <a:spcPts val="0"/>
              </a:spcBef>
              <a:spcAft>
                <a:spcPts val="0"/>
              </a:spcAft>
              <a:buNone/>
            </a:pPr>
            <a:endParaRPr dirty="0"/>
          </a:p>
        </p:txBody>
      </p:sp>
      <p:cxnSp>
        <p:nvCxnSpPr>
          <p:cNvPr id="392" name="Google Shape;392;p32"/>
          <p:cNvCxnSpPr/>
          <p:nvPr/>
        </p:nvCxnSpPr>
        <p:spPr>
          <a:xfrm>
            <a:off x="4572025" y="2416506"/>
            <a:ext cx="0" cy="781200"/>
          </a:xfrm>
          <a:prstGeom prst="straightConnector1">
            <a:avLst/>
          </a:prstGeom>
          <a:noFill/>
          <a:ln w="28575" cap="flat" cmpd="sng">
            <a:solidFill>
              <a:schemeClr val="accent3"/>
            </a:solidFill>
            <a:prstDash val="solid"/>
            <a:round/>
            <a:headEnd type="none" w="med" len="med"/>
            <a:tailEnd type="none" w="med" len="med"/>
          </a:ln>
        </p:spPr>
      </p:cxnSp>
      <p:sp>
        <p:nvSpPr>
          <p:cNvPr id="2" name="Google Shape;11226;p73">
            <a:extLst>
              <a:ext uri="{FF2B5EF4-FFF2-40B4-BE49-F238E27FC236}">
                <a16:creationId xmlns:a16="http://schemas.microsoft.com/office/drawing/2014/main" id="{FAB5CF3A-555A-6406-98C1-608B4405E607}"/>
              </a:ext>
            </a:extLst>
          </p:cNvPr>
          <p:cNvSpPr/>
          <p:nvPr/>
        </p:nvSpPr>
        <p:spPr>
          <a:xfrm>
            <a:off x="4297680" y="796400"/>
            <a:ext cx="548640" cy="548640"/>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aphicFrame>
        <p:nvGraphicFramePr>
          <p:cNvPr id="4" name="Table 3">
            <a:extLst>
              <a:ext uri="{FF2B5EF4-FFF2-40B4-BE49-F238E27FC236}">
                <a16:creationId xmlns:a16="http://schemas.microsoft.com/office/drawing/2014/main" id="{BE9A3EA5-150E-4C4B-A714-B78154F95D4A}"/>
              </a:ext>
            </a:extLst>
          </p:cNvPr>
          <p:cNvGraphicFramePr>
            <a:graphicFrameLocks noGrp="1"/>
          </p:cNvGraphicFramePr>
          <p:nvPr>
            <p:extLst>
              <p:ext uri="{D42A27DB-BD31-4B8C-83A1-F6EECF244321}">
                <p14:modId xmlns:p14="http://schemas.microsoft.com/office/powerpoint/2010/main" val="201267497"/>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5" name="Google Shape;435;p36"/>
          <p:cNvSpPr/>
          <p:nvPr/>
        </p:nvSpPr>
        <p:spPr>
          <a:xfrm>
            <a:off x="921681" y="1881794"/>
            <a:ext cx="2048400" cy="764462"/>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SUMMARY</a:t>
            </a:r>
            <a:endParaRPr/>
          </a:p>
        </p:txBody>
      </p:sp>
      <p:sp>
        <p:nvSpPr>
          <p:cNvPr id="437" name="Google Shape;437;p36"/>
          <p:cNvSpPr txBox="1">
            <a:spLocks noGrp="1"/>
          </p:cNvSpPr>
          <p:nvPr>
            <p:ph type="title" idx="2"/>
          </p:nvPr>
        </p:nvSpPr>
        <p:spPr>
          <a:xfrm>
            <a:off x="713100" y="1208604"/>
            <a:ext cx="2450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a:t>1337</a:t>
            </a:r>
            <a:endParaRPr sz="2600"/>
          </a:p>
        </p:txBody>
      </p:sp>
      <p:sp>
        <p:nvSpPr>
          <p:cNvPr id="440" name="Google Shape;440;p36"/>
          <p:cNvSpPr txBox="1">
            <a:spLocks noGrp="1"/>
          </p:cNvSpPr>
          <p:nvPr>
            <p:ph type="subTitle" idx="1"/>
          </p:nvPr>
        </p:nvSpPr>
        <p:spPr>
          <a:xfrm>
            <a:off x="921681" y="1900455"/>
            <a:ext cx="2048400" cy="728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Number of records in the dataset</a:t>
            </a:r>
            <a:endParaRPr/>
          </a:p>
        </p:txBody>
      </p:sp>
      <p:sp>
        <p:nvSpPr>
          <p:cNvPr id="443" name="Google Shape;443;p36"/>
          <p:cNvSpPr/>
          <p:nvPr/>
        </p:nvSpPr>
        <p:spPr>
          <a:xfrm>
            <a:off x="1823300" y="1785362"/>
            <a:ext cx="227400" cy="227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88A2988-8DC9-0386-EE30-7A2A28319A17}"/>
              </a:ext>
            </a:extLst>
          </p:cNvPr>
          <p:cNvPicPr>
            <a:picLocks noChangeAspect="1"/>
          </p:cNvPicPr>
          <p:nvPr/>
        </p:nvPicPr>
        <p:blipFill>
          <a:blip r:embed="rId3"/>
          <a:stretch>
            <a:fillRect/>
          </a:stretch>
        </p:blipFill>
        <p:spPr>
          <a:xfrm>
            <a:off x="3889744" y="1598720"/>
            <a:ext cx="4585508" cy="1632519"/>
          </a:xfrm>
          <a:prstGeom prst="rect">
            <a:avLst/>
          </a:prstGeom>
        </p:spPr>
      </p:pic>
      <p:sp>
        <p:nvSpPr>
          <p:cNvPr id="6" name="Google Shape;435;p36">
            <a:extLst>
              <a:ext uri="{FF2B5EF4-FFF2-40B4-BE49-F238E27FC236}">
                <a16:creationId xmlns:a16="http://schemas.microsoft.com/office/drawing/2014/main" id="{BEAF1A04-EB56-AA30-99C4-C04162D4F8C8}"/>
              </a:ext>
            </a:extLst>
          </p:cNvPr>
          <p:cNvSpPr/>
          <p:nvPr/>
        </p:nvSpPr>
        <p:spPr>
          <a:xfrm>
            <a:off x="939725" y="3510325"/>
            <a:ext cx="2048400" cy="921715"/>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7;p36">
            <a:extLst>
              <a:ext uri="{FF2B5EF4-FFF2-40B4-BE49-F238E27FC236}">
                <a16:creationId xmlns:a16="http://schemas.microsoft.com/office/drawing/2014/main" id="{A0BC2F1F-93FD-C224-0989-EFBD372B943B}"/>
              </a:ext>
            </a:extLst>
          </p:cNvPr>
          <p:cNvSpPr txBox="1">
            <a:spLocks/>
          </p:cNvSpPr>
          <p:nvPr/>
        </p:nvSpPr>
        <p:spPr>
          <a:xfrm>
            <a:off x="731144" y="2837136"/>
            <a:ext cx="2450700"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9pPr>
          </a:lstStyle>
          <a:p>
            <a:r>
              <a:rPr lang="en-US" sz="2600"/>
              <a:t>7</a:t>
            </a:r>
          </a:p>
        </p:txBody>
      </p:sp>
      <p:sp>
        <p:nvSpPr>
          <p:cNvPr id="8" name="Google Shape;440;p36">
            <a:extLst>
              <a:ext uri="{FF2B5EF4-FFF2-40B4-BE49-F238E27FC236}">
                <a16:creationId xmlns:a16="http://schemas.microsoft.com/office/drawing/2014/main" id="{6A691038-5094-FC33-E403-D25545C9433E}"/>
              </a:ext>
            </a:extLst>
          </p:cNvPr>
          <p:cNvSpPr txBox="1">
            <a:spLocks/>
          </p:cNvSpPr>
          <p:nvPr/>
        </p:nvSpPr>
        <p:spPr>
          <a:xfrm>
            <a:off x="939725" y="3528986"/>
            <a:ext cx="2048400" cy="879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r>
              <a:rPr lang="en-US"/>
              <a:t>Features uniquely identifying a data point</a:t>
            </a:r>
          </a:p>
        </p:txBody>
      </p:sp>
      <p:sp>
        <p:nvSpPr>
          <p:cNvPr id="9" name="Google Shape;443;p36">
            <a:extLst>
              <a:ext uri="{FF2B5EF4-FFF2-40B4-BE49-F238E27FC236}">
                <a16:creationId xmlns:a16="http://schemas.microsoft.com/office/drawing/2014/main" id="{0F67F970-FE01-B76A-9F79-E539A7A24475}"/>
              </a:ext>
            </a:extLst>
          </p:cNvPr>
          <p:cNvSpPr/>
          <p:nvPr/>
        </p:nvSpPr>
        <p:spPr>
          <a:xfrm>
            <a:off x="1841344" y="3413894"/>
            <a:ext cx="227400" cy="227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7;p36">
            <a:extLst>
              <a:ext uri="{FF2B5EF4-FFF2-40B4-BE49-F238E27FC236}">
                <a16:creationId xmlns:a16="http://schemas.microsoft.com/office/drawing/2014/main" id="{B7CC17AC-7D60-F850-82E5-07AB2334D7E3}"/>
              </a:ext>
            </a:extLst>
          </p:cNvPr>
          <p:cNvSpPr txBox="1">
            <a:spLocks/>
          </p:cNvSpPr>
          <p:nvPr/>
        </p:nvSpPr>
        <p:spPr>
          <a:xfrm>
            <a:off x="4083464" y="1062303"/>
            <a:ext cx="4058815"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5"/>
              </a:buClr>
              <a:buSzPts val="3600"/>
              <a:buFont typeface="Palanquin Dark"/>
              <a:buNone/>
              <a:defRPr sz="3600" b="0" i="0" u="none" strike="noStrike" cap="none">
                <a:solidFill>
                  <a:schemeClr val="accent5"/>
                </a:solidFill>
                <a:latin typeface="Palanquin Dark"/>
                <a:ea typeface="Palanquin Dark"/>
                <a:cs typeface="Palanquin Dark"/>
                <a:sym typeface="Palanquin Dark"/>
              </a:defRPr>
            </a:lvl9pPr>
          </a:lstStyle>
          <a:p>
            <a:r>
              <a:rPr lang="en-US" sz="2400"/>
              <a:t>Data Snapshot</a:t>
            </a:r>
          </a:p>
        </p:txBody>
      </p:sp>
      <p:sp>
        <p:nvSpPr>
          <p:cNvPr id="20" name="Google Shape;435;p36">
            <a:extLst>
              <a:ext uri="{FF2B5EF4-FFF2-40B4-BE49-F238E27FC236}">
                <a16:creationId xmlns:a16="http://schemas.microsoft.com/office/drawing/2014/main" id="{71773DDE-C93E-08CC-A279-238B277C96D5}"/>
              </a:ext>
            </a:extLst>
          </p:cNvPr>
          <p:cNvSpPr/>
          <p:nvPr/>
        </p:nvSpPr>
        <p:spPr>
          <a:xfrm>
            <a:off x="3889744" y="3767755"/>
            <a:ext cx="2213524" cy="1056171"/>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3;p36">
            <a:extLst>
              <a:ext uri="{FF2B5EF4-FFF2-40B4-BE49-F238E27FC236}">
                <a16:creationId xmlns:a16="http://schemas.microsoft.com/office/drawing/2014/main" id="{892A8923-257A-8623-BE7D-447118565104}"/>
              </a:ext>
            </a:extLst>
          </p:cNvPr>
          <p:cNvSpPr/>
          <p:nvPr/>
        </p:nvSpPr>
        <p:spPr>
          <a:xfrm>
            <a:off x="4881911" y="3641294"/>
            <a:ext cx="227400" cy="227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0;p36">
            <a:extLst>
              <a:ext uri="{FF2B5EF4-FFF2-40B4-BE49-F238E27FC236}">
                <a16:creationId xmlns:a16="http://schemas.microsoft.com/office/drawing/2014/main" id="{FBBDFD09-FF01-39B3-5FA6-C9A4E403B7B5}"/>
              </a:ext>
            </a:extLst>
          </p:cNvPr>
          <p:cNvSpPr txBox="1">
            <a:spLocks/>
          </p:cNvSpPr>
          <p:nvPr/>
        </p:nvSpPr>
        <p:spPr>
          <a:xfrm>
            <a:off x="3988522" y="3767755"/>
            <a:ext cx="2114746" cy="10561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lgn="l"/>
            <a:r>
              <a:rPr lang="en-US" sz="1200">
                <a:solidFill>
                  <a:schemeClr val="accent4"/>
                </a:solidFill>
              </a:rPr>
              <a:t>Age</a:t>
            </a:r>
            <a:r>
              <a:rPr lang="en-US" sz="1200"/>
              <a:t>: 18 to 64</a:t>
            </a:r>
          </a:p>
          <a:p>
            <a:pPr marL="0" indent="0" algn="l"/>
            <a:r>
              <a:rPr lang="en-US" sz="1200">
                <a:solidFill>
                  <a:schemeClr val="accent4"/>
                </a:solidFill>
              </a:rPr>
              <a:t>BMI</a:t>
            </a:r>
            <a:r>
              <a:rPr lang="en-US" sz="1200"/>
              <a:t>: 15.96 to 53.13</a:t>
            </a:r>
          </a:p>
          <a:p>
            <a:pPr marL="0" indent="0" algn="l"/>
            <a:r>
              <a:rPr lang="en-US" sz="1200">
                <a:solidFill>
                  <a:schemeClr val="accent4"/>
                </a:solidFill>
              </a:rPr>
              <a:t>Charges</a:t>
            </a:r>
            <a:r>
              <a:rPr lang="en-US" sz="1200"/>
              <a:t>: $1,121 to $63,770</a:t>
            </a:r>
          </a:p>
        </p:txBody>
      </p:sp>
      <p:sp>
        <p:nvSpPr>
          <p:cNvPr id="24" name="Google Shape;435;p36">
            <a:extLst>
              <a:ext uri="{FF2B5EF4-FFF2-40B4-BE49-F238E27FC236}">
                <a16:creationId xmlns:a16="http://schemas.microsoft.com/office/drawing/2014/main" id="{AE68634B-017A-BE3D-320B-6A7C84F813F3}"/>
              </a:ext>
            </a:extLst>
          </p:cNvPr>
          <p:cNvSpPr/>
          <p:nvPr/>
        </p:nvSpPr>
        <p:spPr>
          <a:xfrm>
            <a:off x="6311116" y="3767755"/>
            <a:ext cx="2319699" cy="105617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3;p36">
            <a:extLst>
              <a:ext uri="{FF2B5EF4-FFF2-40B4-BE49-F238E27FC236}">
                <a16:creationId xmlns:a16="http://schemas.microsoft.com/office/drawing/2014/main" id="{DCF20982-C62F-66C1-4E2F-78B88FCB78B5}"/>
              </a:ext>
            </a:extLst>
          </p:cNvPr>
          <p:cNvSpPr/>
          <p:nvPr/>
        </p:nvSpPr>
        <p:spPr>
          <a:xfrm>
            <a:off x="7304179" y="3641294"/>
            <a:ext cx="227400" cy="227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36">
            <a:extLst>
              <a:ext uri="{FF2B5EF4-FFF2-40B4-BE49-F238E27FC236}">
                <a16:creationId xmlns:a16="http://schemas.microsoft.com/office/drawing/2014/main" id="{1EA5C367-B0EA-B600-AB48-7C6A9D3E8C15}"/>
              </a:ext>
            </a:extLst>
          </p:cNvPr>
          <p:cNvSpPr txBox="1">
            <a:spLocks/>
          </p:cNvSpPr>
          <p:nvPr/>
        </p:nvSpPr>
        <p:spPr>
          <a:xfrm>
            <a:off x="6311116" y="3857683"/>
            <a:ext cx="2421373" cy="8763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lgn="l"/>
            <a:r>
              <a:rPr lang="en-US" sz="1200">
                <a:solidFill>
                  <a:schemeClr val="accent4"/>
                </a:solidFill>
              </a:rPr>
              <a:t>Sex</a:t>
            </a:r>
            <a:r>
              <a:rPr lang="en-US" sz="1200"/>
              <a:t>: Male, Female</a:t>
            </a:r>
          </a:p>
          <a:p>
            <a:pPr marL="0" indent="0" algn="l"/>
            <a:r>
              <a:rPr lang="en-US" sz="1200">
                <a:solidFill>
                  <a:schemeClr val="accent4"/>
                </a:solidFill>
              </a:rPr>
              <a:t>Children</a:t>
            </a:r>
            <a:r>
              <a:rPr lang="en-US" sz="1200"/>
              <a:t>: 0 to 5</a:t>
            </a:r>
          </a:p>
          <a:p>
            <a:pPr marL="0" indent="0" algn="l"/>
            <a:r>
              <a:rPr lang="en-US" sz="1200">
                <a:solidFill>
                  <a:schemeClr val="accent4"/>
                </a:solidFill>
              </a:rPr>
              <a:t>Smoker</a:t>
            </a:r>
            <a:r>
              <a:rPr lang="en-US" sz="1200"/>
              <a:t>: Yes, No</a:t>
            </a:r>
          </a:p>
          <a:p>
            <a:pPr marL="0" indent="0" algn="l"/>
            <a:r>
              <a:rPr lang="en-US" sz="1200">
                <a:solidFill>
                  <a:schemeClr val="accent4"/>
                </a:solidFill>
              </a:rPr>
              <a:t>Region</a:t>
            </a:r>
            <a:r>
              <a:rPr lang="en-US" sz="1200"/>
              <a:t>: Northeast, Northwest, Southeast, Southwest</a:t>
            </a:r>
          </a:p>
        </p:txBody>
      </p:sp>
      <p:sp>
        <p:nvSpPr>
          <p:cNvPr id="29" name="Google Shape;440;p36">
            <a:extLst>
              <a:ext uri="{FF2B5EF4-FFF2-40B4-BE49-F238E27FC236}">
                <a16:creationId xmlns:a16="http://schemas.microsoft.com/office/drawing/2014/main" id="{23D8506B-DB9B-7982-BABE-9D9CDEA84857}"/>
              </a:ext>
            </a:extLst>
          </p:cNvPr>
          <p:cNvSpPr txBox="1">
            <a:spLocks/>
          </p:cNvSpPr>
          <p:nvPr/>
        </p:nvSpPr>
        <p:spPr>
          <a:xfrm>
            <a:off x="3971411" y="3341300"/>
            <a:ext cx="2048400" cy="3380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r>
              <a:rPr lang="en-US" sz="1400">
                <a:solidFill>
                  <a:schemeClr val="accent5"/>
                </a:solidFill>
              </a:rPr>
              <a:t>Numerical Features</a:t>
            </a:r>
          </a:p>
        </p:txBody>
      </p:sp>
      <p:sp>
        <p:nvSpPr>
          <p:cNvPr id="30" name="Google Shape;440;p36">
            <a:extLst>
              <a:ext uri="{FF2B5EF4-FFF2-40B4-BE49-F238E27FC236}">
                <a16:creationId xmlns:a16="http://schemas.microsoft.com/office/drawing/2014/main" id="{3D8B1F10-2C8D-7AD7-E73D-10DB87511BD4}"/>
              </a:ext>
            </a:extLst>
          </p:cNvPr>
          <p:cNvSpPr txBox="1">
            <a:spLocks/>
          </p:cNvSpPr>
          <p:nvPr/>
        </p:nvSpPr>
        <p:spPr>
          <a:xfrm>
            <a:off x="6393679" y="3336634"/>
            <a:ext cx="2048400" cy="3380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1pPr>
            <a:lvl2pPr marL="914400" marR="0" lvl="1"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2pPr>
            <a:lvl3pPr marL="1371600" marR="0" lvl="2"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3pPr>
            <a:lvl4pPr marL="1828800" marR="0" lvl="3"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4pPr>
            <a:lvl5pPr marL="2286000" marR="0" lvl="4"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5pPr>
            <a:lvl6pPr marL="2743200" marR="0" lvl="5"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6pPr>
            <a:lvl7pPr marL="3200400" marR="0" lvl="6"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7pPr>
            <a:lvl8pPr marL="3657600" marR="0" lvl="7"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8pPr>
            <a:lvl9pPr marL="4114800" marR="0" lvl="8" indent="-330200" algn="ctr" rtl="0">
              <a:lnSpc>
                <a:spcPct val="100000"/>
              </a:lnSpc>
              <a:spcBef>
                <a:spcPts val="0"/>
              </a:spcBef>
              <a:spcAft>
                <a:spcPts val="0"/>
              </a:spcAft>
              <a:buClr>
                <a:schemeClr val="dk1"/>
              </a:buClr>
              <a:buSzPts val="1600"/>
              <a:buFont typeface="Rubik"/>
              <a:buNone/>
              <a:defRPr sz="1600" b="0" i="0" u="none" strike="noStrike" cap="none">
                <a:solidFill>
                  <a:schemeClr val="dk1"/>
                </a:solidFill>
                <a:latin typeface="Rubik"/>
                <a:ea typeface="Rubik"/>
                <a:cs typeface="Rubik"/>
                <a:sym typeface="Rubik"/>
              </a:defRPr>
            </a:lvl9pPr>
          </a:lstStyle>
          <a:p>
            <a:pPr marL="0" indent="0"/>
            <a:r>
              <a:rPr lang="en-US" sz="1400">
                <a:solidFill>
                  <a:schemeClr val="accent5"/>
                </a:solidFill>
              </a:rPr>
              <a:t>Categorical Features</a:t>
            </a:r>
          </a:p>
        </p:txBody>
      </p:sp>
      <p:graphicFrame>
        <p:nvGraphicFramePr>
          <p:cNvPr id="32" name="Table 31">
            <a:extLst>
              <a:ext uri="{FF2B5EF4-FFF2-40B4-BE49-F238E27FC236}">
                <a16:creationId xmlns:a16="http://schemas.microsoft.com/office/drawing/2014/main" id="{C83D056E-5D88-C3AE-537D-AC27B2364605}"/>
              </a:ext>
            </a:extLst>
          </p:cNvPr>
          <p:cNvGraphicFramePr>
            <a:graphicFrameLocks noGrp="1"/>
          </p:cNvGraphicFramePr>
          <p:nvPr>
            <p:extLst>
              <p:ext uri="{D42A27DB-BD31-4B8C-83A1-F6EECF244321}">
                <p14:modId xmlns:p14="http://schemas.microsoft.com/office/powerpoint/2010/main" val="1621397417"/>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
        <p:nvSpPr>
          <p:cNvPr id="38" name="TextBox 37">
            <a:extLst>
              <a:ext uri="{FF2B5EF4-FFF2-40B4-BE49-F238E27FC236}">
                <a16:creationId xmlns:a16="http://schemas.microsoft.com/office/drawing/2014/main" id="{61A23C8B-3AFE-3132-9454-FB5FCBBBFAE0}"/>
              </a:ext>
            </a:extLst>
          </p:cNvPr>
          <p:cNvSpPr txBox="1"/>
          <p:nvPr/>
        </p:nvSpPr>
        <p:spPr>
          <a:xfrm>
            <a:off x="3346773" y="254146"/>
            <a:ext cx="6419797" cy="230832"/>
          </a:xfrm>
          <a:prstGeom prst="rect">
            <a:avLst/>
          </a:prstGeom>
          <a:noFill/>
        </p:spPr>
        <p:txBody>
          <a:bodyPr wrap="square">
            <a:spAutoFit/>
          </a:bodyPr>
          <a:lstStyle/>
          <a:p>
            <a:pPr rtl="0">
              <a:buSzPts val="1200"/>
            </a:pPr>
            <a:r>
              <a:rPr lang="en-US" sz="900" b="0" i="0" u="none" strike="noStrike" baseline="0">
                <a:solidFill>
                  <a:srgbClr val="211E42"/>
                </a:solidFill>
                <a:latin typeface="Rubik" pitchFamily="2" charset="-79"/>
              </a:rPr>
              <a:t>Data Source: </a:t>
            </a:r>
            <a:r>
              <a:rPr lang="en-US" sz="900" b="0" i="0" u="sng" strike="noStrike" baseline="0">
                <a:solidFill>
                  <a:srgbClr val="211E42"/>
                </a:solidFill>
                <a:latin typeface="Rubik" pitchFamily="2" charset="-79"/>
              </a:rPr>
              <a:t>https://github.com/stedy/Machine-Learning-with-R-datasets/blob/master/insurance.csv</a:t>
            </a:r>
            <a:endParaRPr lang="en-US" sz="900" b="0" i="0" u="none" strike="noStrike" baseline="0">
              <a:solidFill>
                <a:srgbClr val="211E42"/>
              </a:solidFill>
              <a:latin typeface="Rubik"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p:nvPr/>
        </p:nvSpPr>
        <p:spPr>
          <a:xfrm>
            <a:off x="1754909" y="811175"/>
            <a:ext cx="5772727" cy="34929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txBox="1">
            <a:spLocks noGrp="1"/>
          </p:cNvSpPr>
          <p:nvPr>
            <p:ph type="ctrTitle"/>
          </p:nvPr>
        </p:nvSpPr>
        <p:spPr>
          <a:xfrm>
            <a:off x="1824181" y="1592975"/>
            <a:ext cx="5634181" cy="19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UNIVARIATE</a:t>
            </a:r>
            <a:br>
              <a:rPr lang="en"/>
            </a:br>
            <a:r>
              <a:rPr lang="en"/>
              <a:t>ANALYSES</a:t>
            </a:r>
            <a:endParaRPr/>
          </a:p>
        </p:txBody>
      </p:sp>
      <p:cxnSp>
        <p:nvCxnSpPr>
          <p:cNvPr id="400" name="Google Shape;400;p33"/>
          <p:cNvCxnSpPr/>
          <p:nvPr/>
        </p:nvCxnSpPr>
        <p:spPr>
          <a:xfrm>
            <a:off x="4889500" y="1652900"/>
            <a:ext cx="769200" cy="0"/>
          </a:xfrm>
          <a:prstGeom prst="straightConnector1">
            <a:avLst/>
          </a:prstGeom>
          <a:noFill/>
          <a:ln w="28575" cap="flat" cmpd="sng">
            <a:solidFill>
              <a:schemeClr val="accent3"/>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2D28F92B-E8EE-F611-49D1-613EC21A350D}"/>
              </a:ext>
            </a:extLst>
          </p:cNvPr>
          <p:cNvGraphicFramePr>
            <a:graphicFrameLocks noGrp="1"/>
          </p:cNvGraphicFramePr>
          <p:nvPr>
            <p:extLst>
              <p:ext uri="{D42A27DB-BD31-4B8C-83A1-F6EECF244321}">
                <p14:modId xmlns:p14="http://schemas.microsoft.com/office/powerpoint/2010/main" val="3200825687"/>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extLst>
      <p:ext uri="{BB962C8B-B14F-4D97-AF65-F5344CB8AC3E}">
        <p14:creationId xmlns:p14="http://schemas.microsoft.com/office/powerpoint/2010/main" val="100329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a:spLocks noGrp="1"/>
          </p:cNvSpPr>
          <p:nvPr>
            <p:ph type="subTitle" idx="1"/>
          </p:nvPr>
        </p:nvSpPr>
        <p:spPr>
          <a:xfrm>
            <a:off x="722325" y="1486675"/>
            <a:ext cx="2441400" cy="35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a:t>Categorical Features</a:t>
            </a:r>
            <a:endParaRPr sz="1400" b="1"/>
          </a:p>
        </p:txBody>
      </p:sp>
      <p:sp>
        <p:nvSpPr>
          <p:cNvPr id="452" name="Google Shape;452;p37"/>
          <p:cNvSpPr txBox="1">
            <a:spLocks noGrp="1"/>
          </p:cNvSpPr>
          <p:nvPr>
            <p:ph type="title"/>
          </p:nvPr>
        </p:nvSpPr>
        <p:spPr>
          <a:xfrm>
            <a:off x="713100" y="445025"/>
            <a:ext cx="2441400" cy="100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UNIVARIATE ANALYSIS</a:t>
            </a:r>
            <a:endParaRPr/>
          </a:p>
        </p:txBody>
      </p:sp>
      <p:sp>
        <p:nvSpPr>
          <p:cNvPr id="454" name="Google Shape;454;p37"/>
          <p:cNvSpPr txBox="1"/>
          <p:nvPr/>
        </p:nvSpPr>
        <p:spPr>
          <a:xfrm>
            <a:off x="3729352" y="4377986"/>
            <a:ext cx="5032092"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chemeClr val="dk1"/>
                </a:solidFill>
                <a:latin typeface="Rubik"/>
                <a:ea typeface="Rubik"/>
                <a:cs typeface="Rubik"/>
                <a:sym typeface="Rubik"/>
              </a:rPr>
              <a:t>Countplots of Sex, Smokers, Region and Children Features</a:t>
            </a:r>
            <a:endParaRPr sz="1200">
              <a:solidFill>
                <a:schemeClr val="dk1"/>
              </a:solidFill>
              <a:latin typeface="Rubik"/>
              <a:ea typeface="Rubik"/>
              <a:cs typeface="Rubik"/>
              <a:sym typeface="Rubik"/>
            </a:endParaRPr>
          </a:p>
        </p:txBody>
      </p:sp>
      <p:sp>
        <p:nvSpPr>
          <p:cNvPr id="456" name="Google Shape;456;p37"/>
          <p:cNvSpPr txBox="1"/>
          <p:nvPr/>
        </p:nvSpPr>
        <p:spPr>
          <a:xfrm>
            <a:off x="587829" y="1840350"/>
            <a:ext cx="3060439" cy="312353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Almost equal representation of male and female observations</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Imbalance between smokers and non-smokers, with non-smokers count being ~ 4x the count of smokers</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Balanced representation across southwest, northwest, and northeast regions with slightly higher number of observations from the southeast region.</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Number of children column is positively skewed </a:t>
            </a:r>
          </a:p>
        </p:txBody>
      </p:sp>
      <p:pic>
        <p:nvPicPr>
          <p:cNvPr id="2056" name="Picture 8">
            <a:extLst>
              <a:ext uri="{FF2B5EF4-FFF2-40B4-BE49-F238E27FC236}">
                <a16:creationId xmlns:a16="http://schemas.microsoft.com/office/drawing/2014/main" id="{13DADF75-F260-E2B3-74C0-05DE0A949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352" y="947975"/>
            <a:ext cx="5032092" cy="3275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8716E92-675B-111E-1A54-DFB68B640F26}"/>
              </a:ext>
            </a:extLst>
          </p:cNvPr>
          <p:cNvGraphicFramePr>
            <a:graphicFrameLocks noGrp="1"/>
          </p:cNvGraphicFramePr>
          <p:nvPr>
            <p:extLst>
              <p:ext uri="{D42A27DB-BD31-4B8C-83A1-F6EECF244321}">
                <p14:modId xmlns:p14="http://schemas.microsoft.com/office/powerpoint/2010/main" val="255684029"/>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a:spLocks noGrp="1"/>
          </p:cNvSpPr>
          <p:nvPr>
            <p:ph type="subTitle" idx="1"/>
          </p:nvPr>
        </p:nvSpPr>
        <p:spPr>
          <a:xfrm>
            <a:off x="722325" y="1486675"/>
            <a:ext cx="2441400" cy="35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a:t>Numerical Features</a:t>
            </a:r>
            <a:endParaRPr sz="1400" b="1"/>
          </a:p>
        </p:txBody>
      </p:sp>
      <p:sp>
        <p:nvSpPr>
          <p:cNvPr id="452" name="Google Shape;452;p37"/>
          <p:cNvSpPr txBox="1">
            <a:spLocks noGrp="1"/>
          </p:cNvSpPr>
          <p:nvPr>
            <p:ph type="title"/>
          </p:nvPr>
        </p:nvSpPr>
        <p:spPr>
          <a:xfrm>
            <a:off x="713100" y="445025"/>
            <a:ext cx="2441400" cy="100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UNIVARIATE ANALYSIS</a:t>
            </a:r>
            <a:endParaRPr/>
          </a:p>
        </p:txBody>
      </p:sp>
      <p:sp>
        <p:nvSpPr>
          <p:cNvPr id="454" name="Google Shape;454;p37"/>
          <p:cNvSpPr txBox="1"/>
          <p:nvPr/>
        </p:nvSpPr>
        <p:spPr>
          <a:xfrm>
            <a:off x="3729352" y="4377986"/>
            <a:ext cx="5032092" cy="5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chemeClr val="dk1"/>
                </a:solidFill>
                <a:latin typeface="Rubik"/>
                <a:ea typeface="Rubik"/>
                <a:cs typeface="Rubik"/>
                <a:sym typeface="Rubik"/>
              </a:rPr>
              <a:t>Histograms of BMI and Charges Features</a:t>
            </a:r>
            <a:endParaRPr sz="1200">
              <a:solidFill>
                <a:schemeClr val="dk1"/>
              </a:solidFill>
              <a:latin typeface="Rubik"/>
              <a:ea typeface="Rubik"/>
              <a:cs typeface="Rubik"/>
              <a:sym typeface="Rubik"/>
            </a:endParaRPr>
          </a:p>
        </p:txBody>
      </p:sp>
      <p:sp>
        <p:nvSpPr>
          <p:cNvPr id="456" name="Google Shape;456;p37"/>
          <p:cNvSpPr txBox="1"/>
          <p:nvPr/>
        </p:nvSpPr>
        <p:spPr>
          <a:xfrm>
            <a:off x="587829" y="1840350"/>
            <a:ext cx="3557451" cy="312353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Distribution of BMI is approximately ‘Normal’</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This symmetrical distribution indicates that a substantial portion of individuals have BMI around the mean which is ~30</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The charges histogram shows that majority of the insurance charges are clustered around the left tail, indicating that it is exhibits right-skewness</a:t>
            </a: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a:solidFill>
                  <a:schemeClr val="dk1"/>
                </a:solidFill>
                <a:latin typeface="Rubik"/>
                <a:ea typeface="Rubik"/>
                <a:cs typeface="Rubik"/>
                <a:sym typeface="Rubik"/>
              </a:rPr>
              <a:t>This implies that a significant proportion of the individuals incur lower insurance costs with fewer individuals incurring higher costs</a:t>
            </a:r>
          </a:p>
        </p:txBody>
      </p:sp>
      <p:graphicFrame>
        <p:nvGraphicFramePr>
          <p:cNvPr id="2" name="Table 1">
            <a:extLst>
              <a:ext uri="{FF2B5EF4-FFF2-40B4-BE49-F238E27FC236}">
                <a16:creationId xmlns:a16="http://schemas.microsoft.com/office/drawing/2014/main" id="{7C5882C3-3180-28FA-2236-77BFFBA46FD8}"/>
              </a:ext>
            </a:extLst>
          </p:cNvPr>
          <p:cNvGraphicFramePr>
            <a:graphicFrameLocks noGrp="1"/>
          </p:cNvGraphicFramePr>
          <p:nvPr>
            <p:extLst>
              <p:ext uri="{D42A27DB-BD31-4B8C-83A1-F6EECF244321}">
                <p14:modId xmlns:p14="http://schemas.microsoft.com/office/powerpoint/2010/main" val="142814308"/>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pic>
        <p:nvPicPr>
          <p:cNvPr id="4102" name="Picture 6">
            <a:extLst>
              <a:ext uri="{FF2B5EF4-FFF2-40B4-BE49-F238E27FC236}">
                <a16:creationId xmlns:a16="http://schemas.microsoft.com/office/drawing/2014/main" id="{C4B20983-0293-9398-C976-DA73BFEFD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18" y="407303"/>
            <a:ext cx="3974360" cy="397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76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p:nvPr/>
        </p:nvSpPr>
        <p:spPr>
          <a:xfrm>
            <a:off x="1754909" y="811175"/>
            <a:ext cx="5772727" cy="3492900"/>
          </a:xfrm>
          <a:prstGeom prst="rect">
            <a:avLst/>
          </a:prstGeom>
          <a:solidFill>
            <a:schemeClr val="lt1"/>
          </a:solidFill>
          <a:ln>
            <a:noFill/>
          </a:ln>
          <a:effectLst>
            <a:outerShdw blurRad="457200" algn="bl" rotWithShape="0">
              <a:schemeClr val="accent3">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txBox="1">
            <a:spLocks noGrp="1"/>
          </p:cNvSpPr>
          <p:nvPr>
            <p:ph type="ctrTitle"/>
          </p:nvPr>
        </p:nvSpPr>
        <p:spPr>
          <a:xfrm>
            <a:off x="1824181" y="1592975"/>
            <a:ext cx="5634181" cy="19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MULTIVARIATE</a:t>
            </a:r>
            <a:br>
              <a:rPr lang="en"/>
            </a:br>
            <a:r>
              <a:rPr lang="en"/>
              <a:t>ANALYSES</a:t>
            </a:r>
            <a:endParaRPr/>
          </a:p>
        </p:txBody>
      </p:sp>
      <p:cxnSp>
        <p:nvCxnSpPr>
          <p:cNvPr id="400" name="Google Shape;400;p33"/>
          <p:cNvCxnSpPr/>
          <p:nvPr/>
        </p:nvCxnSpPr>
        <p:spPr>
          <a:xfrm>
            <a:off x="4889500" y="1652900"/>
            <a:ext cx="769200" cy="0"/>
          </a:xfrm>
          <a:prstGeom prst="straightConnector1">
            <a:avLst/>
          </a:prstGeom>
          <a:noFill/>
          <a:ln w="28575" cap="flat" cmpd="sng">
            <a:solidFill>
              <a:schemeClr val="accent3"/>
            </a:solidFill>
            <a:prstDash val="solid"/>
            <a:round/>
            <a:headEnd type="none" w="med" len="med"/>
            <a:tailEnd type="none" w="med" len="med"/>
          </a:ln>
        </p:spPr>
      </p:cxnSp>
      <p:graphicFrame>
        <p:nvGraphicFramePr>
          <p:cNvPr id="6" name="Table 5">
            <a:extLst>
              <a:ext uri="{FF2B5EF4-FFF2-40B4-BE49-F238E27FC236}">
                <a16:creationId xmlns:a16="http://schemas.microsoft.com/office/drawing/2014/main" id="{A3B656A6-8DDC-1022-C007-2B355D3F1EF8}"/>
              </a:ext>
            </a:extLst>
          </p:cNvPr>
          <p:cNvGraphicFramePr>
            <a:graphicFrameLocks noGrp="1"/>
          </p:cNvGraphicFramePr>
          <p:nvPr>
            <p:extLst>
              <p:ext uri="{D42A27DB-BD31-4B8C-83A1-F6EECF244321}">
                <p14:modId xmlns:p14="http://schemas.microsoft.com/office/powerpoint/2010/main" val="1464389332"/>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221682" y="359044"/>
            <a:ext cx="8525152"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Males tend to have higher charges than Females</a:t>
            </a:r>
            <a:endParaRPr/>
          </a:p>
        </p:txBody>
      </p:sp>
      <p:graphicFrame>
        <p:nvGraphicFramePr>
          <p:cNvPr id="2" name="Table 1">
            <a:extLst>
              <a:ext uri="{FF2B5EF4-FFF2-40B4-BE49-F238E27FC236}">
                <a16:creationId xmlns:a16="http://schemas.microsoft.com/office/drawing/2014/main" id="{5BE62E49-9C1C-173B-0B95-3ED781403A9E}"/>
              </a:ext>
            </a:extLst>
          </p:cNvPr>
          <p:cNvGraphicFramePr>
            <a:graphicFrameLocks noGrp="1"/>
          </p:cNvGraphicFramePr>
          <p:nvPr>
            <p:extLst>
              <p:ext uri="{D42A27DB-BD31-4B8C-83A1-F6EECF244321}">
                <p14:modId xmlns:p14="http://schemas.microsoft.com/office/powerpoint/2010/main" val="2590232137"/>
              </p:ext>
            </p:extLst>
          </p:nvPr>
        </p:nvGraphicFramePr>
        <p:xfrm>
          <a:off x="-1" y="0"/>
          <a:ext cx="9143992" cy="213360"/>
        </p:xfrm>
        <a:graphic>
          <a:graphicData uri="http://schemas.openxmlformats.org/drawingml/2006/table">
            <a:tbl>
              <a:tblPr firstRow="1" bandRow="1">
                <a:tableStyleId>{10C275E1-41F0-475E-B163-040F14E8FC59}</a:tableStyleId>
              </a:tblPr>
              <a:tblGrid>
                <a:gridCol w="1192697">
                  <a:extLst>
                    <a:ext uri="{9D8B030D-6E8A-4147-A177-3AD203B41FA5}">
                      <a16:colId xmlns:a16="http://schemas.microsoft.com/office/drawing/2014/main" val="809716563"/>
                    </a:ext>
                  </a:extLst>
                </a:gridCol>
                <a:gridCol w="974034">
                  <a:extLst>
                    <a:ext uri="{9D8B030D-6E8A-4147-A177-3AD203B41FA5}">
                      <a16:colId xmlns:a16="http://schemas.microsoft.com/office/drawing/2014/main" val="1255867363"/>
                    </a:ext>
                  </a:extLst>
                </a:gridCol>
                <a:gridCol w="1192696">
                  <a:extLst>
                    <a:ext uri="{9D8B030D-6E8A-4147-A177-3AD203B41FA5}">
                      <a16:colId xmlns:a16="http://schemas.microsoft.com/office/drawing/2014/main" val="1462071516"/>
                    </a:ext>
                  </a:extLst>
                </a:gridCol>
                <a:gridCol w="1262270">
                  <a:extLst>
                    <a:ext uri="{9D8B030D-6E8A-4147-A177-3AD203B41FA5}">
                      <a16:colId xmlns:a16="http://schemas.microsoft.com/office/drawing/2014/main" val="4235614975"/>
                    </a:ext>
                  </a:extLst>
                </a:gridCol>
                <a:gridCol w="1202634">
                  <a:extLst>
                    <a:ext uri="{9D8B030D-6E8A-4147-A177-3AD203B41FA5}">
                      <a16:colId xmlns:a16="http://schemas.microsoft.com/office/drawing/2014/main" val="418766183"/>
                    </a:ext>
                  </a:extLst>
                </a:gridCol>
                <a:gridCol w="1033663">
                  <a:extLst>
                    <a:ext uri="{9D8B030D-6E8A-4147-A177-3AD203B41FA5}">
                      <a16:colId xmlns:a16="http://schemas.microsoft.com/office/drawing/2014/main" val="2657065832"/>
                    </a:ext>
                  </a:extLst>
                </a:gridCol>
                <a:gridCol w="1142999">
                  <a:extLst>
                    <a:ext uri="{9D8B030D-6E8A-4147-A177-3AD203B41FA5}">
                      <a16:colId xmlns:a16="http://schemas.microsoft.com/office/drawing/2014/main" val="2609055940"/>
                    </a:ext>
                  </a:extLst>
                </a:gridCol>
                <a:gridCol w="1142999">
                  <a:extLst>
                    <a:ext uri="{9D8B030D-6E8A-4147-A177-3AD203B41FA5}">
                      <a16:colId xmlns:a16="http://schemas.microsoft.com/office/drawing/2014/main" val="1217946324"/>
                    </a:ext>
                  </a:extLst>
                </a:gridCol>
              </a:tblGrid>
              <a:tr h="0">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Problem Statement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Data Summary</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Univariate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Multivariate Analysis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Hypothesis Testing</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Conclusion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Challenges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tc>
                  <a:txBody>
                    <a:bodyPr/>
                    <a:lstStyle/>
                    <a:p>
                      <a:pPr algn="ctr"/>
                      <a:r>
                        <a:rPr lang="en-US" sz="800">
                          <a:solidFill>
                            <a:schemeClr val="bg1"/>
                          </a:solidFill>
                          <a:latin typeface="Verdana" panose="020B0604030504040204" pitchFamily="34" charset="0"/>
                          <a:ea typeface="Verdana" panose="020B0604030504040204" pitchFamily="34" charset="0"/>
                          <a:cs typeface="Verdana" panose="020B0604030504040204" pitchFamily="34" charset="0"/>
                        </a:rPr>
                        <a:t>References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39482351"/>
                  </a:ext>
                </a:extLst>
              </a:tr>
            </a:tbl>
          </a:graphicData>
        </a:graphic>
      </p:graphicFrame>
      <p:pic>
        <p:nvPicPr>
          <p:cNvPr id="5122" name="Picture 2">
            <a:extLst>
              <a:ext uri="{FF2B5EF4-FFF2-40B4-BE49-F238E27FC236}">
                <a16:creationId xmlns:a16="http://schemas.microsoft.com/office/drawing/2014/main" id="{7854147A-F452-9475-FA17-57B8F8167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290" y="1007528"/>
            <a:ext cx="4258028" cy="20853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72A0850-02F0-D0D3-C277-21BDBE5D6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82" y="1007528"/>
            <a:ext cx="4258027" cy="2085398"/>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456;p37">
            <a:extLst>
              <a:ext uri="{FF2B5EF4-FFF2-40B4-BE49-F238E27FC236}">
                <a16:creationId xmlns:a16="http://schemas.microsoft.com/office/drawing/2014/main" id="{1DAFA29C-D946-D6B8-4559-014004128606}"/>
              </a:ext>
            </a:extLst>
          </p:cNvPr>
          <p:cNvSpPr txBox="1"/>
          <p:nvPr/>
        </p:nvSpPr>
        <p:spPr>
          <a:xfrm>
            <a:off x="555132" y="3092926"/>
            <a:ext cx="8033736" cy="191813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1200" b="1" dirty="0">
                <a:latin typeface="Rubik"/>
                <a:ea typeface="Rubik"/>
                <a:cs typeface="Rubik"/>
                <a:sym typeface="Rubik"/>
              </a:rPr>
              <a:t>Gender and Charges:</a:t>
            </a:r>
          </a:p>
          <a:p>
            <a:pPr marL="171450" lvl="0" indent="-171450" algn="l" rtl="0">
              <a:spcBef>
                <a:spcPts val="0"/>
              </a:spcBef>
              <a:spcAft>
                <a:spcPts val="0"/>
              </a:spcAft>
              <a:buClr>
                <a:schemeClr val="accent4"/>
              </a:buClr>
              <a:buFont typeface="Arial" panose="020B0604020202020204" pitchFamily="34" charset="0"/>
              <a:buChar char="•"/>
            </a:pPr>
            <a:r>
              <a:rPr lang="en-US" sz="1200" dirty="0">
                <a:solidFill>
                  <a:schemeClr val="dk1"/>
                </a:solidFill>
                <a:latin typeface="Rubik"/>
                <a:ea typeface="Rubik"/>
                <a:cs typeface="Rubik"/>
                <a:sym typeface="Rubik"/>
              </a:rPr>
              <a:t>The median charge is similar for both genders</a:t>
            </a:r>
            <a:endParaRPr lang="en-US" sz="1200">
              <a:solidFill>
                <a:schemeClr val="dk1"/>
              </a:solidFill>
              <a:latin typeface="Rubik"/>
              <a:ea typeface="Rubik"/>
              <a:cs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dirty="0">
                <a:solidFill>
                  <a:schemeClr val="dk1"/>
                </a:solidFill>
                <a:latin typeface="Rubik"/>
                <a:ea typeface="Rubik"/>
                <a:cs typeface="Rubik"/>
                <a:sym typeface="Rubik"/>
              </a:rPr>
              <a:t>However, a notable difference in the 75th percentile and maximum values suggests that males tend to have higher charges than females</a:t>
            </a:r>
            <a:endParaRPr lang="en-US" sz="1200" dirty="0">
              <a:solidFill>
                <a:schemeClr val="dk1"/>
              </a:solidFill>
              <a:latin typeface="Rubik"/>
              <a:ea typeface="Rubik"/>
              <a:cs typeface="Rubik"/>
            </a:endParaRPr>
          </a:p>
          <a:p>
            <a:pPr marL="171450" lvl="0" indent="-171450" algn="l" rtl="0">
              <a:spcBef>
                <a:spcPts val="0"/>
              </a:spcBef>
              <a:spcAft>
                <a:spcPts val="0"/>
              </a:spcAft>
              <a:buClr>
                <a:schemeClr val="accent4"/>
              </a:buClr>
              <a:buFont typeface="Arial" panose="020B0604020202020204" pitchFamily="34" charset="0"/>
              <a:buChar char="•"/>
            </a:pPr>
            <a:endParaRPr lang="en-US" sz="1200">
              <a:solidFill>
                <a:schemeClr val="dk1"/>
              </a:solidFill>
              <a:latin typeface="Rubik"/>
              <a:ea typeface="Rubik"/>
              <a:cs typeface="Rubik"/>
              <a:sym typeface="Rubik"/>
            </a:endParaRPr>
          </a:p>
          <a:p>
            <a:pPr lvl="0" algn="l" rtl="0">
              <a:spcBef>
                <a:spcPts val="0"/>
              </a:spcBef>
              <a:spcAft>
                <a:spcPts val="0"/>
              </a:spcAft>
              <a:buClr>
                <a:schemeClr val="accent4"/>
              </a:buClr>
            </a:pPr>
            <a:r>
              <a:rPr lang="en-US" sz="1200" b="1" dirty="0">
                <a:solidFill>
                  <a:schemeClr val="dk1"/>
                </a:solidFill>
                <a:latin typeface="Rubik"/>
                <a:ea typeface="Rubik"/>
                <a:cs typeface="Rubik"/>
                <a:sym typeface="Rubik"/>
              </a:rPr>
              <a:t>Gender and Region Analysis:</a:t>
            </a:r>
            <a:endParaRPr lang="en-US" sz="1200" b="1" dirty="0">
              <a:solidFill>
                <a:schemeClr val="dk1"/>
              </a:solidFill>
              <a:latin typeface="Rubik"/>
              <a:ea typeface="Rubik"/>
              <a:cs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dirty="0">
                <a:solidFill>
                  <a:schemeClr val="dk1"/>
                </a:solidFill>
                <a:latin typeface="Rubik"/>
                <a:ea typeface="Rubik"/>
                <a:cs typeface="Rubik"/>
                <a:sym typeface="Rubik"/>
              </a:rPr>
              <a:t>No significant difference in the distribution of charges is observed across genders within different regions</a:t>
            </a:r>
            <a:endParaRPr lang="en-US" sz="1200" dirty="0">
              <a:solidFill>
                <a:schemeClr val="dk1"/>
              </a:solidFill>
              <a:latin typeface="Rubik"/>
              <a:ea typeface="Rubik"/>
              <a:cs typeface="Rubik"/>
            </a:endParaRPr>
          </a:p>
          <a:p>
            <a:pPr marL="171450" lvl="0" indent="-171450" algn="l" rtl="0">
              <a:spcBef>
                <a:spcPts val="0"/>
              </a:spcBef>
              <a:spcAft>
                <a:spcPts val="0"/>
              </a:spcAft>
              <a:buClr>
                <a:schemeClr val="accent4"/>
              </a:buClr>
              <a:buFont typeface="Arial" panose="020B0604020202020204" pitchFamily="34" charset="0"/>
              <a:buChar char="•"/>
            </a:pPr>
            <a:r>
              <a:rPr lang="en-US" sz="1200" dirty="0">
                <a:solidFill>
                  <a:schemeClr val="dk1"/>
                </a:solidFill>
                <a:latin typeface="Rubik"/>
                <a:ea typeface="Rubik"/>
                <a:cs typeface="Rubik"/>
                <a:sym typeface="Rubik"/>
              </a:rPr>
              <a:t>Consistently across all regions, males tend to incur higher charges compared to females, extending the observation from the initial bar plot</a:t>
            </a:r>
            <a:endParaRPr lang="en-US" sz="1200" dirty="0">
              <a:solidFill>
                <a:schemeClr val="dk1"/>
              </a:solidFill>
              <a:latin typeface="Rubik"/>
              <a:ea typeface="Rubik"/>
              <a:cs typeface="Rubik"/>
            </a:endParaRPr>
          </a:p>
        </p:txBody>
      </p:sp>
    </p:spTree>
  </p:cSld>
  <p:clrMapOvr>
    <a:masterClrMapping/>
  </p:clrMapOvr>
</p:sld>
</file>

<file path=ppt/theme/theme1.xml><?xml version="1.0" encoding="utf-8"?>
<a:theme xmlns:a="http://schemas.openxmlformats.org/drawingml/2006/main" name="Center for Health Statistics by Slidesgo">
  <a:themeElements>
    <a:clrScheme name="Simple Light">
      <a:dk1>
        <a:srgbClr val="211E42"/>
      </a:dk1>
      <a:lt1>
        <a:srgbClr val="FFFFFF"/>
      </a:lt1>
      <a:dk2>
        <a:srgbClr val="6D689C"/>
      </a:dk2>
      <a:lt2>
        <a:srgbClr val="D5D3EB"/>
      </a:lt2>
      <a:accent1>
        <a:srgbClr val="E4F8F9"/>
      </a:accent1>
      <a:accent2>
        <a:srgbClr val="C7EDF0"/>
      </a:accent2>
      <a:accent3>
        <a:srgbClr val="AAE3E8"/>
      </a:accent3>
      <a:accent4>
        <a:srgbClr val="24BBC4"/>
      </a:accent4>
      <a:accent5>
        <a:srgbClr val="0E868C"/>
      </a:accent5>
      <a:accent6>
        <a:srgbClr val="211E42"/>
      </a:accent6>
      <a:hlink>
        <a:srgbClr val="211E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2268</Words>
  <Application>Microsoft Macintosh PowerPoint</Application>
  <PresentationFormat>On-screen Show (16:9)</PresentationFormat>
  <Paragraphs>369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Helvetica Neue</vt:lpstr>
      <vt:lpstr>Verdana</vt:lpstr>
      <vt:lpstr>Lato</vt:lpstr>
      <vt:lpstr>Rubik</vt:lpstr>
      <vt:lpstr>Arial</vt:lpstr>
      <vt:lpstr>Palanquin Dark</vt:lpstr>
      <vt:lpstr>Center for Health Statistics by Slidesgo</vt:lpstr>
      <vt:lpstr>Unraveling Patterns in Insurance Charges</vt:lpstr>
      <vt:lpstr>Agenda</vt:lpstr>
      <vt:lpstr>PROBLEM STATEMENT</vt:lpstr>
      <vt:lpstr>DATA SUMMARY</vt:lpstr>
      <vt:lpstr>UNIVARIATE ANALYSES</vt:lpstr>
      <vt:lpstr>UNIVARIATE ANALYSIS</vt:lpstr>
      <vt:lpstr>UNIVARIATE ANALYSIS</vt:lpstr>
      <vt:lpstr>MULTIVARIATE ANALYSES</vt:lpstr>
      <vt:lpstr>Males tend to have higher charges than Females</vt:lpstr>
      <vt:lpstr>Is there any relationship between BMI, Smoking and Insurance Charges?</vt:lpstr>
      <vt:lpstr>HYPOTHESES TESTING</vt:lpstr>
      <vt:lpstr>HYPOTHESES TO TEST</vt:lpstr>
      <vt:lpstr>How are we selecting a test for our target variable?</vt:lpstr>
      <vt:lpstr>Hypothesis 1: The insurance charges for men are greater than those for women </vt:lpstr>
      <vt:lpstr>Hypothesis 2: The insurance charges differ for both smokers and non-smokers </vt:lpstr>
      <vt:lpstr>Hypothesis 3: Insurance charges are equal for all regions</vt:lpstr>
      <vt:lpstr>Hypothesis 4: The proportion of smokers is the same for both males and females </vt:lpstr>
      <vt:lpstr>CONCLUSION</vt:lpstr>
      <vt:lpstr>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STATISTICS</dc:title>
  <cp:lastModifiedBy>Indu Varshini Jayapal</cp:lastModifiedBy>
  <cp:revision>4</cp:revision>
  <dcterms:modified xsi:type="dcterms:W3CDTF">2023-12-19T05:10:28Z</dcterms:modified>
</cp:coreProperties>
</file>