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57"/>
  </p:notesMasterIdLst>
  <p:handoutMasterIdLst>
    <p:handoutMasterId r:id="rId58"/>
  </p:handoutMasterIdLst>
  <p:sldIdLst>
    <p:sldId id="312" r:id="rId5"/>
    <p:sldId id="355" r:id="rId6"/>
    <p:sldId id="304" r:id="rId7"/>
    <p:sldId id="353" r:id="rId8"/>
    <p:sldId id="354" r:id="rId9"/>
    <p:sldId id="281" r:id="rId10"/>
    <p:sldId id="344" r:id="rId11"/>
    <p:sldId id="345" r:id="rId12"/>
    <p:sldId id="346" r:id="rId13"/>
    <p:sldId id="347" r:id="rId14"/>
    <p:sldId id="324" r:id="rId15"/>
    <p:sldId id="325" r:id="rId16"/>
    <p:sldId id="326" r:id="rId17"/>
    <p:sldId id="365" r:id="rId18"/>
    <p:sldId id="327" r:id="rId19"/>
    <p:sldId id="328" r:id="rId20"/>
    <p:sldId id="331" r:id="rId21"/>
    <p:sldId id="332" r:id="rId22"/>
    <p:sldId id="329" r:id="rId23"/>
    <p:sldId id="348" r:id="rId24"/>
    <p:sldId id="330" r:id="rId25"/>
    <p:sldId id="349" r:id="rId26"/>
    <p:sldId id="350" r:id="rId27"/>
    <p:sldId id="323" r:id="rId28"/>
    <p:sldId id="356" r:id="rId29"/>
    <p:sldId id="366" r:id="rId30"/>
    <p:sldId id="333" r:id="rId31"/>
    <p:sldId id="357" r:id="rId32"/>
    <p:sldId id="367" r:id="rId33"/>
    <p:sldId id="358" r:id="rId34"/>
    <p:sldId id="334" r:id="rId35"/>
    <p:sldId id="368" r:id="rId36"/>
    <p:sldId id="351" r:id="rId37"/>
    <p:sldId id="335" r:id="rId38"/>
    <p:sldId id="336" r:id="rId39"/>
    <p:sldId id="337" r:id="rId40"/>
    <p:sldId id="369" r:id="rId41"/>
    <p:sldId id="370" r:id="rId42"/>
    <p:sldId id="338" r:id="rId43"/>
    <p:sldId id="339" r:id="rId44"/>
    <p:sldId id="372" r:id="rId45"/>
    <p:sldId id="352" r:id="rId46"/>
    <p:sldId id="340" r:id="rId47"/>
    <p:sldId id="341" r:id="rId48"/>
    <p:sldId id="359" r:id="rId49"/>
    <p:sldId id="371" r:id="rId50"/>
    <p:sldId id="342" r:id="rId51"/>
    <p:sldId id="375" r:id="rId52"/>
    <p:sldId id="374" r:id="rId53"/>
    <p:sldId id="361" r:id="rId54"/>
    <p:sldId id="363" r:id="rId55"/>
    <p:sldId id="297" r:id="rId5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16" autoAdjust="0"/>
  </p:normalViewPr>
  <p:slideViewPr>
    <p:cSldViewPr snapToGrid="0" snapToObjects="1">
      <p:cViewPr varScale="1">
        <p:scale>
          <a:sx n="74" d="100"/>
          <a:sy n="74" d="100"/>
        </p:scale>
        <p:origin x="1042" y="8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E09D4-6F8D-4C32-BB91-7710B4C5433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9787BBCA-AC1B-4EB2-B056-262610E767D5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75000"/>
                </a:schemeClr>
              </a:solidFill>
            </a:rPr>
            <a:t>Fuzzification</a:t>
          </a:r>
          <a:endParaRPr lang="en-IN" dirty="0">
            <a:solidFill>
              <a:schemeClr val="accent6">
                <a:lumMod val="75000"/>
              </a:schemeClr>
            </a:solidFill>
          </a:endParaRPr>
        </a:p>
      </dgm:t>
    </dgm:pt>
    <dgm:pt modelId="{80DC766B-1E71-4394-A3BA-1046FA3E966D}" type="parTrans" cxnId="{4EB01623-6F39-4354-B707-45F5522269EA}">
      <dgm:prSet/>
      <dgm:spPr/>
      <dgm:t>
        <a:bodyPr/>
        <a:lstStyle/>
        <a:p>
          <a:endParaRPr lang="en-IN"/>
        </a:p>
      </dgm:t>
    </dgm:pt>
    <dgm:pt modelId="{283D0BA4-FFBA-4386-BFB0-2BBA4927B046}" type="sibTrans" cxnId="{4EB01623-6F39-4354-B707-45F5522269EA}">
      <dgm:prSet/>
      <dgm:spPr/>
      <dgm:t>
        <a:bodyPr/>
        <a:lstStyle/>
        <a:p>
          <a:endParaRPr lang="en-IN"/>
        </a:p>
      </dgm:t>
    </dgm:pt>
    <dgm:pt modelId="{AAB0E732-9D0A-4BD7-94EB-8FCFDBC15AF5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75000"/>
                </a:schemeClr>
              </a:solidFill>
            </a:rPr>
            <a:t>Aggregation</a:t>
          </a:r>
          <a:endParaRPr lang="en-IN" dirty="0">
            <a:solidFill>
              <a:schemeClr val="accent6">
                <a:lumMod val="75000"/>
              </a:schemeClr>
            </a:solidFill>
          </a:endParaRPr>
        </a:p>
      </dgm:t>
    </dgm:pt>
    <dgm:pt modelId="{8BFE844D-EB05-460F-9155-B994F782A279}" type="parTrans" cxnId="{5F1669DF-5BA4-46E3-B2FC-FBAE8F87BA57}">
      <dgm:prSet/>
      <dgm:spPr/>
      <dgm:t>
        <a:bodyPr/>
        <a:lstStyle/>
        <a:p>
          <a:endParaRPr lang="en-IN"/>
        </a:p>
      </dgm:t>
    </dgm:pt>
    <dgm:pt modelId="{1BC19826-33C0-4F58-AEDE-070E2CC24413}" type="sibTrans" cxnId="{5F1669DF-5BA4-46E3-B2FC-FBAE8F87BA57}">
      <dgm:prSet/>
      <dgm:spPr/>
      <dgm:t>
        <a:bodyPr/>
        <a:lstStyle/>
        <a:p>
          <a:endParaRPr lang="en-IN"/>
        </a:p>
      </dgm:t>
    </dgm:pt>
    <dgm:pt modelId="{104C58F8-5AE4-40F2-9C7B-B93797497585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75000"/>
                </a:schemeClr>
              </a:solidFill>
            </a:rPr>
            <a:t>Defuzzification</a:t>
          </a:r>
          <a:endParaRPr lang="en-IN" dirty="0">
            <a:solidFill>
              <a:schemeClr val="accent6">
                <a:lumMod val="75000"/>
              </a:schemeClr>
            </a:solidFill>
          </a:endParaRPr>
        </a:p>
      </dgm:t>
    </dgm:pt>
    <dgm:pt modelId="{7574B419-EB9F-4450-A00A-3ECCB56C6370}" type="parTrans" cxnId="{874989EB-6A8B-427B-B806-6C224B431552}">
      <dgm:prSet/>
      <dgm:spPr/>
      <dgm:t>
        <a:bodyPr/>
        <a:lstStyle/>
        <a:p>
          <a:endParaRPr lang="en-IN"/>
        </a:p>
      </dgm:t>
    </dgm:pt>
    <dgm:pt modelId="{34819F77-1353-45B2-9C80-EB31D10B19F3}" type="sibTrans" cxnId="{874989EB-6A8B-427B-B806-6C224B431552}">
      <dgm:prSet/>
      <dgm:spPr/>
      <dgm:t>
        <a:bodyPr/>
        <a:lstStyle/>
        <a:p>
          <a:endParaRPr lang="en-IN"/>
        </a:p>
      </dgm:t>
    </dgm:pt>
    <dgm:pt modelId="{CCE0B8B1-92DD-4AFA-9EDD-AF5EC75DA5B9}" type="pres">
      <dgm:prSet presAssocID="{FFFE09D4-6F8D-4C32-BB91-7710B4C54334}" presName="Name0" presStyleCnt="0">
        <dgm:presLayoutVars>
          <dgm:dir/>
          <dgm:animOne val="branch"/>
          <dgm:animLvl val="lvl"/>
        </dgm:presLayoutVars>
      </dgm:prSet>
      <dgm:spPr/>
    </dgm:pt>
    <dgm:pt modelId="{8EA8B547-9815-4071-91F6-852B954C3B95}" type="pres">
      <dgm:prSet presAssocID="{9787BBCA-AC1B-4EB2-B056-262610E767D5}" presName="chaos" presStyleCnt="0"/>
      <dgm:spPr/>
    </dgm:pt>
    <dgm:pt modelId="{D744C9FE-1955-489A-90B8-3654216685BE}" type="pres">
      <dgm:prSet presAssocID="{9787BBCA-AC1B-4EB2-B056-262610E767D5}" presName="parTx1" presStyleLbl="revTx" presStyleIdx="0" presStyleCnt="2"/>
      <dgm:spPr/>
    </dgm:pt>
    <dgm:pt modelId="{51ADC941-A1F4-462F-8AE1-4B62630E9365}" type="pres">
      <dgm:prSet presAssocID="{9787BBCA-AC1B-4EB2-B056-262610E767D5}" presName="c1" presStyleLbl="node1" presStyleIdx="0" presStyleCnt="19"/>
      <dgm:spPr/>
    </dgm:pt>
    <dgm:pt modelId="{E3573A17-3664-424E-90E1-489C56AFB275}" type="pres">
      <dgm:prSet presAssocID="{9787BBCA-AC1B-4EB2-B056-262610E767D5}" presName="c2" presStyleLbl="node1" presStyleIdx="1" presStyleCnt="19"/>
      <dgm:spPr/>
    </dgm:pt>
    <dgm:pt modelId="{A3507100-67C6-4A62-9241-D31310CF3499}" type="pres">
      <dgm:prSet presAssocID="{9787BBCA-AC1B-4EB2-B056-262610E767D5}" presName="c3" presStyleLbl="node1" presStyleIdx="2" presStyleCnt="19"/>
      <dgm:spPr/>
    </dgm:pt>
    <dgm:pt modelId="{3D60127A-F72B-4740-BD29-CB0CE6533F38}" type="pres">
      <dgm:prSet presAssocID="{9787BBCA-AC1B-4EB2-B056-262610E767D5}" presName="c4" presStyleLbl="node1" presStyleIdx="3" presStyleCnt="19"/>
      <dgm:spPr/>
    </dgm:pt>
    <dgm:pt modelId="{FF96AB9E-7E3B-4AF3-BAA3-37B1124247EA}" type="pres">
      <dgm:prSet presAssocID="{9787BBCA-AC1B-4EB2-B056-262610E767D5}" presName="c5" presStyleLbl="node1" presStyleIdx="4" presStyleCnt="19"/>
      <dgm:spPr/>
    </dgm:pt>
    <dgm:pt modelId="{9A8EFD5A-4D37-466E-B016-8E40E23B95F3}" type="pres">
      <dgm:prSet presAssocID="{9787BBCA-AC1B-4EB2-B056-262610E767D5}" presName="c6" presStyleLbl="node1" presStyleIdx="5" presStyleCnt="19"/>
      <dgm:spPr/>
    </dgm:pt>
    <dgm:pt modelId="{52CF1439-1864-4F55-A7B3-02EABD375C72}" type="pres">
      <dgm:prSet presAssocID="{9787BBCA-AC1B-4EB2-B056-262610E767D5}" presName="c7" presStyleLbl="node1" presStyleIdx="6" presStyleCnt="19"/>
      <dgm:spPr/>
    </dgm:pt>
    <dgm:pt modelId="{F7448B42-408F-4052-934A-37C2C17571DE}" type="pres">
      <dgm:prSet presAssocID="{9787BBCA-AC1B-4EB2-B056-262610E767D5}" presName="c8" presStyleLbl="node1" presStyleIdx="7" presStyleCnt="19"/>
      <dgm:spPr/>
    </dgm:pt>
    <dgm:pt modelId="{770803F2-101D-4301-8312-1780B1C1F788}" type="pres">
      <dgm:prSet presAssocID="{9787BBCA-AC1B-4EB2-B056-262610E767D5}" presName="c9" presStyleLbl="node1" presStyleIdx="8" presStyleCnt="19"/>
      <dgm:spPr/>
    </dgm:pt>
    <dgm:pt modelId="{A60F08F5-790F-47B2-B5EE-F0E0A189CCAA}" type="pres">
      <dgm:prSet presAssocID="{9787BBCA-AC1B-4EB2-B056-262610E767D5}" presName="c10" presStyleLbl="node1" presStyleIdx="9" presStyleCnt="19"/>
      <dgm:spPr/>
    </dgm:pt>
    <dgm:pt modelId="{7BE34FF5-D035-4C55-B926-B84FFAF21434}" type="pres">
      <dgm:prSet presAssocID="{9787BBCA-AC1B-4EB2-B056-262610E767D5}" presName="c11" presStyleLbl="node1" presStyleIdx="10" presStyleCnt="19"/>
      <dgm:spPr/>
    </dgm:pt>
    <dgm:pt modelId="{A613267D-4329-4C9E-B897-39DAF168DF1F}" type="pres">
      <dgm:prSet presAssocID="{9787BBCA-AC1B-4EB2-B056-262610E767D5}" presName="c12" presStyleLbl="node1" presStyleIdx="11" presStyleCnt="19"/>
      <dgm:spPr/>
    </dgm:pt>
    <dgm:pt modelId="{60285CD1-1E73-49C1-AD1E-A3223FA53225}" type="pres">
      <dgm:prSet presAssocID="{9787BBCA-AC1B-4EB2-B056-262610E767D5}" presName="c13" presStyleLbl="node1" presStyleIdx="12" presStyleCnt="19"/>
      <dgm:spPr/>
    </dgm:pt>
    <dgm:pt modelId="{5A6848F0-606E-4022-8F25-73A5CFA927C3}" type="pres">
      <dgm:prSet presAssocID="{9787BBCA-AC1B-4EB2-B056-262610E767D5}" presName="c14" presStyleLbl="node1" presStyleIdx="13" presStyleCnt="19"/>
      <dgm:spPr/>
    </dgm:pt>
    <dgm:pt modelId="{CFB54EC7-8E36-46D1-A33C-AF580A482995}" type="pres">
      <dgm:prSet presAssocID="{9787BBCA-AC1B-4EB2-B056-262610E767D5}" presName="c15" presStyleLbl="node1" presStyleIdx="14" presStyleCnt="19"/>
      <dgm:spPr/>
    </dgm:pt>
    <dgm:pt modelId="{415A4A5B-0C21-4248-ACFD-F919BD5CCBEB}" type="pres">
      <dgm:prSet presAssocID="{9787BBCA-AC1B-4EB2-B056-262610E767D5}" presName="c16" presStyleLbl="node1" presStyleIdx="15" presStyleCnt="19"/>
      <dgm:spPr/>
    </dgm:pt>
    <dgm:pt modelId="{C9C76344-9FF3-4063-BCFA-B4C8345804BA}" type="pres">
      <dgm:prSet presAssocID="{9787BBCA-AC1B-4EB2-B056-262610E767D5}" presName="c17" presStyleLbl="node1" presStyleIdx="16" presStyleCnt="19"/>
      <dgm:spPr/>
    </dgm:pt>
    <dgm:pt modelId="{8690140D-C208-4F55-B90F-DF7E563206AE}" type="pres">
      <dgm:prSet presAssocID="{9787BBCA-AC1B-4EB2-B056-262610E767D5}" presName="c18" presStyleLbl="node1" presStyleIdx="17" presStyleCnt="19"/>
      <dgm:spPr/>
    </dgm:pt>
    <dgm:pt modelId="{9240D52D-47E5-43D4-B617-86DCA9ABF0EC}" type="pres">
      <dgm:prSet presAssocID="{283D0BA4-FFBA-4386-BFB0-2BBA4927B046}" presName="chevronComposite1" presStyleCnt="0"/>
      <dgm:spPr/>
    </dgm:pt>
    <dgm:pt modelId="{802DC3B4-922F-4C06-A6FC-874F22B8993A}" type="pres">
      <dgm:prSet presAssocID="{283D0BA4-FFBA-4386-BFB0-2BBA4927B046}" presName="chevron1" presStyleLbl="sibTrans2D1" presStyleIdx="0" presStyleCnt="2"/>
      <dgm:spPr/>
    </dgm:pt>
    <dgm:pt modelId="{81767CD3-4D36-4371-A7D9-354F0AD78AA5}" type="pres">
      <dgm:prSet presAssocID="{283D0BA4-FFBA-4386-BFB0-2BBA4927B046}" presName="spChevron1" presStyleCnt="0"/>
      <dgm:spPr/>
    </dgm:pt>
    <dgm:pt modelId="{1F8B989D-CAA8-4B54-B9A4-56D5044D160C}" type="pres">
      <dgm:prSet presAssocID="{AAB0E732-9D0A-4BD7-94EB-8FCFDBC15AF5}" presName="middle" presStyleCnt="0"/>
      <dgm:spPr/>
    </dgm:pt>
    <dgm:pt modelId="{FDE1D9EC-3C20-41B2-B71A-00C7F06551ED}" type="pres">
      <dgm:prSet presAssocID="{AAB0E732-9D0A-4BD7-94EB-8FCFDBC15AF5}" presName="parTxMid" presStyleLbl="revTx" presStyleIdx="1" presStyleCnt="2"/>
      <dgm:spPr/>
    </dgm:pt>
    <dgm:pt modelId="{781885CF-1DB6-495B-9309-4E40C91D0BC2}" type="pres">
      <dgm:prSet presAssocID="{AAB0E732-9D0A-4BD7-94EB-8FCFDBC15AF5}" presName="spMid" presStyleCnt="0"/>
      <dgm:spPr/>
    </dgm:pt>
    <dgm:pt modelId="{AE28F903-0C1C-4031-A462-7DD470C40752}" type="pres">
      <dgm:prSet presAssocID="{1BC19826-33C0-4F58-AEDE-070E2CC24413}" presName="chevronComposite1" presStyleCnt="0"/>
      <dgm:spPr/>
    </dgm:pt>
    <dgm:pt modelId="{B15AC2E9-1B46-4673-B7E0-797944A993D3}" type="pres">
      <dgm:prSet presAssocID="{1BC19826-33C0-4F58-AEDE-070E2CC24413}" presName="chevron1" presStyleLbl="sibTrans2D1" presStyleIdx="1" presStyleCnt="2"/>
      <dgm:spPr/>
    </dgm:pt>
    <dgm:pt modelId="{38623632-6076-4808-9ACC-A350CEDA54A7}" type="pres">
      <dgm:prSet presAssocID="{1BC19826-33C0-4F58-AEDE-070E2CC24413}" presName="spChevron1" presStyleCnt="0"/>
      <dgm:spPr/>
    </dgm:pt>
    <dgm:pt modelId="{4A4B175F-1A8E-46DF-B898-33307FA6E1D2}" type="pres">
      <dgm:prSet presAssocID="{104C58F8-5AE4-40F2-9C7B-B93797497585}" presName="last" presStyleCnt="0"/>
      <dgm:spPr/>
    </dgm:pt>
    <dgm:pt modelId="{71178D98-8352-4E18-86D3-178E44E3A27E}" type="pres">
      <dgm:prSet presAssocID="{104C58F8-5AE4-40F2-9C7B-B93797497585}" presName="circleTx" presStyleLbl="node1" presStyleIdx="18" presStyleCnt="19"/>
      <dgm:spPr/>
    </dgm:pt>
    <dgm:pt modelId="{F28A8804-B2E5-4592-BBB3-E31BBF1BB13E}" type="pres">
      <dgm:prSet presAssocID="{104C58F8-5AE4-40F2-9C7B-B93797497585}" presName="spN" presStyleCnt="0"/>
      <dgm:spPr/>
    </dgm:pt>
  </dgm:ptLst>
  <dgm:cxnLst>
    <dgm:cxn modelId="{4EB01623-6F39-4354-B707-45F5522269EA}" srcId="{FFFE09D4-6F8D-4C32-BB91-7710B4C54334}" destId="{9787BBCA-AC1B-4EB2-B056-262610E767D5}" srcOrd="0" destOrd="0" parTransId="{80DC766B-1E71-4394-A3BA-1046FA3E966D}" sibTransId="{283D0BA4-FFBA-4386-BFB0-2BBA4927B046}"/>
    <dgm:cxn modelId="{56C0A460-6283-4027-908A-63DE63364B39}" type="presOf" srcId="{AAB0E732-9D0A-4BD7-94EB-8FCFDBC15AF5}" destId="{FDE1D9EC-3C20-41B2-B71A-00C7F06551ED}" srcOrd="0" destOrd="0" presId="urn:microsoft.com/office/officeart/2009/3/layout/RandomtoResultProcess"/>
    <dgm:cxn modelId="{A35B58CC-E857-4BF3-A7EE-6747C7AC6774}" type="presOf" srcId="{FFFE09D4-6F8D-4C32-BB91-7710B4C54334}" destId="{CCE0B8B1-92DD-4AFA-9EDD-AF5EC75DA5B9}" srcOrd="0" destOrd="0" presId="urn:microsoft.com/office/officeart/2009/3/layout/RandomtoResultProcess"/>
    <dgm:cxn modelId="{C32804D5-2B04-4569-BE88-BF29279D45E5}" type="presOf" srcId="{9787BBCA-AC1B-4EB2-B056-262610E767D5}" destId="{D744C9FE-1955-489A-90B8-3654216685BE}" srcOrd="0" destOrd="0" presId="urn:microsoft.com/office/officeart/2009/3/layout/RandomtoResultProcess"/>
    <dgm:cxn modelId="{5F1669DF-5BA4-46E3-B2FC-FBAE8F87BA57}" srcId="{FFFE09D4-6F8D-4C32-BB91-7710B4C54334}" destId="{AAB0E732-9D0A-4BD7-94EB-8FCFDBC15AF5}" srcOrd="1" destOrd="0" parTransId="{8BFE844D-EB05-460F-9155-B994F782A279}" sibTransId="{1BC19826-33C0-4F58-AEDE-070E2CC24413}"/>
    <dgm:cxn modelId="{874989EB-6A8B-427B-B806-6C224B431552}" srcId="{FFFE09D4-6F8D-4C32-BB91-7710B4C54334}" destId="{104C58F8-5AE4-40F2-9C7B-B93797497585}" srcOrd="2" destOrd="0" parTransId="{7574B419-EB9F-4450-A00A-3ECCB56C6370}" sibTransId="{34819F77-1353-45B2-9C80-EB31D10B19F3}"/>
    <dgm:cxn modelId="{CD3E1EEE-2397-41DF-B63B-D5F4E3955BAC}" type="presOf" srcId="{104C58F8-5AE4-40F2-9C7B-B93797497585}" destId="{71178D98-8352-4E18-86D3-178E44E3A27E}" srcOrd="0" destOrd="0" presId="urn:microsoft.com/office/officeart/2009/3/layout/RandomtoResultProcess"/>
    <dgm:cxn modelId="{405239EA-D892-4ACC-865D-4804800B5991}" type="presParOf" srcId="{CCE0B8B1-92DD-4AFA-9EDD-AF5EC75DA5B9}" destId="{8EA8B547-9815-4071-91F6-852B954C3B95}" srcOrd="0" destOrd="0" presId="urn:microsoft.com/office/officeart/2009/3/layout/RandomtoResultProcess"/>
    <dgm:cxn modelId="{B896DF80-2A31-4DF8-B7FA-81A1FE74782B}" type="presParOf" srcId="{8EA8B547-9815-4071-91F6-852B954C3B95}" destId="{D744C9FE-1955-489A-90B8-3654216685BE}" srcOrd="0" destOrd="0" presId="urn:microsoft.com/office/officeart/2009/3/layout/RandomtoResultProcess"/>
    <dgm:cxn modelId="{AB72A5C8-89AF-4BD2-AA45-3D455957B908}" type="presParOf" srcId="{8EA8B547-9815-4071-91F6-852B954C3B95}" destId="{51ADC941-A1F4-462F-8AE1-4B62630E9365}" srcOrd="1" destOrd="0" presId="urn:microsoft.com/office/officeart/2009/3/layout/RandomtoResultProcess"/>
    <dgm:cxn modelId="{948E093B-4A3E-4ACA-A24A-714BAECF6C79}" type="presParOf" srcId="{8EA8B547-9815-4071-91F6-852B954C3B95}" destId="{E3573A17-3664-424E-90E1-489C56AFB275}" srcOrd="2" destOrd="0" presId="urn:microsoft.com/office/officeart/2009/3/layout/RandomtoResultProcess"/>
    <dgm:cxn modelId="{B00A5BED-BB63-447D-A9BD-4E2FDC3B6977}" type="presParOf" srcId="{8EA8B547-9815-4071-91F6-852B954C3B95}" destId="{A3507100-67C6-4A62-9241-D31310CF3499}" srcOrd="3" destOrd="0" presId="urn:microsoft.com/office/officeart/2009/3/layout/RandomtoResultProcess"/>
    <dgm:cxn modelId="{D03DB725-DAA4-4D1E-B2F9-92535E6855A2}" type="presParOf" srcId="{8EA8B547-9815-4071-91F6-852B954C3B95}" destId="{3D60127A-F72B-4740-BD29-CB0CE6533F38}" srcOrd="4" destOrd="0" presId="urn:microsoft.com/office/officeart/2009/3/layout/RandomtoResultProcess"/>
    <dgm:cxn modelId="{95913B81-AFC0-41C0-A074-94F0F591DCE0}" type="presParOf" srcId="{8EA8B547-9815-4071-91F6-852B954C3B95}" destId="{FF96AB9E-7E3B-4AF3-BAA3-37B1124247EA}" srcOrd="5" destOrd="0" presId="urn:microsoft.com/office/officeart/2009/3/layout/RandomtoResultProcess"/>
    <dgm:cxn modelId="{27814607-86B2-405A-AFDB-10AC6E5BD31C}" type="presParOf" srcId="{8EA8B547-9815-4071-91F6-852B954C3B95}" destId="{9A8EFD5A-4D37-466E-B016-8E40E23B95F3}" srcOrd="6" destOrd="0" presId="urn:microsoft.com/office/officeart/2009/3/layout/RandomtoResultProcess"/>
    <dgm:cxn modelId="{FA6B37C9-7FF7-453D-AD29-CD99621D8DA7}" type="presParOf" srcId="{8EA8B547-9815-4071-91F6-852B954C3B95}" destId="{52CF1439-1864-4F55-A7B3-02EABD375C72}" srcOrd="7" destOrd="0" presId="urn:microsoft.com/office/officeart/2009/3/layout/RandomtoResultProcess"/>
    <dgm:cxn modelId="{2DA127D7-D182-4848-A9D0-A4718C446B6B}" type="presParOf" srcId="{8EA8B547-9815-4071-91F6-852B954C3B95}" destId="{F7448B42-408F-4052-934A-37C2C17571DE}" srcOrd="8" destOrd="0" presId="urn:microsoft.com/office/officeart/2009/3/layout/RandomtoResultProcess"/>
    <dgm:cxn modelId="{C0BAB34C-567A-4004-9143-4101CE0EE04E}" type="presParOf" srcId="{8EA8B547-9815-4071-91F6-852B954C3B95}" destId="{770803F2-101D-4301-8312-1780B1C1F788}" srcOrd="9" destOrd="0" presId="urn:microsoft.com/office/officeart/2009/3/layout/RandomtoResultProcess"/>
    <dgm:cxn modelId="{F853873D-3D64-4EE7-8C5F-150D25921508}" type="presParOf" srcId="{8EA8B547-9815-4071-91F6-852B954C3B95}" destId="{A60F08F5-790F-47B2-B5EE-F0E0A189CCAA}" srcOrd="10" destOrd="0" presId="urn:microsoft.com/office/officeart/2009/3/layout/RandomtoResultProcess"/>
    <dgm:cxn modelId="{187888B6-40A2-44BE-B501-03D37F90018B}" type="presParOf" srcId="{8EA8B547-9815-4071-91F6-852B954C3B95}" destId="{7BE34FF5-D035-4C55-B926-B84FFAF21434}" srcOrd="11" destOrd="0" presId="urn:microsoft.com/office/officeart/2009/3/layout/RandomtoResultProcess"/>
    <dgm:cxn modelId="{B4E2DB34-1DAE-4812-A3A5-C5B1BCA1832B}" type="presParOf" srcId="{8EA8B547-9815-4071-91F6-852B954C3B95}" destId="{A613267D-4329-4C9E-B897-39DAF168DF1F}" srcOrd="12" destOrd="0" presId="urn:microsoft.com/office/officeart/2009/3/layout/RandomtoResultProcess"/>
    <dgm:cxn modelId="{7A96F230-10BE-4F6E-B51D-618EE134F82D}" type="presParOf" srcId="{8EA8B547-9815-4071-91F6-852B954C3B95}" destId="{60285CD1-1E73-49C1-AD1E-A3223FA53225}" srcOrd="13" destOrd="0" presId="urn:microsoft.com/office/officeart/2009/3/layout/RandomtoResultProcess"/>
    <dgm:cxn modelId="{8F2F13B3-4006-463B-BFD8-B19124DE55E2}" type="presParOf" srcId="{8EA8B547-9815-4071-91F6-852B954C3B95}" destId="{5A6848F0-606E-4022-8F25-73A5CFA927C3}" srcOrd="14" destOrd="0" presId="urn:microsoft.com/office/officeart/2009/3/layout/RandomtoResultProcess"/>
    <dgm:cxn modelId="{E3A36C03-7266-4EF2-B987-F2FECBB807EC}" type="presParOf" srcId="{8EA8B547-9815-4071-91F6-852B954C3B95}" destId="{CFB54EC7-8E36-46D1-A33C-AF580A482995}" srcOrd="15" destOrd="0" presId="urn:microsoft.com/office/officeart/2009/3/layout/RandomtoResultProcess"/>
    <dgm:cxn modelId="{7633B64C-2BDB-4767-ABB7-35EB3E905C27}" type="presParOf" srcId="{8EA8B547-9815-4071-91F6-852B954C3B95}" destId="{415A4A5B-0C21-4248-ACFD-F919BD5CCBEB}" srcOrd="16" destOrd="0" presId="urn:microsoft.com/office/officeart/2009/3/layout/RandomtoResultProcess"/>
    <dgm:cxn modelId="{922AF422-D6A3-482E-90D0-C0D7678DB2C8}" type="presParOf" srcId="{8EA8B547-9815-4071-91F6-852B954C3B95}" destId="{C9C76344-9FF3-4063-BCFA-B4C8345804BA}" srcOrd="17" destOrd="0" presId="urn:microsoft.com/office/officeart/2009/3/layout/RandomtoResultProcess"/>
    <dgm:cxn modelId="{1C34A18A-9F6A-490A-9549-2ACB539C5106}" type="presParOf" srcId="{8EA8B547-9815-4071-91F6-852B954C3B95}" destId="{8690140D-C208-4F55-B90F-DF7E563206AE}" srcOrd="18" destOrd="0" presId="urn:microsoft.com/office/officeart/2009/3/layout/RandomtoResultProcess"/>
    <dgm:cxn modelId="{8996D842-C6FE-49BA-A0BC-1D05EBBD86E1}" type="presParOf" srcId="{CCE0B8B1-92DD-4AFA-9EDD-AF5EC75DA5B9}" destId="{9240D52D-47E5-43D4-B617-86DCA9ABF0EC}" srcOrd="1" destOrd="0" presId="urn:microsoft.com/office/officeart/2009/3/layout/RandomtoResultProcess"/>
    <dgm:cxn modelId="{2B9A58B4-302C-46C6-A6A5-9E7612593013}" type="presParOf" srcId="{9240D52D-47E5-43D4-B617-86DCA9ABF0EC}" destId="{802DC3B4-922F-4C06-A6FC-874F22B8993A}" srcOrd="0" destOrd="0" presId="urn:microsoft.com/office/officeart/2009/3/layout/RandomtoResultProcess"/>
    <dgm:cxn modelId="{408DE6D6-D7E0-4C5A-BBF2-E5C6BF7118D3}" type="presParOf" srcId="{9240D52D-47E5-43D4-B617-86DCA9ABF0EC}" destId="{81767CD3-4D36-4371-A7D9-354F0AD78AA5}" srcOrd="1" destOrd="0" presId="urn:microsoft.com/office/officeart/2009/3/layout/RandomtoResultProcess"/>
    <dgm:cxn modelId="{BE14BAD2-DF01-4424-BAD7-038FBBF0F33C}" type="presParOf" srcId="{CCE0B8B1-92DD-4AFA-9EDD-AF5EC75DA5B9}" destId="{1F8B989D-CAA8-4B54-B9A4-56D5044D160C}" srcOrd="2" destOrd="0" presId="urn:microsoft.com/office/officeart/2009/3/layout/RandomtoResultProcess"/>
    <dgm:cxn modelId="{B0712034-C85D-4651-8D8E-75295B4143E8}" type="presParOf" srcId="{1F8B989D-CAA8-4B54-B9A4-56D5044D160C}" destId="{FDE1D9EC-3C20-41B2-B71A-00C7F06551ED}" srcOrd="0" destOrd="0" presId="urn:microsoft.com/office/officeart/2009/3/layout/RandomtoResultProcess"/>
    <dgm:cxn modelId="{FBC95331-FB27-4FC3-A49E-E6DC3440E319}" type="presParOf" srcId="{1F8B989D-CAA8-4B54-B9A4-56D5044D160C}" destId="{781885CF-1DB6-495B-9309-4E40C91D0BC2}" srcOrd="1" destOrd="0" presId="urn:microsoft.com/office/officeart/2009/3/layout/RandomtoResultProcess"/>
    <dgm:cxn modelId="{3EB1152E-19BA-475D-9633-E8A626D1C9B3}" type="presParOf" srcId="{CCE0B8B1-92DD-4AFA-9EDD-AF5EC75DA5B9}" destId="{AE28F903-0C1C-4031-A462-7DD470C40752}" srcOrd="3" destOrd="0" presId="urn:microsoft.com/office/officeart/2009/3/layout/RandomtoResultProcess"/>
    <dgm:cxn modelId="{032EE9FB-00FC-44A9-A966-D5686EE8AD6D}" type="presParOf" srcId="{AE28F903-0C1C-4031-A462-7DD470C40752}" destId="{B15AC2E9-1B46-4673-B7E0-797944A993D3}" srcOrd="0" destOrd="0" presId="urn:microsoft.com/office/officeart/2009/3/layout/RandomtoResultProcess"/>
    <dgm:cxn modelId="{58625FA1-0AE2-4A82-991D-C213105274A9}" type="presParOf" srcId="{AE28F903-0C1C-4031-A462-7DD470C40752}" destId="{38623632-6076-4808-9ACC-A350CEDA54A7}" srcOrd="1" destOrd="0" presId="urn:microsoft.com/office/officeart/2009/3/layout/RandomtoResultProcess"/>
    <dgm:cxn modelId="{91B4E229-1BC7-4D48-81B7-6C51447F0CE8}" type="presParOf" srcId="{CCE0B8B1-92DD-4AFA-9EDD-AF5EC75DA5B9}" destId="{4A4B175F-1A8E-46DF-B898-33307FA6E1D2}" srcOrd="4" destOrd="0" presId="urn:microsoft.com/office/officeart/2009/3/layout/RandomtoResultProcess"/>
    <dgm:cxn modelId="{E0CC66F5-8C9E-43F5-975D-40B87E7832B4}" type="presParOf" srcId="{4A4B175F-1A8E-46DF-B898-33307FA6E1D2}" destId="{71178D98-8352-4E18-86D3-178E44E3A27E}" srcOrd="0" destOrd="0" presId="urn:microsoft.com/office/officeart/2009/3/layout/RandomtoResultProcess"/>
    <dgm:cxn modelId="{7FF5BF90-A6F8-4C2F-95F1-B0955CE73D76}" type="presParOf" srcId="{4A4B175F-1A8E-46DF-B898-33307FA6E1D2}" destId="{F28A8804-B2E5-4592-BBB3-E31BBF1BB13E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4C9FE-1955-489A-90B8-3654216685BE}">
      <dsp:nvSpPr>
        <dsp:cNvPr id="0" name=""/>
        <dsp:cNvSpPr/>
      </dsp:nvSpPr>
      <dsp:spPr>
        <a:xfrm>
          <a:off x="193127" y="2298733"/>
          <a:ext cx="2810871" cy="926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Fuzzification</a:t>
          </a:r>
          <a:endParaRPr lang="en-IN" sz="20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93127" y="2298733"/>
        <a:ext cx="2810871" cy="926309"/>
      </dsp:txXfrm>
    </dsp:sp>
    <dsp:sp modelId="{51ADC941-A1F4-462F-8AE1-4B62630E9365}">
      <dsp:nvSpPr>
        <dsp:cNvPr id="0" name=""/>
        <dsp:cNvSpPr/>
      </dsp:nvSpPr>
      <dsp:spPr>
        <a:xfrm>
          <a:off x="189933" y="2017007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73A17-3664-424E-90E1-489C56AFB275}">
      <dsp:nvSpPr>
        <dsp:cNvPr id="0" name=""/>
        <dsp:cNvSpPr/>
      </dsp:nvSpPr>
      <dsp:spPr>
        <a:xfrm>
          <a:off x="346447" y="1703978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07100-67C6-4A62-9241-D31310CF3499}">
      <dsp:nvSpPr>
        <dsp:cNvPr id="0" name=""/>
        <dsp:cNvSpPr/>
      </dsp:nvSpPr>
      <dsp:spPr>
        <a:xfrm>
          <a:off x="722082" y="1766584"/>
          <a:ext cx="351358" cy="351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0127A-F72B-4740-BD29-CB0CE6533F38}">
      <dsp:nvSpPr>
        <dsp:cNvPr id="0" name=""/>
        <dsp:cNvSpPr/>
      </dsp:nvSpPr>
      <dsp:spPr>
        <a:xfrm>
          <a:off x="1035111" y="1422252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6AB9E-7E3B-4AF3-BAA3-37B1124247EA}">
      <dsp:nvSpPr>
        <dsp:cNvPr id="0" name=""/>
        <dsp:cNvSpPr/>
      </dsp:nvSpPr>
      <dsp:spPr>
        <a:xfrm>
          <a:off x="1442048" y="1297041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EFD5A-4D37-466E-B016-8E40E23B95F3}">
      <dsp:nvSpPr>
        <dsp:cNvPr id="0" name=""/>
        <dsp:cNvSpPr/>
      </dsp:nvSpPr>
      <dsp:spPr>
        <a:xfrm>
          <a:off x="1942894" y="1516161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F1439-1864-4F55-A7B3-02EABD375C72}">
      <dsp:nvSpPr>
        <dsp:cNvPr id="0" name=""/>
        <dsp:cNvSpPr/>
      </dsp:nvSpPr>
      <dsp:spPr>
        <a:xfrm>
          <a:off x="2255923" y="1672675"/>
          <a:ext cx="351358" cy="351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48B42-408F-4052-934A-37C2C17571DE}">
      <dsp:nvSpPr>
        <dsp:cNvPr id="0" name=""/>
        <dsp:cNvSpPr/>
      </dsp:nvSpPr>
      <dsp:spPr>
        <a:xfrm>
          <a:off x="2694164" y="2017007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803F2-101D-4301-8312-1780B1C1F788}">
      <dsp:nvSpPr>
        <dsp:cNvPr id="0" name=""/>
        <dsp:cNvSpPr/>
      </dsp:nvSpPr>
      <dsp:spPr>
        <a:xfrm>
          <a:off x="2881981" y="2361339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F08F5-790F-47B2-B5EE-F0E0A189CCAA}">
      <dsp:nvSpPr>
        <dsp:cNvPr id="0" name=""/>
        <dsp:cNvSpPr/>
      </dsp:nvSpPr>
      <dsp:spPr>
        <a:xfrm>
          <a:off x="1254231" y="1703978"/>
          <a:ext cx="574950" cy="574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34FF5-D035-4C55-B926-B84FFAF21434}">
      <dsp:nvSpPr>
        <dsp:cNvPr id="0" name=""/>
        <dsp:cNvSpPr/>
      </dsp:nvSpPr>
      <dsp:spPr>
        <a:xfrm>
          <a:off x="33418" y="2893488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3267D-4329-4C9E-B897-39DAF168DF1F}">
      <dsp:nvSpPr>
        <dsp:cNvPr id="0" name=""/>
        <dsp:cNvSpPr/>
      </dsp:nvSpPr>
      <dsp:spPr>
        <a:xfrm>
          <a:off x="221236" y="3175214"/>
          <a:ext cx="351358" cy="351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85CD1-1E73-49C1-AD1E-A3223FA53225}">
      <dsp:nvSpPr>
        <dsp:cNvPr id="0" name=""/>
        <dsp:cNvSpPr/>
      </dsp:nvSpPr>
      <dsp:spPr>
        <a:xfrm>
          <a:off x="690779" y="3425637"/>
          <a:ext cx="511067" cy="511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848F0-606E-4022-8F25-73A5CFA927C3}">
      <dsp:nvSpPr>
        <dsp:cNvPr id="0" name=""/>
        <dsp:cNvSpPr/>
      </dsp:nvSpPr>
      <dsp:spPr>
        <a:xfrm>
          <a:off x="1348140" y="3832574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54EC7-8E36-46D1-A33C-AF580A482995}">
      <dsp:nvSpPr>
        <dsp:cNvPr id="0" name=""/>
        <dsp:cNvSpPr/>
      </dsp:nvSpPr>
      <dsp:spPr>
        <a:xfrm>
          <a:off x="1473351" y="3425637"/>
          <a:ext cx="351358" cy="351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A4A5B-0C21-4248-ACFD-F919BD5CCBEB}">
      <dsp:nvSpPr>
        <dsp:cNvPr id="0" name=""/>
        <dsp:cNvSpPr/>
      </dsp:nvSpPr>
      <dsp:spPr>
        <a:xfrm>
          <a:off x="1786380" y="3863877"/>
          <a:ext cx="223592" cy="223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6344-9FF3-4063-BCFA-B4C8345804BA}">
      <dsp:nvSpPr>
        <dsp:cNvPr id="0" name=""/>
        <dsp:cNvSpPr/>
      </dsp:nvSpPr>
      <dsp:spPr>
        <a:xfrm>
          <a:off x="2068106" y="3363031"/>
          <a:ext cx="511067" cy="511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0140D-C208-4F55-B90F-DF7E563206AE}">
      <dsp:nvSpPr>
        <dsp:cNvPr id="0" name=""/>
        <dsp:cNvSpPr/>
      </dsp:nvSpPr>
      <dsp:spPr>
        <a:xfrm>
          <a:off x="2756769" y="3237820"/>
          <a:ext cx="351358" cy="351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DC3B4-922F-4C06-A6FC-874F22B8993A}">
      <dsp:nvSpPr>
        <dsp:cNvPr id="0" name=""/>
        <dsp:cNvSpPr/>
      </dsp:nvSpPr>
      <dsp:spPr>
        <a:xfrm>
          <a:off x="3108128" y="1766063"/>
          <a:ext cx="1031891" cy="196999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1D9EC-3C20-41B2-B71A-00C7F06551ED}">
      <dsp:nvSpPr>
        <dsp:cNvPr id="0" name=""/>
        <dsp:cNvSpPr/>
      </dsp:nvSpPr>
      <dsp:spPr>
        <a:xfrm>
          <a:off x="4140019" y="1767020"/>
          <a:ext cx="2814248" cy="1969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Aggregation</a:t>
          </a:r>
          <a:endParaRPr lang="en-IN" sz="20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4140019" y="1767020"/>
        <a:ext cx="2814248" cy="1969973"/>
      </dsp:txXfrm>
    </dsp:sp>
    <dsp:sp modelId="{B15AC2E9-1B46-4673-B7E0-797944A993D3}">
      <dsp:nvSpPr>
        <dsp:cNvPr id="0" name=""/>
        <dsp:cNvSpPr/>
      </dsp:nvSpPr>
      <dsp:spPr>
        <a:xfrm>
          <a:off x="6954268" y="1766063"/>
          <a:ext cx="1031891" cy="196999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8D98-8352-4E18-86D3-178E44E3A27E}">
      <dsp:nvSpPr>
        <dsp:cNvPr id="0" name=""/>
        <dsp:cNvSpPr/>
      </dsp:nvSpPr>
      <dsp:spPr>
        <a:xfrm>
          <a:off x="8098729" y="1603259"/>
          <a:ext cx="2392111" cy="2392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Defuzzification</a:t>
          </a:r>
          <a:endParaRPr lang="en-IN" sz="20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8449046" y="1953576"/>
        <a:ext cx="1691477" cy="1691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D4DB-461E-D1EC-E5E8-36E5A62F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F2A6B-B1B0-54BA-9040-D5ECA7507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12B4EC-CFF2-1E2F-053A-D1E7ED31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8B49-989A-BFF9-C3F3-0C32BC9C9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909DF-9CB9-E293-FC1F-190ACA055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FF2E8-C8FB-7849-86DC-A971717B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FCD6-C429-24CC-899A-72FADDC8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2F649-3367-82C8-FF49-163643783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8DCBC-77F2-D587-DB2A-28647140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2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FFE7D-0B2F-7225-0175-35F5F90A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38AB34-36E2-1FB0-1E81-985627AF1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6395B-9946-7765-CB4D-30F71374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9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2E829-72E7-AD39-45B6-9570B113B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946B6-5D5B-01E9-D2D7-391C00B14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A8FD78-A046-1FA0-5F0D-FDF7D438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20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14DF4-3184-6712-51C0-95D9854F9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CAD33-5C61-99FB-EAF3-287B4E91A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1CCCD2-F355-F151-E441-FDD6ABAC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68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2F02-5CC2-0EC5-7A0F-F0F025971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5E4A4-1118-2CAA-1C65-D822B024C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E75E3-57C3-2080-0642-D7D9F43B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26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F89D5-B38F-F21E-C520-5CF9E7C94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A13C78-217D-9415-C540-2486D4871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9F2DA-69CA-9607-69D0-FBBE9044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24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0EC9-C422-FACB-2CEE-2DDE51704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65CE3-B1AB-B2C0-672E-796B78910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B5AEA-D0AB-F7FE-B07E-2B0840AC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83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59E4D-B4FA-8AC9-54DE-52F8A938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364A4D-C30A-86EC-EAC2-EF1F9A636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F332B-13D7-8FE1-B44F-641A9233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8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A1D77-4270-9C2D-A2A7-9A9B44163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BA86D-4321-5171-C9F1-11FF03A53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731E13-2A38-8946-7A18-C26EF8E6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7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FE1B1-7096-D2CD-2723-AA979F316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0CAAE1-9F08-314F-74B8-ABF1910CF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44BB6-8059-DCB5-66F0-BD0D4B2E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60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D4CBF-CA60-ED91-01ED-C42B0067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CAF1D-2767-1247-50D7-0820D85C7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02B74-D40D-7AB0-83D4-2BBEB803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44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1C1E7-1ED6-093E-AD66-ADEB461B4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E9515-596F-2193-BB2B-8F41BC9CD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C3F68-CE4C-90EB-7C80-784C37A89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0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33027-D960-875E-B583-564E9262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8DEC1-96A7-3189-D907-A7A24CBF4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0E640-A221-BBDE-64A9-3ABAE5F4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85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B6371-63A1-DA15-0FF4-AF5808B4D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06621A-D41B-3C33-DEC4-A813001DC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3A1649-2DA0-0BDA-4864-60FF8A1C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8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63A66-E27B-F5C2-640A-D21445C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654A9-5CAD-3C87-B339-76B35428C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E8C494-11BE-48B1-C82D-F5F53CD8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5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50DF-0A68-C913-9A65-EE222951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42B73-D7C8-0071-56D5-DE531ECD6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428E3-D2CA-223C-3504-09AD51C5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76931-F66C-71C3-47A3-E703D1D6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895D8-C167-8B76-4C6B-B0169520F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8A97E-E1EE-E453-F5E4-8881293A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6236-90BE-B77C-2958-97868421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EF904-F36E-10FB-3261-E1B0D0929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A409D-E9CE-C828-070F-5EADB3AF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4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br>
              <a:rPr lang="en-US" dirty="0"/>
            </a:br>
            <a:r>
              <a:rPr lang="en-US" dirty="0"/>
              <a:t>Fuzzy pooling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B4924-CFCE-88B5-8513-FE24FAD8F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AAA73-64FA-F1CA-78D6-5DA87091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554" y="1431941"/>
            <a:ext cx="11637061" cy="3496723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CNN is mainly based on two operations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Convolution - which implements feature extraction through filtering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ii) Pooling - which implements the dimensionality reduction.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AFF31C-FE50-3A8A-6F49-5CC7015D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49" y="-1218224"/>
            <a:ext cx="8083685" cy="2495028"/>
          </a:xfrm>
        </p:spPr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cnn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12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3CE79-6B1A-F9FA-B955-D5935675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234A-0790-DCA4-FAC4-46EDB411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554" y="1431941"/>
            <a:ext cx="11637061" cy="3496723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CNN is mainly based on two operations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Convolution - which implements feature extraction through filtering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ii) Pooling - which implements the dimensionality reduction.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3548E6-00EE-0922-4D6B-E1B00553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49" y="-1218224"/>
            <a:ext cx="8083685" cy="2495028"/>
          </a:xfrm>
        </p:spPr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cnn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72BEA-687E-DC1A-76DF-D49F5356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54" y="2763297"/>
            <a:ext cx="9682086" cy="34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2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DC69A-715F-367A-7227-04BBA58B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05424-D944-C346-901C-F365CA71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0875CF-9E75-F1C0-3B6B-545D1222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28" y="-1343313"/>
            <a:ext cx="9552562" cy="2495028"/>
          </a:xfrm>
        </p:spPr>
        <p:txBody>
          <a:bodyPr/>
          <a:lstStyle/>
          <a:p>
            <a:r>
              <a:rPr lang="en-US" dirty="0"/>
              <a:t>Example of Convolution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642D1-7287-3071-9AD5-D25A540A4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7" y="1151715"/>
            <a:ext cx="10414037" cy="55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494E1-49E9-5198-48F6-2C1767AE6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705A4C2-E2AF-8794-B213-85867CF8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062470"/>
            <a:ext cx="8666018" cy="2495028"/>
          </a:xfrm>
        </p:spPr>
        <p:txBody>
          <a:bodyPr/>
          <a:lstStyle/>
          <a:p>
            <a:r>
              <a:rPr lang="en-US" dirty="0"/>
              <a:t>Example of pooling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66A60-0625-DC90-1766-C207E478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4CB23-968F-4F5A-0471-506A4412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3931"/>
            <a:ext cx="10363200" cy="43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5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4F9C5-A501-7454-434D-DF71C5359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B743D-0979-D77D-0BDE-B15D4C5C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8" y="2052686"/>
            <a:ext cx="10872355" cy="3787005"/>
          </a:xfrm>
        </p:spPr>
        <p:txBody>
          <a:bodyPr/>
          <a:lstStyle/>
          <a:p>
            <a:r>
              <a:rPr lang="en-US" dirty="0"/>
              <a:t>In this paper we learnt a novel pooling operation based on type-1 fuzzy sets to cope up with the local imprecision of the feature maps.</a:t>
            </a:r>
          </a:p>
        </p:txBody>
      </p:sp>
    </p:spTree>
    <p:extLst>
      <p:ext uri="{BB962C8B-B14F-4D97-AF65-F5344CB8AC3E}">
        <p14:creationId xmlns:p14="http://schemas.microsoft.com/office/powerpoint/2010/main" val="169538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806E-F1C6-9817-594A-4E3C48567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CC1F-EB55-C3BC-82FC-2915908F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8" y="2052686"/>
            <a:ext cx="10872355" cy="3787005"/>
          </a:xfrm>
        </p:spPr>
        <p:txBody>
          <a:bodyPr/>
          <a:lstStyle/>
          <a:p>
            <a:r>
              <a:rPr lang="en-US" dirty="0"/>
              <a:t>In this paper we learnt a novel pooling operation based on type-1 fuzzy sets to cope up with the local imprecision of the feature maps 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b="1" dirty="0"/>
              <a:t>Fuzzy Pooling layer </a:t>
            </a:r>
            <a:r>
              <a:rPr lang="en-US" dirty="0"/>
              <a:t>in replacement of the current </a:t>
            </a:r>
            <a:r>
              <a:rPr lang="en-US" b="1" dirty="0"/>
              <a:t>Crisp Pooling layers </a:t>
            </a:r>
            <a:r>
              <a:rPr lang="en-US" dirty="0"/>
              <a:t>of CNN Architectures except that everything else remains the same.</a:t>
            </a:r>
          </a:p>
        </p:txBody>
      </p:sp>
    </p:spTree>
    <p:extLst>
      <p:ext uri="{BB962C8B-B14F-4D97-AF65-F5344CB8AC3E}">
        <p14:creationId xmlns:p14="http://schemas.microsoft.com/office/powerpoint/2010/main" val="75242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F58BC-47DB-FD4D-AEC0-017E1C759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A24B-C3A9-7834-6673-A591CED1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042B9-972B-D9F4-EC17-07B552F4E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7" y="1725076"/>
            <a:ext cx="1079615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F957F-84AE-4CFD-DA04-0D6A783BF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0DCE-5835-537C-BE20-F2AD1B9A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6D4A8-A683-B71B-84B8-57655FD2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7" y="1725076"/>
            <a:ext cx="10796155" cy="3553321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8BF000C-87B7-A840-1B75-2D4355CCC347}"/>
              </a:ext>
            </a:extLst>
          </p:cNvPr>
          <p:cNvSpPr/>
          <p:nvPr/>
        </p:nvSpPr>
        <p:spPr>
          <a:xfrm>
            <a:off x="5362587" y="1641914"/>
            <a:ext cx="4986759" cy="43849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2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09083-E875-FEBF-F429-276B6692F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140C-19AF-A633-9029-6D3EA4BF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F2D51-F989-9381-FABF-89D8A5EA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7" y="1725076"/>
            <a:ext cx="10796155" cy="3553321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B00DAB44-9FB8-407F-DFC1-F5B47DCE5B2B}"/>
              </a:ext>
            </a:extLst>
          </p:cNvPr>
          <p:cNvSpPr/>
          <p:nvPr/>
        </p:nvSpPr>
        <p:spPr>
          <a:xfrm>
            <a:off x="5362587" y="1641914"/>
            <a:ext cx="4986759" cy="43849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335BEB1-FED6-4C10-1233-2C726A41CC46}"/>
              </a:ext>
            </a:extLst>
          </p:cNvPr>
          <p:cNvSpPr txBox="1">
            <a:spLocks/>
          </p:cNvSpPr>
          <p:nvPr/>
        </p:nvSpPr>
        <p:spPr>
          <a:xfrm>
            <a:off x="3466223" y="5741383"/>
            <a:ext cx="5259554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Instead, we will use Fuzzy Pooling…</a:t>
            </a:r>
          </a:p>
        </p:txBody>
      </p:sp>
    </p:spTree>
    <p:extLst>
      <p:ext uri="{BB962C8B-B14F-4D97-AF65-F5344CB8AC3E}">
        <p14:creationId xmlns:p14="http://schemas.microsoft.com/office/powerpoint/2010/main" val="390528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039BF-F3E4-53C8-605B-28DFC1DF0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A5C337-6862-FE77-E12E-E9D88478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989734"/>
            <a:ext cx="10099964" cy="2495028"/>
          </a:xfrm>
        </p:spPr>
        <p:txBody>
          <a:bodyPr/>
          <a:lstStyle/>
          <a:p>
            <a:r>
              <a:rPr lang="en-US" dirty="0"/>
              <a:t>Architecture of fuzzy pooling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7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54BDF-AB00-2F27-EA1F-09CB83F5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9DF2-3AE6-9EF7-6C75-501A9C65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2B694-012A-0566-DD4C-BF7FB5DED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9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F7BE7-878F-5F85-8399-1547AD3E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1895ECF-E977-E0D4-C38E-EC076472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989734"/>
            <a:ext cx="10099964" cy="2495028"/>
          </a:xfrm>
        </p:spPr>
        <p:txBody>
          <a:bodyPr/>
          <a:lstStyle/>
          <a:p>
            <a:r>
              <a:rPr lang="en-US" dirty="0"/>
              <a:t>Architecture of fuzzy pooling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697BA82-D8C8-EC68-2574-AB28C13FFA5D}"/>
              </a:ext>
            </a:extLst>
          </p:cNvPr>
          <p:cNvGraphicFramePr/>
          <p:nvPr/>
        </p:nvGraphicFramePr>
        <p:xfrm>
          <a:off x="800100" y="1057853"/>
          <a:ext cx="10636829" cy="538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26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A69DE-DE27-C447-DB6B-AF3C2D16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D58ACA-18C7-FB71-C9F8-E78B778F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35787"/>
            <a:ext cx="5259554" cy="2495028"/>
          </a:xfrm>
        </p:spPr>
        <p:txBody>
          <a:bodyPr/>
          <a:lstStyle/>
          <a:p>
            <a:r>
              <a:rPr lang="en-US" dirty="0"/>
              <a:t>Fuzzification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820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F06C3-D5B6-89FE-41A1-DA168AAA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031A4-B360-50E8-989C-C6E4BB69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74288"/>
            <a:ext cx="10796155" cy="47317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Fuzzification</a:t>
            </a:r>
            <a:r>
              <a:rPr lang="en-US" b="0" i="0" dirty="0">
                <a:effectLst/>
              </a:rPr>
              <a:t> is the process of converting a crisp input value to a fuzzy value.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7C737A-A8C3-69C4-CA1D-14FA4F19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35787"/>
            <a:ext cx="5259554" cy="2495028"/>
          </a:xfrm>
        </p:spPr>
        <p:txBody>
          <a:bodyPr/>
          <a:lstStyle/>
          <a:p>
            <a:r>
              <a:rPr lang="en-US" dirty="0"/>
              <a:t>Fuzzification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08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ABFFF-1EC7-869B-3A5E-DE09F921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EA6DE-3DE0-466A-2762-80D69564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2725"/>
            <a:ext cx="10796155" cy="47317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Fuzzification</a:t>
            </a:r>
            <a:r>
              <a:rPr lang="en-US" b="0" i="0" dirty="0">
                <a:effectLst/>
              </a:rPr>
              <a:t> is the process of converting a crisp input value to a fuzzy value.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fuzzy pooling process, we will define membership functions for small, medium, and large values to quantify each patch's intensity levels.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0BEBBDA-C0CA-0E80-1318-154FD9EA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35787"/>
            <a:ext cx="5259554" cy="2495028"/>
          </a:xfrm>
        </p:spPr>
        <p:txBody>
          <a:bodyPr/>
          <a:lstStyle/>
          <a:p>
            <a:r>
              <a:rPr lang="en-US" dirty="0"/>
              <a:t>Fuzzification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50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E22-9729-7B3F-DFB8-A922358C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7" y="-1247514"/>
            <a:ext cx="9486900" cy="2495028"/>
          </a:xfrm>
        </p:spPr>
        <p:txBody>
          <a:bodyPr/>
          <a:lstStyle/>
          <a:p>
            <a:r>
              <a:rPr lang="en-US" dirty="0"/>
              <a:t>Small membership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67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592A-6CA6-7229-A9DE-F49618714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AFD6-0143-7ADF-D59F-D8C59479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7" y="-1247514"/>
            <a:ext cx="9486900" cy="2495028"/>
          </a:xfrm>
        </p:spPr>
        <p:txBody>
          <a:bodyPr/>
          <a:lstStyle/>
          <a:p>
            <a:r>
              <a:rPr lang="en-US" dirty="0"/>
              <a:t>Small membership function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68DF08-DCEA-21A9-C9DC-2C4C906EA44D}"/>
              </a:ext>
            </a:extLst>
          </p:cNvPr>
          <p:cNvSpPr txBox="1">
            <a:spLocks/>
          </p:cNvSpPr>
          <p:nvPr/>
        </p:nvSpPr>
        <p:spPr>
          <a:xfrm>
            <a:off x="768927" y="2572230"/>
            <a:ext cx="3740727" cy="440405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Input close to 0 -&gt;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Primarily characterized by lower numerical values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85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9BE74-A54F-B8D5-E39F-BECD7EF2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83CC-B926-540D-171E-D1020E47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7" y="-1247514"/>
            <a:ext cx="9486900" cy="2495028"/>
          </a:xfrm>
        </p:spPr>
        <p:txBody>
          <a:bodyPr/>
          <a:lstStyle/>
          <a:p>
            <a:r>
              <a:rPr lang="en-US" dirty="0"/>
              <a:t>Small membership function</a:t>
            </a:r>
            <a:endParaRPr lang="en-IN" dirty="0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34EDBEC1-B01D-541F-AF7E-0244DD809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573" y="1541840"/>
            <a:ext cx="7278832" cy="491490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A25A19-62D9-D4C7-44D4-4092340F8AB1}"/>
              </a:ext>
            </a:extLst>
          </p:cNvPr>
          <p:cNvSpPr txBox="1">
            <a:spLocks/>
          </p:cNvSpPr>
          <p:nvPr/>
        </p:nvSpPr>
        <p:spPr>
          <a:xfrm>
            <a:off x="768927" y="2572230"/>
            <a:ext cx="3740727" cy="440405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Input close to 0 -&gt;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Primarily characterized by lower numerical values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35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70FD3-1616-33E7-2D1D-C010997CF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3E8D-E358-8143-7235-D205887E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7" y="-1247514"/>
            <a:ext cx="9705109" cy="2495028"/>
          </a:xfrm>
        </p:spPr>
        <p:txBody>
          <a:bodyPr/>
          <a:lstStyle/>
          <a:p>
            <a:r>
              <a:rPr lang="en-US" dirty="0"/>
              <a:t>Medium membership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66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D868B-386E-CEE3-EB6E-A7E51D810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F433-28FE-8600-D412-6447C01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7" y="-1247514"/>
            <a:ext cx="9705109" cy="2495028"/>
          </a:xfrm>
        </p:spPr>
        <p:txBody>
          <a:bodyPr/>
          <a:lstStyle/>
          <a:p>
            <a:r>
              <a:rPr lang="en-US" dirty="0"/>
              <a:t>Medium membership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68E0-8296-14C0-CA0A-59CAE28006CB}"/>
              </a:ext>
            </a:extLst>
          </p:cNvPr>
          <p:cNvSpPr txBox="1">
            <a:spLocks/>
          </p:cNvSpPr>
          <p:nvPr/>
        </p:nvSpPr>
        <p:spPr>
          <a:xfrm>
            <a:off x="581892" y="2264489"/>
            <a:ext cx="3740727" cy="440405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Input close to 3.0 -&gt;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Primarily characterized by values around the midpoint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96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1C0EB-2D50-BEEA-AF7A-FA5FACB68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B715-639A-B219-8976-BB610659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7" y="-1247514"/>
            <a:ext cx="9705109" cy="2495028"/>
          </a:xfrm>
        </p:spPr>
        <p:txBody>
          <a:bodyPr/>
          <a:lstStyle/>
          <a:p>
            <a:r>
              <a:rPr lang="en-US" dirty="0"/>
              <a:t>Medium membership function</a:t>
            </a:r>
            <a:endParaRPr lang="en-IN" dirty="0"/>
          </a:p>
        </p:txBody>
      </p:sp>
      <p:pic>
        <p:nvPicPr>
          <p:cNvPr id="7" name="Picture 6" descr="A graph with orange line&#10;&#10;Description automatically generated">
            <a:extLst>
              <a:ext uri="{FF2B5EF4-FFF2-40B4-BE49-F238E27FC236}">
                <a16:creationId xmlns:a16="http://schemas.microsoft.com/office/drawing/2014/main" id="{E931C700-03CA-BA5B-AD57-B30BF55F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3" y="1354415"/>
            <a:ext cx="7614050" cy="515029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D9A8FF-3554-A86D-1B4D-973422CF7B50}"/>
              </a:ext>
            </a:extLst>
          </p:cNvPr>
          <p:cNvSpPr txBox="1">
            <a:spLocks/>
          </p:cNvSpPr>
          <p:nvPr/>
        </p:nvSpPr>
        <p:spPr>
          <a:xfrm>
            <a:off x="581892" y="2264489"/>
            <a:ext cx="3740727" cy="440405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Input close to 3.0 -&gt;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Primarily characterized by values around the midpoint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4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752945" cy="3207344"/>
          </a:xfrm>
        </p:spPr>
        <p:txBody>
          <a:bodyPr>
            <a:normAutofit/>
          </a:bodyPr>
          <a:lstStyle/>
          <a:p>
            <a:r>
              <a:rPr lang="en-US" dirty="0"/>
              <a:t>Introduction to 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7E7DD-5260-C174-D9ED-DD44346D0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19C55C-79A3-9EDC-5AB2-B2FBA4B24013}"/>
              </a:ext>
            </a:extLst>
          </p:cNvPr>
          <p:cNvSpPr txBox="1">
            <a:spLocks/>
          </p:cNvSpPr>
          <p:nvPr/>
        </p:nvSpPr>
        <p:spPr>
          <a:xfrm>
            <a:off x="665017" y="-1247514"/>
            <a:ext cx="9705109" cy="249502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Large membership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73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39908-7FC2-A04A-5CBA-B9FF8102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75E76E-4DFC-6C67-32D6-3D710B6754D2}"/>
              </a:ext>
            </a:extLst>
          </p:cNvPr>
          <p:cNvSpPr txBox="1">
            <a:spLocks/>
          </p:cNvSpPr>
          <p:nvPr/>
        </p:nvSpPr>
        <p:spPr>
          <a:xfrm>
            <a:off x="665017" y="-1247514"/>
            <a:ext cx="9705109" cy="249502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Large membership function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BABE6D-DAF0-E7A1-CC32-B59BC1AFE935}"/>
              </a:ext>
            </a:extLst>
          </p:cNvPr>
          <p:cNvSpPr txBox="1">
            <a:spLocks/>
          </p:cNvSpPr>
          <p:nvPr/>
        </p:nvSpPr>
        <p:spPr>
          <a:xfrm>
            <a:off x="550717" y="2453946"/>
            <a:ext cx="3740727" cy="440405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Input close to 6.0 -&gt;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Primarily characterized by higher numerical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87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94338-1FD2-89AE-B211-C6318CE2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B0C46D-8755-29C1-0E65-342028F0FD5F}"/>
              </a:ext>
            </a:extLst>
          </p:cNvPr>
          <p:cNvSpPr txBox="1">
            <a:spLocks/>
          </p:cNvSpPr>
          <p:nvPr/>
        </p:nvSpPr>
        <p:spPr>
          <a:xfrm>
            <a:off x="665017" y="-1247514"/>
            <a:ext cx="9705109" cy="249502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Large membership function</a:t>
            </a:r>
            <a:endParaRPr lang="en-IN" dirty="0"/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BA12A1B3-0FBE-7E8A-B7C6-115283AB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1" y="1479106"/>
            <a:ext cx="6855514" cy="498044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C0B01-970B-51BF-1608-835C5A754D79}"/>
              </a:ext>
            </a:extLst>
          </p:cNvPr>
          <p:cNvSpPr txBox="1">
            <a:spLocks/>
          </p:cNvSpPr>
          <p:nvPr/>
        </p:nvSpPr>
        <p:spPr>
          <a:xfrm>
            <a:off x="550717" y="2453946"/>
            <a:ext cx="3740727" cy="440405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Input close to 6.0 -&gt;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Primarily characterized by higher numerical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305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31E4-8FEA-AD3E-8DEC-172726F9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DE89-74A4-BD01-00C7-BCC10D9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-401135"/>
            <a:ext cx="10035251" cy="2495028"/>
          </a:xfrm>
        </p:spPr>
        <p:txBody>
          <a:bodyPr/>
          <a:lstStyle/>
          <a:p>
            <a:r>
              <a:rPr lang="en-US" dirty="0"/>
              <a:t>Recap: Why are we doing Three different membership function?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393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EC090-B4B1-4BE7-2AED-2BDB48B8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BBC0-181B-21AD-78CC-08F38BD2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-401135"/>
            <a:ext cx="10035251" cy="2495028"/>
          </a:xfrm>
        </p:spPr>
        <p:txBody>
          <a:bodyPr/>
          <a:lstStyle/>
          <a:p>
            <a:r>
              <a:rPr lang="en-US" dirty="0"/>
              <a:t>Recap: Why are we doing Three different membership function?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24BD-167F-ECB9-9D09-218E3748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8" y="2656046"/>
            <a:ext cx="9653287" cy="5161630"/>
          </a:xfrm>
        </p:spPr>
        <p:txBody>
          <a:bodyPr>
            <a:normAutofit/>
          </a:bodyPr>
          <a:lstStyle/>
          <a:p>
            <a:r>
              <a:rPr lang="en-US" dirty="0"/>
              <a:t>Classifying inputs into different membership values through fuzzy sets allows for handling uncertainty and vagueness in real-world concepts, leading to improved decision-making and flexibility in classification.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667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CCA11-A696-89F1-AB28-B60D3E88B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338-3BE8-824B-F8E5-48BC06AB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BC42-D13B-982B-17F5-C8111216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2A6D1-BEA2-68FF-9BDA-16C06A87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7" y="1209675"/>
            <a:ext cx="10444223" cy="53994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BEBBF-6FA9-64B7-042D-6FF6E6D63DCF}"/>
              </a:ext>
            </a:extLst>
          </p:cNvPr>
          <p:cNvSpPr txBox="1">
            <a:spLocks/>
          </p:cNvSpPr>
          <p:nvPr/>
        </p:nvSpPr>
        <p:spPr>
          <a:xfrm>
            <a:off x="597061" y="-1285353"/>
            <a:ext cx="10210800" cy="249502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CRISP VALUES ARE CONVERTED INTO A FUZZY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267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18A50-60DE-2E06-FA21-CBE82D5B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9E9C-3C35-9A83-1EE8-08514BE6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130340"/>
            <a:ext cx="5259554" cy="2495028"/>
          </a:xfrm>
        </p:spPr>
        <p:txBody>
          <a:bodyPr/>
          <a:lstStyle/>
          <a:p>
            <a:r>
              <a:rPr lang="en-US" dirty="0"/>
              <a:t>AGGREGATION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961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0C9E8-CC3E-77E6-F5DB-D52043DB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CEF5-79AB-0DA9-E436-B7DA1327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130340"/>
            <a:ext cx="5259554" cy="2495028"/>
          </a:xfrm>
        </p:spPr>
        <p:txBody>
          <a:bodyPr/>
          <a:lstStyle/>
          <a:p>
            <a:r>
              <a:rPr lang="en-US" dirty="0"/>
              <a:t>AGGREGATION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7CF7-4BCA-7D13-2150-B101733EF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63611"/>
            <a:ext cx="10842760" cy="377266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fuzzy logic, aggregation is </a:t>
            </a:r>
            <a:r>
              <a:rPr lang="en-US" dirty="0"/>
              <a:t>the process of combining fuzzy sets that represent the outputs of each rule into a single fuzzy set</a:t>
            </a:r>
            <a:r>
              <a:rPr lang="en-US" b="0" i="0" dirty="0">
                <a:effectLst/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41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DBF74-10C4-4573-35F6-06F19E3A6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E871-4C93-797E-E7D4-90ED8C76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130340"/>
            <a:ext cx="5259554" cy="2495028"/>
          </a:xfrm>
        </p:spPr>
        <p:txBody>
          <a:bodyPr/>
          <a:lstStyle/>
          <a:p>
            <a:r>
              <a:rPr lang="en-US" dirty="0"/>
              <a:t>AGGREGATION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9C83-43AC-0F0A-8A7E-65AE9580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63611"/>
            <a:ext cx="10842760" cy="377266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fuzzy logic, aggregation is </a:t>
            </a:r>
            <a:r>
              <a:rPr lang="en-US" dirty="0"/>
              <a:t>the process of combining fuzzy sets that represent the outputs of each rule into a single fuzzy set</a:t>
            </a:r>
            <a:r>
              <a:rPr lang="en-US" b="0" i="0" dirty="0">
                <a:effectLst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have used the </a:t>
            </a:r>
            <a:r>
              <a:rPr lang="en-US" b="1" dirty="0"/>
              <a:t>sum operator</a:t>
            </a:r>
            <a:r>
              <a:rPr lang="en-US" dirty="0"/>
              <a:t> in fuzzy aggregation to combine multiple membership values into a single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96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D8677-DE07-C391-9AA6-2A8C0F34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201C-71B7-1730-313F-17226148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8935-07E5-AFB3-8473-067A94E0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71B2D-2231-7DF4-42D8-ECFB6DFB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9" y="520861"/>
            <a:ext cx="10818860" cy="62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3648C-ECF7-E980-742C-8B124CE73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43D9-7957-69AE-B87C-1DE015AF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CD1F-FAF3-0E0A-C9D3-A5C4DE8B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752945" cy="3207344"/>
          </a:xfrm>
        </p:spPr>
        <p:txBody>
          <a:bodyPr>
            <a:normAutofit/>
          </a:bodyPr>
          <a:lstStyle/>
          <a:p>
            <a:r>
              <a:rPr lang="en-US" dirty="0"/>
              <a:t>Introduction to CNN</a:t>
            </a:r>
          </a:p>
          <a:p>
            <a:r>
              <a:rPr lang="en-US" dirty="0"/>
              <a:t>Implementation of Pooling based on Fuzzy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7A9CB-3DD7-A3A9-A161-40F6F8BC0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07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43D27-1624-BECB-C564-540E50539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6702-1EE6-86AB-20C6-F922956A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095616"/>
            <a:ext cx="5259554" cy="2495028"/>
          </a:xfrm>
        </p:spPr>
        <p:txBody>
          <a:bodyPr/>
          <a:lstStyle/>
          <a:p>
            <a:r>
              <a:rPr lang="en-US" dirty="0"/>
              <a:t>defuzzification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46C6D-5551-EB01-CD0E-B769A3C71D5C}"/>
              </a:ext>
            </a:extLst>
          </p:cNvPr>
          <p:cNvSpPr txBox="1">
            <a:spLocks/>
          </p:cNvSpPr>
          <p:nvPr/>
        </p:nvSpPr>
        <p:spPr>
          <a:xfrm>
            <a:off x="914400" y="2019234"/>
            <a:ext cx="10567686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ElsevierGulliv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841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2AF96-DEEE-B76F-AB95-AC6F157BB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0BCF-47D5-5A0A-5F5C-AD98844D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095616"/>
            <a:ext cx="5259554" cy="2495028"/>
          </a:xfrm>
        </p:spPr>
        <p:txBody>
          <a:bodyPr/>
          <a:lstStyle/>
          <a:p>
            <a:r>
              <a:rPr lang="en-US" dirty="0"/>
              <a:t>defuzzification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F04E2-4A79-8A24-A967-70BBA799EEA9}"/>
              </a:ext>
            </a:extLst>
          </p:cNvPr>
          <p:cNvSpPr txBox="1">
            <a:spLocks/>
          </p:cNvSpPr>
          <p:nvPr/>
        </p:nvSpPr>
        <p:spPr>
          <a:xfrm>
            <a:off x="914400" y="2019234"/>
            <a:ext cx="10567686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ElsevierGulliver"/>
              </a:rPr>
              <a:t>The defuzzification stage reduces the dimensionality of patches. We have used Center of Gravity (COG) as defuzzification method.</a:t>
            </a:r>
          </a:p>
          <a:p>
            <a:endParaRPr lang="en-US" dirty="0">
              <a:latin typeface="ElsevierGulliv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16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0ED9F-F206-2B4B-6839-1E4AAC0FC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64B0-1ADE-F19D-8C3C-FECCD062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095616"/>
            <a:ext cx="5259554" cy="2495028"/>
          </a:xfrm>
        </p:spPr>
        <p:txBody>
          <a:bodyPr/>
          <a:lstStyle/>
          <a:p>
            <a:r>
              <a:rPr lang="en-US" dirty="0"/>
              <a:t>defuzzification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13C2-AE75-0A08-6627-30CA1221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91525"/>
            <a:ext cx="10567686" cy="2233233"/>
          </a:xfrm>
        </p:spPr>
        <p:txBody>
          <a:bodyPr/>
          <a:lstStyle/>
          <a:p>
            <a:r>
              <a:rPr lang="en-US" b="0" i="0" dirty="0">
                <a:effectLst/>
                <a:latin typeface="ElsevierGulliver"/>
              </a:rPr>
              <a:t>The defuzzification stage reduces the dimensionality of patches. </a:t>
            </a:r>
            <a:r>
              <a:rPr lang="en-US" dirty="0">
                <a:latin typeface="ElsevierGulliver"/>
              </a:rPr>
              <a:t>W</a:t>
            </a:r>
            <a:r>
              <a:rPr lang="en-US" b="0" i="0" dirty="0">
                <a:effectLst/>
                <a:latin typeface="ElsevierGulliver"/>
              </a:rPr>
              <a:t>e have used Center of Gravity (COG) as defuzzification method.</a:t>
            </a:r>
          </a:p>
          <a:p>
            <a:endParaRPr lang="en-US" dirty="0">
              <a:latin typeface="ElsevierGulliver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3F27E-8CD1-F844-7B13-D3B975C5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23432"/>
            <a:ext cx="9016679" cy="30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91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92A7E-2AC2-E704-EE4E-1FB49E476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89EA-0DE3-63F0-981C-064064DD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A2DA-9E96-2607-6E0A-7275555E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AC1D9-00C5-E53A-7185-665AF74C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6" y="508160"/>
            <a:ext cx="11111697" cy="60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78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55869-224B-EB41-58D8-063A10B6D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A0D29E5-B16C-5D2E-7F71-566C0205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45" y="-783100"/>
            <a:ext cx="5259554" cy="2495028"/>
          </a:xfrm>
        </p:spPr>
        <p:txBody>
          <a:bodyPr/>
          <a:lstStyle/>
          <a:p>
            <a:r>
              <a:rPr lang="en-US" dirty="0"/>
              <a:t>What Next?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52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C917B-02D2-1BD4-3DE0-329B5630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A484B3-86AB-D2F5-FB4D-2EDC5CFC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45" y="-783100"/>
            <a:ext cx="5259554" cy="2495028"/>
          </a:xfrm>
        </p:spPr>
        <p:txBody>
          <a:bodyPr/>
          <a:lstStyle/>
          <a:p>
            <a:r>
              <a:rPr lang="en-US" dirty="0"/>
              <a:t>What Next?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59032C9-9CCA-83B6-105E-006DC462F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844" y="2274838"/>
            <a:ext cx="106487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 defuzzified output matrix can then be fed into the next layer of the convolutional neural network (CNN).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8647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A0ABD-2C51-FCE2-9F6C-389822FB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B004EE8-B263-91B4-9513-1BC27ED92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844" y="2274838"/>
            <a:ext cx="106487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 defuzzified output matrix can then be fed into the next layer of the convolutional neural network (CNN).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This could be another convolutional layer, or it could be followed by flattening and connecting to fully connected (dense) layers.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9B0C7E-7342-57E3-97EA-D27BA817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45" y="-783100"/>
            <a:ext cx="5259554" cy="2495028"/>
          </a:xfrm>
        </p:spPr>
        <p:txBody>
          <a:bodyPr/>
          <a:lstStyle/>
          <a:p>
            <a:r>
              <a:rPr lang="en-US" dirty="0"/>
              <a:t>What Next?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579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9D8AF-423B-E21B-A893-8142B481F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4D19-E162-60B8-C4A6-A1C5F856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" y="-1247514"/>
            <a:ext cx="5259554" cy="2495028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106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E8E1E-2B86-BA94-2D84-13DABAA8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2F29-4515-9764-9DCF-32908CDD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" y="-1247514"/>
            <a:ext cx="5259554" cy="2495028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1B6072-F07E-38D3-0049-6C77F96E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6" y="1976378"/>
            <a:ext cx="10637135" cy="29052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worked with the Fashion MNIST dataset, which consists of 28x28 grayscale images of various clothing items. </a:t>
            </a:r>
          </a:p>
        </p:txBody>
      </p:sp>
    </p:spTree>
    <p:extLst>
      <p:ext uri="{BB962C8B-B14F-4D97-AF65-F5344CB8AC3E}">
        <p14:creationId xmlns:p14="http://schemas.microsoft.com/office/powerpoint/2010/main" val="3882198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0813F-DB3A-8F1B-4E3C-BF9BB0FD2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FBF6-D70D-A572-EC37-3C8D37F3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" y="-1247514"/>
            <a:ext cx="5259554" cy="2495028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B4CA2F-5A08-BFF9-D703-E8BD53CF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6" y="1976378"/>
            <a:ext cx="10637135" cy="29052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worked with the Fashion MNIST dataset, which consists of 28x28 grayscale images of various clothing items.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results obtained by different pooling method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14510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F7626-EA77-EC6D-B95B-92A5F68E9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6781-28A6-3A31-C7B5-98706D66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3B33-740C-6F99-5943-FBC8D669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752945" cy="3207344"/>
          </a:xfrm>
        </p:spPr>
        <p:txBody>
          <a:bodyPr>
            <a:normAutofit/>
          </a:bodyPr>
          <a:lstStyle/>
          <a:p>
            <a:r>
              <a:rPr lang="en-US" dirty="0"/>
              <a:t>Introduction to CNN</a:t>
            </a:r>
          </a:p>
          <a:p>
            <a:r>
              <a:rPr lang="en-US" dirty="0"/>
              <a:t>Implementation of Pooling based on Fuzzy Theory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AF54-CEF6-E6C8-2CD0-20013FBB4B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9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3F02F-44F3-8E72-F4C0-FBF482C6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132E65-5651-112F-65AB-CE1E5F0FDEE3}"/>
              </a:ext>
            </a:extLst>
          </p:cNvPr>
          <p:cNvSpPr txBox="1">
            <a:spLocks/>
          </p:cNvSpPr>
          <p:nvPr/>
        </p:nvSpPr>
        <p:spPr>
          <a:xfrm>
            <a:off x="535154" y="-1466006"/>
            <a:ext cx="11277600" cy="249502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accuracy using MAX pooling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D98FA-8B58-3498-7C88-1538DDBF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619"/>
            <a:ext cx="12192000" cy="56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5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15DD-34AB-5766-9660-A57830991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D4F5-25B7-76E4-C319-4C82645A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54" y="-1466006"/>
            <a:ext cx="11277600" cy="2495028"/>
          </a:xfrm>
        </p:spPr>
        <p:txBody>
          <a:bodyPr/>
          <a:lstStyle/>
          <a:p>
            <a:r>
              <a:rPr lang="en-US" dirty="0"/>
              <a:t>Test accuracy using fuzzy pooling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98AF-C256-4CF3-3A46-5BDE089F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2339F-6819-4F0D-40F4-A7FE2CD6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916"/>
            <a:ext cx="12192000" cy="56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81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797668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A67A0C-652D-7E13-F417-9EE99A78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35" y="-508212"/>
            <a:ext cx="10107040" cy="2495028"/>
          </a:xfrm>
        </p:spPr>
        <p:txBody>
          <a:bodyPr/>
          <a:lstStyle/>
          <a:p>
            <a:r>
              <a:rPr lang="en-US" dirty="0"/>
              <a:t>Convolution Neural Network (CNN)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40F0-4060-57D1-8AA6-2FD01D3DB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F753-B16B-0091-5C48-A17A0611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6" y="2412096"/>
            <a:ext cx="9649840" cy="416380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convolutional neural network (CNN)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type of artificial neural network used primarily for image recognition and processing. </a:t>
            </a: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9F9CAE-36EF-C92B-BF40-B00CBFD9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35" y="-508212"/>
            <a:ext cx="10107040" cy="2495028"/>
          </a:xfrm>
        </p:spPr>
        <p:txBody>
          <a:bodyPr/>
          <a:lstStyle/>
          <a:p>
            <a:r>
              <a:rPr lang="en-US" dirty="0"/>
              <a:t>Convolution Neural Network (CNN)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26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80C4F-3019-91D5-B8AD-920112014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85DF-83F6-512E-8BC1-26FB44F2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6" y="2412096"/>
            <a:ext cx="9649840" cy="416380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convolutional neural network (CNN)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type of artificial neural network used primarily for image recognition and processing. </a:t>
            </a: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CNNs are used in many applications, including:</a:t>
            </a:r>
          </a:p>
          <a:p>
            <a:pPr marL="514350" indent="-514350">
              <a:buAutoNum type="romanLcParenR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Image Classification</a:t>
            </a:r>
          </a:p>
          <a:p>
            <a:pPr marL="514350" indent="-514350">
              <a:buAutoNum type="romanLcParenR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Video labeling</a:t>
            </a:r>
          </a:p>
          <a:p>
            <a:pPr marL="514350" indent="-514350">
              <a:buAutoNum type="romanLcParenR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Text Analysis</a:t>
            </a:r>
          </a:p>
          <a:p>
            <a:pPr marL="514350" indent="-514350">
              <a:buAutoNum type="romanLcParenR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Health Risk Assessments </a:t>
            </a:r>
          </a:p>
          <a:p>
            <a:pPr marL="514350" indent="-514350">
              <a:buAutoNum type="romanLcParenR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Depth Estimation of Self-Driving Cars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and so 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1281D5-239B-1FBE-5E24-0BA845FE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35" y="-508212"/>
            <a:ext cx="10107040" cy="2495028"/>
          </a:xfrm>
        </p:spPr>
        <p:txBody>
          <a:bodyPr/>
          <a:lstStyle/>
          <a:p>
            <a:r>
              <a:rPr lang="en-US" dirty="0"/>
              <a:t>Convolution Neural Network (CNN)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74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08EAE-19BB-99ED-7C4E-6DAB6AA09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EC7ED7-8454-1443-3EB2-7102066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49" y="-1218224"/>
            <a:ext cx="8083685" cy="2495028"/>
          </a:xfrm>
        </p:spPr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cnn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1413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{3F988FAA-19F9-4F1E-AF7C-50C25956D0A6}tf78438558_win32</Template>
  <TotalTime>4062</TotalTime>
  <Words>771</Words>
  <Application>Microsoft Office PowerPoint</Application>
  <PresentationFormat>Widescreen</PresentationFormat>
  <Paragraphs>122</Paragraphs>
  <Slides>52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Arial Black</vt:lpstr>
      <vt:lpstr>Calibri</vt:lpstr>
      <vt:lpstr>ElsevierGulliver</vt:lpstr>
      <vt:lpstr>Google Sans</vt:lpstr>
      <vt:lpstr>Sabon Next LT</vt:lpstr>
      <vt:lpstr>Custom</vt:lpstr>
      <vt:lpstr> Fuzzy pooling</vt:lpstr>
      <vt:lpstr>agenda</vt:lpstr>
      <vt:lpstr>agenda</vt:lpstr>
      <vt:lpstr>agenda</vt:lpstr>
      <vt:lpstr>agenda</vt:lpstr>
      <vt:lpstr>Convolution Neural Network (CNN) </vt:lpstr>
      <vt:lpstr>Convolution Neural Network (CNN) </vt:lpstr>
      <vt:lpstr>Convolution Neural Network (CNN) </vt:lpstr>
      <vt:lpstr>Components of cnn</vt:lpstr>
      <vt:lpstr>Components of cnn</vt:lpstr>
      <vt:lpstr>Components of cnn</vt:lpstr>
      <vt:lpstr>Example of Convolution</vt:lpstr>
      <vt:lpstr>Example of pooling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of fuzzy pooling</vt:lpstr>
      <vt:lpstr>Architecture of fuzzy pooling</vt:lpstr>
      <vt:lpstr>Fuzzification</vt:lpstr>
      <vt:lpstr>Fuzzification</vt:lpstr>
      <vt:lpstr>Fuzzification</vt:lpstr>
      <vt:lpstr>Small membership function</vt:lpstr>
      <vt:lpstr>Small membership function</vt:lpstr>
      <vt:lpstr>Small membership function</vt:lpstr>
      <vt:lpstr>Medium membership function</vt:lpstr>
      <vt:lpstr>Medium membership function</vt:lpstr>
      <vt:lpstr>Medium membership function</vt:lpstr>
      <vt:lpstr>PowerPoint Presentation</vt:lpstr>
      <vt:lpstr>PowerPoint Presentation</vt:lpstr>
      <vt:lpstr>PowerPoint Presentation</vt:lpstr>
      <vt:lpstr>Recap: Why are we doing Three different membership function? </vt:lpstr>
      <vt:lpstr>Recap: Why are we doing Three different membership function? </vt:lpstr>
      <vt:lpstr>PowerPoint Presentation</vt:lpstr>
      <vt:lpstr>AGGREGATION </vt:lpstr>
      <vt:lpstr>AGGREGATION </vt:lpstr>
      <vt:lpstr>AGGREGATION </vt:lpstr>
      <vt:lpstr>PowerPoint Presentation</vt:lpstr>
      <vt:lpstr>defuzzification</vt:lpstr>
      <vt:lpstr>defuzzification</vt:lpstr>
      <vt:lpstr>defuzzification</vt:lpstr>
      <vt:lpstr>PowerPoint Presentation</vt:lpstr>
      <vt:lpstr>What Next?</vt:lpstr>
      <vt:lpstr>What Next?</vt:lpstr>
      <vt:lpstr>What Next?</vt:lpstr>
      <vt:lpstr>results</vt:lpstr>
      <vt:lpstr>results</vt:lpstr>
      <vt:lpstr>results</vt:lpstr>
      <vt:lpstr>PowerPoint Presentation</vt:lpstr>
      <vt:lpstr>Test accuracy using fuzzy pooling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NAVEEN VARSHNEY</dc:creator>
  <cp:lastModifiedBy>NAVEEN VARSHNEY</cp:lastModifiedBy>
  <cp:revision>17</cp:revision>
  <dcterms:created xsi:type="dcterms:W3CDTF">2024-11-02T12:44:32Z</dcterms:created>
  <dcterms:modified xsi:type="dcterms:W3CDTF">2024-11-07T14:24:42Z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