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9161F7-D3B3-430F-A5F7-8486689B44FB}"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6692D62-B5C5-4F32-884F-9679390590E4}" type="slidenum">
              <a:rPr lang="en-IN" smtClean="0"/>
              <a:t>‹#›</a:t>
            </a:fld>
            <a:endParaRPr lang="en-IN"/>
          </a:p>
        </p:txBody>
      </p:sp>
    </p:spTree>
    <p:extLst>
      <p:ext uri="{BB962C8B-B14F-4D97-AF65-F5344CB8AC3E}">
        <p14:creationId xmlns:p14="http://schemas.microsoft.com/office/powerpoint/2010/main" val="2794939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9161F7-D3B3-430F-A5F7-8486689B44FB}"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692D62-B5C5-4F32-884F-9679390590E4}" type="slidenum">
              <a:rPr lang="en-IN" smtClean="0"/>
              <a:t>‹#›</a:t>
            </a:fld>
            <a:endParaRPr lang="en-IN"/>
          </a:p>
        </p:txBody>
      </p:sp>
    </p:spTree>
    <p:extLst>
      <p:ext uri="{BB962C8B-B14F-4D97-AF65-F5344CB8AC3E}">
        <p14:creationId xmlns:p14="http://schemas.microsoft.com/office/powerpoint/2010/main" val="101578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9161F7-D3B3-430F-A5F7-8486689B44FB}"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692D62-B5C5-4F32-884F-9679390590E4}" type="slidenum">
              <a:rPr lang="en-IN" smtClean="0"/>
              <a:t>‹#›</a:t>
            </a:fld>
            <a:endParaRPr lang="en-IN"/>
          </a:p>
        </p:txBody>
      </p:sp>
    </p:spTree>
    <p:extLst>
      <p:ext uri="{BB962C8B-B14F-4D97-AF65-F5344CB8AC3E}">
        <p14:creationId xmlns:p14="http://schemas.microsoft.com/office/powerpoint/2010/main" val="2778958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9161F7-D3B3-430F-A5F7-8486689B44FB}"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692D62-B5C5-4F32-884F-9679390590E4}" type="slidenum">
              <a:rPr lang="en-IN" smtClean="0"/>
              <a:t>‹#›</a:t>
            </a:fld>
            <a:endParaRPr lang="en-IN"/>
          </a:p>
        </p:txBody>
      </p:sp>
    </p:spTree>
    <p:extLst>
      <p:ext uri="{BB962C8B-B14F-4D97-AF65-F5344CB8AC3E}">
        <p14:creationId xmlns:p14="http://schemas.microsoft.com/office/powerpoint/2010/main" val="133489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6B9161F7-D3B3-430F-A5F7-8486689B44FB}" type="datetimeFigureOut">
              <a:rPr lang="en-IN" smtClean="0"/>
              <a:t>22-11-2022</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6692D62-B5C5-4F32-884F-9679390590E4}" type="slidenum">
              <a:rPr lang="en-IN" smtClean="0"/>
              <a:t>‹#›</a:t>
            </a:fld>
            <a:endParaRPr lang="en-IN"/>
          </a:p>
        </p:txBody>
      </p:sp>
    </p:spTree>
    <p:extLst>
      <p:ext uri="{BB962C8B-B14F-4D97-AF65-F5344CB8AC3E}">
        <p14:creationId xmlns:p14="http://schemas.microsoft.com/office/powerpoint/2010/main" val="2611059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9161F7-D3B3-430F-A5F7-8486689B44FB}" type="datetimeFigureOut">
              <a:rPr lang="en-IN" smtClean="0"/>
              <a:t>22-11-2022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692D62-B5C5-4F32-884F-9679390590E4}" type="slidenum">
              <a:rPr lang="en-IN" smtClean="0"/>
              <a:t>‹#›</a:t>
            </a:fld>
            <a:endParaRPr lang="en-IN"/>
          </a:p>
        </p:txBody>
      </p:sp>
    </p:spTree>
    <p:extLst>
      <p:ext uri="{BB962C8B-B14F-4D97-AF65-F5344CB8AC3E}">
        <p14:creationId xmlns:p14="http://schemas.microsoft.com/office/powerpoint/2010/main" val="647566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9161F7-D3B3-430F-A5F7-8486689B44FB}" type="datetimeFigureOut">
              <a:rPr lang="en-IN" smtClean="0"/>
              <a:t>22-11-2022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692D62-B5C5-4F32-884F-9679390590E4}" type="slidenum">
              <a:rPr lang="en-IN" smtClean="0"/>
              <a:t>‹#›</a:t>
            </a:fld>
            <a:endParaRPr lang="en-IN"/>
          </a:p>
        </p:txBody>
      </p:sp>
    </p:spTree>
    <p:extLst>
      <p:ext uri="{BB962C8B-B14F-4D97-AF65-F5344CB8AC3E}">
        <p14:creationId xmlns:p14="http://schemas.microsoft.com/office/powerpoint/2010/main" val="3034942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9161F7-D3B3-430F-A5F7-8486689B44FB}" type="datetimeFigureOut">
              <a:rPr lang="en-IN" smtClean="0"/>
              <a:t>22-11-2022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692D62-B5C5-4F32-884F-9679390590E4}" type="slidenum">
              <a:rPr lang="en-IN" smtClean="0"/>
              <a:t>‹#›</a:t>
            </a:fld>
            <a:endParaRPr lang="en-IN"/>
          </a:p>
        </p:txBody>
      </p:sp>
    </p:spTree>
    <p:extLst>
      <p:ext uri="{BB962C8B-B14F-4D97-AF65-F5344CB8AC3E}">
        <p14:creationId xmlns:p14="http://schemas.microsoft.com/office/powerpoint/2010/main" val="2604833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9161F7-D3B3-430F-A5F7-8486689B44FB}" type="datetimeFigureOut">
              <a:rPr lang="en-IN" smtClean="0"/>
              <a:t>22-11-2022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6692D62-B5C5-4F32-884F-9679390590E4}" type="slidenum">
              <a:rPr lang="en-IN" smtClean="0"/>
              <a:t>‹#›</a:t>
            </a:fld>
            <a:endParaRPr lang="en-IN"/>
          </a:p>
        </p:txBody>
      </p:sp>
    </p:spTree>
    <p:extLst>
      <p:ext uri="{BB962C8B-B14F-4D97-AF65-F5344CB8AC3E}">
        <p14:creationId xmlns:p14="http://schemas.microsoft.com/office/powerpoint/2010/main" val="1169437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9161F7-D3B3-430F-A5F7-8486689B44FB}" type="datetimeFigureOut">
              <a:rPr lang="en-IN" smtClean="0"/>
              <a:t>22-11-2022</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6692D62-B5C5-4F32-884F-9679390590E4}" type="slidenum">
              <a:rPr lang="en-IN" smtClean="0"/>
              <a:t>‹#›</a:t>
            </a:fld>
            <a:endParaRPr lang="en-IN"/>
          </a:p>
        </p:txBody>
      </p:sp>
    </p:spTree>
    <p:extLst>
      <p:ext uri="{BB962C8B-B14F-4D97-AF65-F5344CB8AC3E}">
        <p14:creationId xmlns:p14="http://schemas.microsoft.com/office/powerpoint/2010/main" val="3902996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9161F7-D3B3-430F-A5F7-8486689B44FB}" type="datetimeFigureOut">
              <a:rPr lang="en-IN" smtClean="0"/>
              <a:t>22-11-2022</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6692D62-B5C5-4F32-884F-9679390590E4}" type="slidenum">
              <a:rPr lang="en-IN" smtClean="0"/>
              <a:t>‹#›</a:t>
            </a:fld>
            <a:endParaRPr lang="en-IN"/>
          </a:p>
        </p:txBody>
      </p:sp>
    </p:spTree>
    <p:extLst>
      <p:ext uri="{BB962C8B-B14F-4D97-AF65-F5344CB8AC3E}">
        <p14:creationId xmlns:p14="http://schemas.microsoft.com/office/powerpoint/2010/main" val="196920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B9161F7-D3B3-430F-A5F7-8486689B44FB}" type="datetimeFigureOut">
              <a:rPr lang="en-IN" smtClean="0"/>
              <a:t>22-11-2022</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6692D62-B5C5-4F32-884F-9679390590E4}" type="slidenum">
              <a:rPr lang="en-IN" smtClean="0"/>
              <a:t>‹#›</a:t>
            </a:fld>
            <a:endParaRPr lang="en-IN"/>
          </a:p>
        </p:txBody>
      </p:sp>
    </p:spTree>
    <p:extLst>
      <p:ext uri="{BB962C8B-B14F-4D97-AF65-F5344CB8AC3E}">
        <p14:creationId xmlns:p14="http://schemas.microsoft.com/office/powerpoint/2010/main" val="34752661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26057-E27B-0513-CFB4-39E7F8B835D7}"/>
              </a:ext>
            </a:extLst>
          </p:cNvPr>
          <p:cNvSpPr>
            <a:spLocks noGrp="1"/>
          </p:cNvSpPr>
          <p:nvPr>
            <p:ph type="ctrTitle"/>
          </p:nvPr>
        </p:nvSpPr>
        <p:spPr/>
        <p:txBody>
          <a:bodyPr/>
          <a:lstStyle/>
          <a:p>
            <a:r>
              <a:rPr lang="en-US" dirty="0"/>
              <a:t>Sentiment </a:t>
            </a:r>
            <a:r>
              <a:rPr lang="en-US" dirty="0" err="1"/>
              <a:t>AnAlysis</a:t>
            </a:r>
            <a:br>
              <a:rPr lang="en-US" dirty="0"/>
            </a:br>
            <a:r>
              <a:rPr lang="en-US" dirty="0"/>
              <a:t>of costumer reviews</a:t>
            </a:r>
            <a:endParaRPr lang="en-IN" dirty="0"/>
          </a:p>
        </p:txBody>
      </p:sp>
    </p:spTree>
    <p:extLst>
      <p:ext uri="{BB962C8B-B14F-4D97-AF65-F5344CB8AC3E}">
        <p14:creationId xmlns:p14="http://schemas.microsoft.com/office/powerpoint/2010/main" val="2094163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1FEE8-2E58-D24E-2A3D-14086075293C}"/>
              </a:ext>
            </a:extLst>
          </p:cNvPr>
          <p:cNvSpPr>
            <a:spLocks noGrp="1"/>
          </p:cNvSpPr>
          <p:nvPr>
            <p:ph type="title"/>
          </p:nvPr>
        </p:nvSpPr>
        <p:spPr/>
        <p:txBody>
          <a:bodyPr/>
          <a:lstStyle/>
          <a:p>
            <a:pPr algn="ctr"/>
            <a:r>
              <a:rPr lang="en-US" dirty="0"/>
              <a:t>Features Extraction</a:t>
            </a:r>
            <a:endParaRPr lang="en-IN" dirty="0"/>
          </a:p>
        </p:txBody>
      </p:sp>
      <p:sp>
        <p:nvSpPr>
          <p:cNvPr id="3" name="Content Placeholder 2">
            <a:extLst>
              <a:ext uri="{FF2B5EF4-FFF2-40B4-BE49-F238E27FC236}">
                <a16:creationId xmlns:a16="http://schemas.microsoft.com/office/drawing/2014/main" id="{CA0B0E8E-4D31-07C3-943D-0C4A7E83359B}"/>
              </a:ext>
            </a:extLst>
          </p:cNvPr>
          <p:cNvSpPr>
            <a:spLocks noGrp="1"/>
          </p:cNvSpPr>
          <p:nvPr>
            <p:ph idx="1"/>
          </p:nvPr>
        </p:nvSpPr>
        <p:spPr/>
        <p:txBody>
          <a:bodyPr/>
          <a:lstStyle/>
          <a:p>
            <a:r>
              <a:rPr lang="en-US" dirty="0"/>
              <a:t>Based on the Review Text, firstly we removed stop words from the text using Natural Language Toolkit (NLTK) then we have taken out the positive words, neutral words, and negative words from the text.</a:t>
            </a:r>
          </a:p>
          <a:p>
            <a:r>
              <a:rPr lang="en-IN" dirty="0"/>
              <a:t>Based on the frequency of positive words, neutral words, and negative words in the given review text, we try to predict its review rating.</a:t>
            </a:r>
          </a:p>
          <a:p>
            <a:endParaRPr lang="en-IN" dirty="0"/>
          </a:p>
        </p:txBody>
      </p:sp>
    </p:spTree>
    <p:extLst>
      <p:ext uri="{BB962C8B-B14F-4D97-AF65-F5344CB8AC3E}">
        <p14:creationId xmlns:p14="http://schemas.microsoft.com/office/powerpoint/2010/main" val="2801101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205B14-0F28-96C6-E18E-E8FF6F36CD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920" y="113315"/>
            <a:ext cx="11890160" cy="6631369"/>
          </a:xfrm>
          <a:prstGeom prst="rect">
            <a:avLst/>
          </a:prstGeom>
        </p:spPr>
      </p:pic>
    </p:spTree>
    <p:extLst>
      <p:ext uri="{BB962C8B-B14F-4D97-AF65-F5344CB8AC3E}">
        <p14:creationId xmlns:p14="http://schemas.microsoft.com/office/powerpoint/2010/main" val="1718204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C4E3D-FEB0-86E3-362C-739F715E23B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0CAF64E-EE1E-20D5-C67E-B11BF7B498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531" y="286597"/>
            <a:ext cx="10900478" cy="6086771"/>
          </a:xfrm>
        </p:spPr>
      </p:pic>
    </p:spTree>
    <p:extLst>
      <p:ext uri="{BB962C8B-B14F-4D97-AF65-F5344CB8AC3E}">
        <p14:creationId xmlns:p14="http://schemas.microsoft.com/office/powerpoint/2010/main" val="3047162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877052-761E-B75F-3CDB-18C4041CE1D6}"/>
              </a:ext>
            </a:extLst>
          </p:cNvPr>
          <p:cNvSpPr>
            <a:spLocks noGrp="1"/>
          </p:cNvSpPr>
          <p:nvPr>
            <p:ph idx="1"/>
          </p:nvPr>
        </p:nvSpPr>
        <p:spPr>
          <a:xfrm>
            <a:off x="404022" y="638837"/>
            <a:ext cx="10058400" cy="4050792"/>
          </a:xfrm>
        </p:spPr>
        <p:txBody>
          <a:bodyPr/>
          <a:lstStyle/>
          <a:p>
            <a:pPr marL="0" indent="0">
              <a:buNone/>
            </a:pPr>
            <a:r>
              <a:rPr lang="en-US" dirty="0"/>
              <a:t>We have created a new table like..</a:t>
            </a:r>
            <a:endParaRPr lang="en-IN" dirty="0"/>
          </a:p>
        </p:txBody>
      </p:sp>
      <p:pic>
        <p:nvPicPr>
          <p:cNvPr id="5" name="Picture 4">
            <a:extLst>
              <a:ext uri="{FF2B5EF4-FFF2-40B4-BE49-F238E27FC236}">
                <a16:creationId xmlns:a16="http://schemas.microsoft.com/office/drawing/2014/main" id="{E723220C-272B-E702-2E23-45A6307F1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91" y="1404655"/>
            <a:ext cx="12127017" cy="4048690"/>
          </a:xfrm>
          <a:prstGeom prst="rect">
            <a:avLst/>
          </a:prstGeom>
        </p:spPr>
      </p:pic>
    </p:spTree>
    <p:extLst>
      <p:ext uri="{BB962C8B-B14F-4D97-AF65-F5344CB8AC3E}">
        <p14:creationId xmlns:p14="http://schemas.microsoft.com/office/powerpoint/2010/main" val="2214302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72E04-9949-4754-3140-24E011846E6F}"/>
              </a:ext>
            </a:extLst>
          </p:cNvPr>
          <p:cNvSpPr>
            <a:spLocks noGrp="1"/>
          </p:cNvSpPr>
          <p:nvPr>
            <p:ph type="title"/>
          </p:nvPr>
        </p:nvSpPr>
        <p:spPr>
          <a:xfrm>
            <a:off x="714741" y="600042"/>
            <a:ext cx="10058400" cy="1609344"/>
          </a:xfrm>
        </p:spPr>
        <p:txBody>
          <a:bodyPr/>
          <a:lstStyle/>
          <a:p>
            <a:pPr algn="ctr"/>
            <a:r>
              <a:rPr lang="en-US" dirty="0"/>
              <a:t>Modeling</a:t>
            </a:r>
            <a:br>
              <a:rPr lang="en-US" dirty="0"/>
            </a:br>
            <a:endParaRPr lang="en-IN" dirty="0"/>
          </a:p>
        </p:txBody>
      </p:sp>
      <p:sp>
        <p:nvSpPr>
          <p:cNvPr id="3" name="Content Placeholder 2">
            <a:extLst>
              <a:ext uri="{FF2B5EF4-FFF2-40B4-BE49-F238E27FC236}">
                <a16:creationId xmlns:a16="http://schemas.microsoft.com/office/drawing/2014/main" id="{A88CFEBA-19B3-4ACA-F3C1-9F762C0180E6}"/>
              </a:ext>
            </a:extLst>
          </p:cNvPr>
          <p:cNvSpPr>
            <a:spLocks noGrp="1"/>
          </p:cNvSpPr>
          <p:nvPr>
            <p:ph idx="1"/>
          </p:nvPr>
        </p:nvSpPr>
        <p:spPr>
          <a:xfrm>
            <a:off x="1066800" y="2529781"/>
            <a:ext cx="10058400" cy="4050792"/>
          </a:xfrm>
        </p:spPr>
        <p:txBody>
          <a:bodyPr/>
          <a:lstStyle/>
          <a:p>
            <a:pPr marL="0" indent="0">
              <a:buNone/>
            </a:pPr>
            <a:r>
              <a:rPr lang="en-US" dirty="0"/>
              <a:t>Since we are dealing with imbalanced data.  So, before performing any modeling technique on the data we will first use the concept of upsampling in order to maintain the balance of the data</a:t>
            </a:r>
            <a:endParaRPr lang="en-IN" dirty="0"/>
          </a:p>
        </p:txBody>
      </p:sp>
    </p:spTree>
    <p:extLst>
      <p:ext uri="{BB962C8B-B14F-4D97-AF65-F5344CB8AC3E}">
        <p14:creationId xmlns:p14="http://schemas.microsoft.com/office/powerpoint/2010/main" val="1052425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3A5A3C-FE82-DBCD-28B8-DAB3B099D0EB}"/>
              </a:ext>
            </a:extLst>
          </p:cNvPr>
          <p:cNvSpPr>
            <a:spLocks noGrp="1"/>
          </p:cNvSpPr>
          <p:nvPr>
            <p:ph idx="1"/>
          </p:nvPr>
        </p:nvSpPr>
        <p:spPr>
          <a:xfrm>
            <a:off x="261980" y="452052"/>
            <a:ext cx="10058400" cy="4050792"/>
          </a:xfrm>
        </p:spPr>
        <p:txBody>
          <a:bodyPr/>
          <a:lstStyle/>
          <a:p>
            <a:pPr marL="0" indent="0">
              <a:buNone/>
            </a:pPr>
            <a:r>
              <a:rPr lang="en-US" dirty="0"/>
              <a:t>Since we have imbalanced data here. So, we will use the concept of upsampling.</a:t>
            </a:r>
          </a:p>
          <a:p>
            <a:pPr marL="0" indent="0">
              <a:buNone/>
            </a:pPr>
            <a:endParaRPr lang="en-IN" dirty="0"/>
          </a:p>
        </p:txBody>
      </p:sp>
      <p:pic>
        <p:nvPicPr>
          <p:cNvPr id="5" name="Picture 4">
            <a:extLst>
              <a:ext uri="{FF2B5EF4-FFF2-40B4-BE49-F238E27FC236}">
                <a16:creationId xmlns:a16="http://schemas.microsoft.com/office/drawing/2014/main" id="{A3CC2174-6653-1A92-2777-A13BBBACB1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431" y="942317"/>
            <a:ext cx="10892901" cy="5481032"/>
          </a:xfrm>
          <a:prstGeom prst="rect">
            <a:avLst/>
          </a:prstGeom>
        </p:spPr>
      </p:pic>
    </p:spTree>
    <p:extLst>
      <p:ext uri="{BB962C8B-B14F-4D97-AF65-F5344CB8AC3E}">
        <p14:creationId xmlns:p14="http://schemas.microsoft.com/office/powerpoint/2010/main" val="2871041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5C5BDF-5A8A-C2B8-7AD6-9A66782CDA81}"/>
              </a:ext>
            </a:extLst>
          </p:cNvPr>
          <p:cNvSpPr>
            <a:spLocks noGrp="1"/>
          </p:cNvSpPr>
          <p:nvPr>
            <p:ph idx="1"/>
          </p:nvPr>
        </p:nvSpPr>
        <p:spPr>
          <a:xfrm>
            <a:off x="213064" y="257097"/>
            <a:ext cx="10058400" cy="4050792"/>
          </a:xfrm>
        </p:spPr>
        <p:txBody>
          <a:bodyPr/>
          <a:lstStyle/>
          <a:p>
            <a:pPr marL="0" indent="0">
              <a:buNone/>
            </a:pPr>
            <a:r>
              <a:rPr lang="en-US" dirty="0"/>
              <a:t>After that we have used </a:t>
            </a:r>
            <a:r>
              <a:rPr lang="en-US" dirty="0" err="1"/>
              <a:t>DecisionTree</a:t>
            </a:r>
            <a:r>
              <a:rPr lang="en-US" dirty="0"/>
              <a:t> algorithm to perform Classification</a:t>
            </a:r>
            <a:endParaRPr lang="en-IN" dirty="0"/>
          </a:p>
        </p:txBody>
      </p:sp>
      <p:pic>
        <p:nvPicPr>
          <p:cNvPr id="5" name="Picture 4">
            <a:extLst>
              <a:ext uri="{FF2B5EF4-FFF2-40B4-BE49-F238E27FC236}">
                <a16:creationId xmlns:a16="http://schemas.microsoft.com/office/drawing/2014/main" id="{4BE779FD-46F2-62D9-590F-E3EB1956B8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64" y="559936"/>
            <a:ext cx="11052699" cy="6123085"/>
          </a:xfrm>
          <a:prstGeom prst="rect">
            <a:avLst/>
          </a:prstGeom>
        </p:spPr>
      </p:pic>
    </p:spTree>
    <p:extLst>
      <p:ext uri="{BB962C8B-B14F-4D97-AF65-F5344CB8AC3E}">
        <p14:creationId xmlns:p14="http://schemas.microsoft.com/office/powerpoint/2010/main" val="3070273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4E104-B33C-70A4-7408-754476D22F3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DEBAB4A-45F3-38A3-22B0-086FD36522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639" y="310718"/>
            <a:ext cx="10666609" cy="6062650"/>
          </a:xfrm>
        </p:spPr>
      </p:pic>
    </p:spTree>
    <p:extLst>
      <p:ext uri="{BB962C8B-B14F-4D97-AF65-F5344CB8AC3E}">
        <p14:creationId xmlns:p14="http://schemas.microsoft.com/office/powerpoint/2010/main" val="3400287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32EEC-44EE-5E81-6148-2A5B82341867}"/>
              </a:ext>
            </a:extLst>
          </p:cNvPr>
          <p:cNvSpPr>
            <a:spLocks noGrp="1"/>
          </p:cNvSpPr>
          <p:nvPr>
            <p:ph type="title"/>
          </p:nvPr>
        </p:nvSpPr>
        <p:spPr/>
        <p:txBody>
          <a:bodyPr/>
          <a:lstStyle/>
          <a:p>
            <a:pPr algn="ctr"/>
            <a:r>
              <a:rPr lang="en-US" dirty="0"/>
              <a:t>Conclusion		</a:t>
            </a:r>
            <a:endParaRPr lang="en-IN" dirty="0"/>
          </a:p>
        </p:txBody>
      </p:sp>
      <p:sp>
        <p:nvSpPr>
          <p:cNvPr id="3" name="Content Placeholder 2">
            <a:extLst>
              <a:ext uri="{FF2B5EF4-FFF2-40B4-BE49-F238E27FC236}">
                <a16:creationId xmlns:a16="http://schemas.microsoft.com/office/drawing/2014/main" id="{C85AE2A9-9AF7-2B85-1F85-B72555C2CFD6}"/>
              </a:ext>
            </a:extLst>
          </p:cNvPr>
          <p:cNvSpPr>
            <a:spLocks noGrp="1"/>
          </p:cNvSpPr>
          <p:nvPr>
            <p:ph idx="1"/>
          </p:nvPr>
        </p:nvSpPr>
        <p:spPr/>
        <p:txBody>
          <a:bodyPr/>
          <a:lstStyle/>
          <a:p>
            <a:r>
              <a:rPr lang="en-US" dirty="0"/>
              <a:t>We have got 66% accuracy on testing data and 71% accuracy on the training data</a:t>
            </a:r>
          </a:p>
          <a:p>
            <a:r>
              <a:rPr lang="en-US" dirty="0"/>
              <a:t>As in the final table we saw that precision for class 1 is 17% and for class 5 is 94%, implying our model can easily capture the good rating but find it difficult to classify class 1. This may be because people who give an almost similar proportion of positive and negative words in their review but give fewer ratings like 1 or 2</a:t>
            </a:r>
            <a:endParaRPr lang="en-IN" dirty="0"/>
          </a:p>
        </p:txBody>
      </p:sp>
    </p:spTree>
    <p:extLst>
      <p:ext uri="{BB962C8B-B14F-4D97-AF65-F5344CB8AC3E}">
        <p14:creationId xmlns:p14="http://schemas.microsoft.com/office/powerpoint/2010/main" val="1952415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791FC-3BE6-F5DB-A2D3-624575F8D9A7}"/>
              </a:ext>
            </a:extLst>
          </p:cNvPr>
          <p:cNvSpPr>
            <a:spLocks noGrp="1"/>
          </p:cNvSpPr>
          <p:nvPr>
            <p:ph type="title"/>
          </p:nvPr>
        </p:nvSpPr>
        <p:spPr/>
        <p:txBody>
          <a:bodyPr>
            <a:normAutofit/>
          </a:bodyPr>
          <a:lstStyle/>
          <a:p>
            <a:r>
              <a:rPr lang="en-US" dirty="0"/>
              <a:t>Table of content</a:t>
            </a:r>
            <a:endParaRPr lang="en-IN" dirty="0"/>
          </a:p>
        </p:txBody>
      </p:sp>
      <p:sp>
        <p:nvSpPr>
          <p:cNvPr id="3" name="Content Placeholder 2">
            <a:extLst>
              <a:ext uri="{FF2B5EF4-FFF2-40B4-BE49-F238E27FC236}">
                <a16:creationId xmlns:a16="http://schemas.microsoft.com/office/drawing/2014/main" id="{A2FBB194-3084-5FBE-FE2A-5E0FE812B935}"/>
              </a:ext>
            </a:extLst>
          </p:cNvPr>
          <p:cNvSpPr>
            <a:spLocks noGrp="1"/>
          </p:cNvSpPr>
          <p:nvPr>
            <p:ph idx="1"/>
          </p:nvPr>
        </p:nvSpPr>
        <p:spPr/>
        <p:txBody>
          <a:bodyPr/>
          <a:lstStyle/>
          <a:p>
            <a:r>
              <a:rPr lang="en-US" dirty="0"/>
              <a:t>Objective</a:t>
            </a:r>
          </a:p>
          <a:p>
            <a:r>
              <a:rPr lang="en-US" dirty="0"/>
              <a:t>Data Cleaning </a:t>
            </a:r>
          </a:p>
          <a:p>
            <a:r>
              <a:rPr lang="en-US" dirty="0"/>
              <a:t>Exploratory Data Analysis</a:t>
            </a:r>
          </a:p>
          <a:p>
            <a:r>
              <a:rPr lang="en-US" dirty="0"/>
              <a:t>Features Extraction </a:t>
            </a:r>
          </a:p>
          <a:p>
            <a:r>
              <a:rPr lang="en-US" dirty="0"/>
              <a:t>Modeling</a:t>
            </a:r>
          </a:p>
          <a:p>
            <a:r>
              <a:rPr lang="en-US" dirty="0"/>
              <a:t>Conclusion</a:t>
            </a:r>
          </a:p>
          <a:p>
            <a:pPr marL="0" indent="0">
              <a:buNone/>
            </a:pPr>
            <a:endParaRPr lang="en-US" dirty="0"/>
          </a:p>
          <a:p>
            <a:endParaRPr lang="en-US" dirty="0"/>
          </a:p>
          <a:p>
            <a:endParaRPr lang="en-IN" dirty="0"/>
          </a:p>
        </p:txBody>
      </p:sp>
    </p:spTree>
    <p:extLst>
      <p:ext uri="{BB962C8B-B14F-4D97-AF65-F5344CB8AC3E}">
        <p14:creationId xmlns:p14="http://schemas.microsoft.com/office/powerpoint/2010/main" val="576951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A89B3-6232-6FB6-0427-DD8473B26EA1}"/>
              </a:ext>
            </a:extLst>
          </p:cNvPr>
          <p:cNvSpPr>
            <a:spLocks noGrp="1"/>
          </p:cNvSpPr>
          <p:nvPr>
            <p:ph type="title"/>
          </p:nvPr>
        </p:nvSpPr>
        <p:spPr/>
        <p:txBody>
          <a:bodyPr/>
          <a:lstStyle/>
          <a:p>
            <a:pPr algn="ctr"/>
            <a:r>
              <a:rPr lang="en-US" dirty="0"/>
              <a:t>OBJECTIVE</a:t>
            </a:r>
            <a:endParaRPr lang="en-IN" dirty="0"/>
          </a:p>
        </p:txBody>
      </p:sp>
      <p:sp>
        <p:nvSpPr>
          <p:cNvPr id="3" name="Content Placeholder 2">
            <a:extLst>
              <a:ext uri="{FF2B5EF4-FFF2-40B4-BE49-F238E27FC236}">
                <a16:creationId xmlns:a16="http://schemas.microsoft.com/office/drawing/2014/main" id="{0293EC91-0CBA-E234-871B-4DBA3B006F85}"/>
              </a:ext>
            </a:extLst>
          </p:cNvPr>
          <p:cNvSpPr>
            <a:spLocks noGrp="1"/>
          </p:cNvSpPr>
          <p:nvPr>
            <p:ph idx="1"/>
          </p:nvPr>
        </p:nvSpPr>
        <p:spPr/>
        <p:txBody>
          <a:bodyPr/>
          <a:lstStyle/>
          <a:p>
            <a:pPr marL="0" indent="0">
              <a:buNone/>
            </a:pPr>
            <a:r>
              <a:rPr lang="en-US" dirty="0"/>
              <a:t>We are given the data from the London Hotel Review, which contains one quantitative variable and five qualitative variables, namely Review Rating, Property Name, Review Title, Review Text, Location of the Reviewer, and Date Of the Review respectively.</a:t>
            </a:r>
          </a:p>
          <a:p>
            <a:pPr marL="0" indent="0">
              <a:buNone/>
            </a:pPr>
            <a:r>
              <a:rPr lang="en-US" dirty="0"/>
              <a:t>What we need to do is to Predict the review rating of the Customer based on their Review Text using Sentiment Analysis.</a:t>
            </a:r>
          </a:p>
          <a:p>
            <a:pPr marL="0" indent="0">
              <a:buNone/>
            </a:pPr>
            <a:endParaRPr lang="en-IN" dirty="0"/>
          </a:p>
        </p:txBody>
      </p:sp>
    </p:spTree>
    <p:extLst>
      <p:ext uri="{BB962C8B-B14F-4D97-AF65-F5344CB8AC3E}">
        <p14:creationId xmlns:p14="http://schemas.microsoft.com/office/powerpoint/2010/main" val="3282323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883E0-7BF5-8D2F-39A4-00ACD8537340}"/>
              </a:ext>
            </a:extLst>
          </p:cNvPr>
          <p:cNvSpPr>
            <a:spLocks noGrp="1"/>
          </p:cNvSpPr>
          <p:nvPr>
            <p:ph type="title"/>
          </p:nvPr>
        </p:nvSpPr>
        <p:spPr/>
        <p:txBody>
          <a:bodyPr/>
          <a:lstStyle/>
          <a:p>
            <a:pPr algn="ctr"/>
            <a:r>
              <a:rPr lang="en-US" dirty="0"/>
              <a:t>DATA CLEANING</a:t>
            </a:r>
            <a:endParaRPr lang="en-IN" dirty="0"/>
          </a:p>
        </p:txBody>
      </p:sp>
      <p:sp>
        <p:nvSpPr>
          <p:cNvPr id="3" name="Content Placeholder 2">
            <a:extLst>
              <a:ext uri="{FF2B5EF4-FFF2-40B4-BE49-F238E27FC236}">
                <a16:creationId xmlns:a16="http://schemas.microsoft.com/office/drawing/2014/main" id="{B7959A37-3304-AA07-6C3F-74B806F9A773}"/>
              </a:ext>
            </a:extLst>
          </p:cNvPr>
          <p:cNvSpPr>
            <a:spLocks noGrp="1"/>
          </p:cNvSpPr>
          <p:nvPr>
            <p:ph idx="1"/>
          </p:nvPr>
        </p:nvSpPr>
        <p:spPr/>
        <p:txBody>
          <a:bodyPr/>
          <a:lstStyle/>
          <a:p>
            <a:pPr marL="0" indent="0">
              <a:buNone/>
            </a:pPr>
            <a:r>
              <a:rPr lang="en-US" dirty="0"/>
              <a:t>Since our data is taken from different hotels in London, people who visited hotels from another country have used their native language to give a review. Therefore, we first need to convert all text into the English language.</a:t>
            </a:r>
          </a:p>
          <a:p>
            <a:pPr marL="0" indent="0">
              <a:buNone/>
            </a:pPr>
            <a:r>
              <a:rPr lang="en-US" dirty="0"/>
              <a:t>Secondly, some of the rows from the data contain non-</a:t>
            </a:r>
            <a:r>
              <a:rPr lang="en-US" dirty="0" err="1"/>
              <a:t>alnum</a:t>
            </a:r>
            <a:r>
              <a:rPr lang="en-US" dirty="0"/>
              <a:t> data which is of course not useful for us, hence we will remove those rows from the data.</a:t>
            </a:r>
          </a:p>
          <a:p>
            <a:pPr marL="0" indent="0">
              <a:buNone/>
            </a:pPr>
            <a:endParaRPr lang="en-US" dirty="0"/>
          </a:p>
          <a:p>
            <a:pPr marL="0" indent="0">
              <a:buNone/>
            </a:pPr>
            <a:r>
              <a:rPr lang="en-US" dirty="0"/>
              <a:t>To translate text into English we have used library Translator from google trans</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149634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973C9-73DA-9589-718F-AD0879C9FA6F}"/>
              </a:ext>
            </a:extLst>
          </p:cNvPr>
          <p:cNvSpPr>
            <a:spLocks noGrp="1"/>
          </p:cNvSpPr>
          <p:nvPr>
            <p:ph type="title"/>
          </p:nvPr>
        </p:nvSpPr>
        <p:spPr/>
        <p:txBody>
          <a:bodyPr/>
          <a:lstStyle/>
          <a:p>
            <a:pPr algn="ctr"/>
            <a:r>
              <a:rPr lang="en-US" dirty="0"/>
              <a:t>Exploratory data analysis (EDA)</a:t>
            </a:r>
            <a:endParaRPr lang="en-IN" dirty="0"/>
          </a:p>
        </p:txBody>
      </p:sp>
      <p:sp>
        <p:nvSpPr>
          <p:cNvPr id="3" name="Content Placeholder 2">
            <a:extLst>
              <a:ext uri="{FF2B5EF4-FFF2-40B4-BE49-F238E27FC236}">
                <a16:creationId xmlns:a16="http://schemas.microsoft.com/office/drawing/2014/main" id="{3205E8DB-B140-1DEB-39F1-5594CD0D3EAF}"/>
              </a:ext>
            </a:extLst>
          </p:cNvPr>
          <p:cNvSpPr>
            <a:spLocks noGrp="1"/>
          </p:cNvSpPr>
          <p:nvPr>
            <p:ph idx="1"/>
          </p:nvPr>
        </p:nvSpPr>
        <p:spPr>
          <a:xfrm>
            <a:off x="989887" y="2529781"/>
            <a:ext cx="10058400" cy="4050792"/>
          </a:xfrm>
        </p:spPr>
        <p:txBody>
          <a:bodyPr/>
          <a:lstStyle/>
          <a:p>
            <a:pPr marL="0" indent="0">
              <a:buNone/>
            </a:pPr>
            <a:r>
              <a:rPr lang="en-US" dirty="0"/>
              <a:t>We have only one variable ‘Review Rating’ which is quantitative.</a:t>
            </a:r>
          </a:p>
          <a:p>
            <a:pPr marL="0" indent="0">
              <a:buNone/>
            </a:pPr>
            <a:r>
              <a:rPr lang="en-US" dirty="0"/>
              <a:t> </a:t>
            </a:r>
            <a:endParaRPr lang="en-IN" dirty="0"/>
          </a:p>
        </p:txBody>
      </p:sp>
      <p:pic>
        <p:nvPicPr>
          <p:cNvPr id="5" name="Picture 4">
            <a:extLst>
              <a:ext uri="{FF2B5EF4-FFF2-40B4-BE49-F238E27FC236}">
                <a16:creationId xmlns:a16="http://schemas.microsoft.com/office/drawing/2014/main" id="{4F73CF67-E039-B89B-879F-BD4D226C4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887" y="3208460"/>
            <a:ext cx="10212225" cy="1876687"/>
          </a:xfrm>
          <a:prstGeom prst="rect">
            <a:avLst/>
          </a:prstGeom>
        </p:spPr>
      </p:pic>
    </p:spTree>
    <p:extLst>
      <p:ext uri="{BB962C8B-B14F-4D97-AF65-F5344CB8AC3E}">
        <p14:creationId xmlns:p14="http://schemas.microsoft.com/office/powerpoint/2010/main" val="3429880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FEA9E1-701A-077E-BD38-CB5172F32CE6}"/>
              </a:ext>
            </a:extLst>
          </p:cNvPr>
          <p:cNvSpPr txBox="1"/>
          <p:nvPr/>
        </p:nvSpPr>
        <p:spPr>
          <a:xfrm>
            <a:off x="1005396" y="1127680"/>
            <a:ext cx="8298402" cy="369332"/>
          </a:xfrm>
          <a:prstGeom prst="rect">
            <a:avLst/>
          </a:prstGeom>
          <a:noFill/>
        </p:spPr>
        <p:txBody>
          <a:bodyPr wrap="square">
            <a:spAutoFit/>
          </a:bodyPr>
          <a:lstStyle/>
          <a:p>
            <a:r>
              <a:rPr lang="en-US" dirty="0"/>
              <a:t>Then, we found that there is one missing value in that column</a:t>
            </a:r>
            <a:endParaRPr lang="en-IN" dirty="0"/>
          </a:p>
        </p:txBody>
      </p:sp>
      <p:pic>
        <p:nvPicPr>
          <p:cNvPr id="6" name="Picture 5">
            <a:extLst>
              <a:ext uri="{FF2B5EF4-FFF2-40B4-BE49-F238E27FC236}">
                <a16:creationId xmlns:a16="http://schemas.microsoft.com/office/drawing/2014/main" id="{00EF8373-6BFA-358B-25AA-F57BECBA8A09}"/>
              </a:ext>
            </a:extLst>
          </p:cNvPr>
          <p:cNvPicPr>
            <a:picLocks noChangeAspect="1"/>
          </p:cNvPicPr>
          <p:nvPr/>
        </p:nvPicPr>
        <p:blipFill>
          <a:blip r:embed="rId2"/>
          <a:stretch>
            <a:fillRect/>
          </a:stretch>
        </p:blipFill>
        <p:spPr>
          <a:xfrm>
            <a:off x="1005396" y="1993267"/>
            <a:ext cx="9096020" cy="2871465"/>
          </a:xfrm>
          <a:prstGeom prst="rect">
            <a:avLst/>
          </a:prstGeom>
        </p:spPr>
      </p:pic>
      <p:sp>
        <p:nvSpPr>
          <p:cNvPr id="7" name="TextBox 6">
            <a:extLst>
              <a:ext uri="{FF2B5EF4-FFF2-40B4-BE49-F238E27FC236}">
                <a16:creationId xmlns:a16="http://schemas.microsoft.com/office/drawing/2014/main" id="{9D9653E7-F82C-AEA2-C17B-E4654572EFB3}"/>
              </a:ext>
            </a:extLst>
          </p:cNvPr>
          <p:cNvSpPr txBox="1"/>
          <p:nvPr/>
        </p:nvSpPr>
        <p:spPr>
          <a:xfrm>
            <a:off x="1005396" y="5194946"/>
            <a:ext cx="7268592" cy="646331"/>
          </a:xfrm>
          <a:prstGeom prst="rect">
            <a:avLst/>
          </a:prstGeom>
          <a:noFill/>
        </p:spPr>
        <p:txBody>
          <a:bodyPr wrap="square" rtlCol="0">
            <a:spAutoFit/>
          </a:bodyPr>
          <a:lstStyle/>
          <a:p>
            <a:r>
              <a:rPr lang="en-US" dirty="0"/>
              <a:t>Since it is the case of multiclass classification we have replaced the missing value by the mode of that class </a:t>
            </a:r>
            <a:endParaRPr lang="en-IN" dirty="0"/>
          </a:p>
        </p:txBody>
      </p:sp>
    </p:spTree>
    <p:extLst>
      <p:ext uri="{BB962C8B-B14F-4D97-AF65-F5344CB8AC3E}">
        <p14:creationId xmlns:p14="http://schemas.microsoft.com/office/powerpoint/2010/main" val="483571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1DE8637-9E9F-8360-3E82-51E41B5B66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552" y="587707"/>
            <a:ext cx="11603115" cy="4000270"/>
          </a:xfrm>
          <a:prstGeom prst="rect">
            <a:avLst/>
          </a:prstGeom>
        </p:spPr>
      </p:pic>
      <p:sp>
        <p:nvSpPr>
          <p:cNvPr id="8" name="TextBox 7">
            <a:extLst>
              <a:ext uri="{FF2B5EF4-FFF2-40B4-BE49-F238E27FC236}">
                <a16:creationId xmlns:a16="http://schemas.microsoft.com/office/drawing/2014/main" id="{83EF799B-7E27-2A36-7DB5-20D01DCB74EF}"/>
              </a:ext>
            </a:extLst>
          </p:cNvPr>
          <p:cNvSpPr txBox="1"/>
          <p:nvPr/>
        </p:nvSpPr>
        <p:spPr>
          <a:xfrm>
            <a:off x="257452" y="5131293"/>
            <a:ext cx="10777492" cy="369332"/>
          </a:xfrm>
          <a:prstGeom prst="rect">
            <a:avLst/>
          </a:prstGeom>
          <a:noFill/>
        </p:spPr>
        <p:txBody>
          <a:bodyPr wrap="square" rtlCol="0">
            <a:spAutoFit/>
          </a:bodyPr>
          <a:lstStyle/>
          <a:p>
            <a:r>
              <a:rPr lang="en-US" dirty="0"/>
              <a:t>As of now, it shows 0 null values in the column Review Rating.</a:t>
            </a:r>
            <a:endParaRPr lang="en-IN" dirty="0"/>
          </a:p>
        </p:txBody>
      </p:sp>
    </p:spTree>
    <p:extLst>
      <p:ext uri="{BB962C8B-B14F-4D97-AF65-F5344CB8AC3E}">
        <p14:creationId xmlns:p14="http://schemas.microsoft.com/office/powerpoint/2010/main" val="3137487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F42B14-D5F9-022E-0984-0BA8920B326A}"/>
              </a:ext>
            </a:extLst>
          </p:cNvPr>
          <p:cNvSpPr>
            <a:spLocks noGrp="1"/>
          </p:cNvSpPr>
          <p:nvPr>
            <p:ph idx="1"/>
          </p:nvPr>
        </p:nvSpPr>
        <p:spPr>
          <a:xfrm>
            <a:off x="304800" y="976188"/>
            <a:ext cx="10058400" cy="4050792"/>
          </a:xfrm>
        </p:spPr>
        <p:txBody>
          <a:bodyPr/>
          <a:lstStyle/>
          <a:p>
            <a:pPr marL="0" indent="0">
              <a:buNone/>
            </a:pPr>
            <a:r>
              <a:rPr lang="en-US" dirty="0"/>
              <a:t>Now, let’s look at the 5-scale summary of the variable Review Title</a:t>
            </a:r>
            <a:endParaRPr lang="en-IN" dirty="0"/>
          </a:p>
        </p:txBody>
      </p:sp>
      <p:pic>
        <p:nvPicPr>
          <p:cNvPr id="5" name="Picture 4">
            <a:extLst>
              <a:ext uri="{FF2B5EF4-FFF2-40B4-BE49-F238E27FC236}">
                <a16:creationId xmlns:a16="http://schemas.microsoft.com/office/drawing/2014/main" id="{451EAB94-1B60-FD1D-AEE3-37A43E1FDD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574629"/>
            <a:ext cx="10993384" cy="2514951"/>
          </a:xfrm>
          <a:prstGeom prst="rect">
            <a:avLst/>
          </a:prstGeom>
        </p:spPr>
      </p:pic>
      <p:sp>
        <p:nvSpPr>
          <p:cNvPr id="6" name="TextBox 5">
            <a:extLst>
              <a:ext uri="{FF2B5EF4-FFF2-40B4-BE49-F238E27FC236}">
                <a16:creationId xmlns:a16="http://schemas.microsoft.com/office/drawing/2014/main" id="{C3862F8C-1B7F-15E4-E96D-EA7B71CCD5FB}"/>
              </a:ext>
            </a:extLst>
          </p:cNvPr>
          <p:cNvSpPr txBox="1"/>
          <p:nvPr/>
        </p:nvSpPr>
        <p:spPr>
          <a:xfrm>
            <a:off x="297491" y="4338793"/>
            <a:ext cx="10697593" cy="369332"/>
          </a:xfrm>
          <a:prstGeom prst="rect">
            <a:avLst/>
          </a:prstGeom>
          <a:noFill/>
        </p:spPr>
        <p:txBody>
          <a:bodyPr wrap="square" rtlCol="0">
            <a:spAutoFit/>
          </a:bodyPr>
          <a:lstStyle/>
          <a:p>
            <a:r>
              <a:rPr lang="en-US" dirty="0"/>
              <a:t>As we can see, the first quartile is 4.0 implies 75% of ratings are above 4 that is, either 4 or 5</a:t>
            </a:r>
            <a:endParaRPr lang="en-IN" dirty="0"/>
          </a:p>
        </p:txBody>
      </p:sp>
      <p:sp>
        <p:nvSpPr>
          <p:cNvPr id="7" name="TextBox 6">
            <a:extLst>
              <a:ext uri="{FF2B5EF4-FFF2-40B4-BE49-F238E27FC236}">
                <a16:creationId xmlns:a16="http://schemas.microsoft.com/office/drawing/2014/main" id="{93307ED7-264B-28A1-6C9A-B804A9D47691}"/>
              </a:ext>
            </a:extLst>
          </p:cNvPr>
          <p:cNvSpPr txBox="1"/>
          <p:nvPr/>
        </p:nvSpPr>
        <p:spPr>
          <a:xfrm>
            <a:off x="297491" y="5206550"/>
            <a:ext cx="10333608" cy="369332"/>
          </a:xfrm>
          <a:prstGeom prst="rect">
            <a:avLst/>
          </a:prstGeom>
          <a:noFill/>
        </p:spPr>
        <p:txBody>
          <a:bodyPr wrap="square" rtlCol="0">
            <a:spAutoFit/>
          </a:bodyPr>
          <a:lstStyle/>
          <a:p>
            <a:r>
              <a:rPr lang="en-US" dirty="0"/>
              <a:t>Let us check the frequency of each class in ‘Review Rating’</a:t>
            </a:r>
            <a:endParaRPr lang="en-IN" dirty="0"/>
          </a:p>
        </p:txBody>
      </p:sp>
    </p:spTree>
    <p:extLst>
      <p:ext uri="{BB962C8B-B14F-4D97-AF65-F5344CB8AC3E}">
        <p14:creationId xmlns:p14="http://schemas.microsoft.com/office/powerpoint/2010/main" val="2414885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2B2818-347D-649C-21BE-411AFF1EF4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278" y="209386"/>
            <a:ext cx="11638625" cy="1716307"/>
          </a:xfrm>
          <a:prstGeom prst="rect">
            <a:avLst/>
          </a:prstGeom>
        </p:spPr>
      </p:pic>
      <p:sp>
        <p:nvSpPr>
          <p:cNvPr id="6" name="TextBox 5">
            <a:extLst>
              <a:ext uri="{FF2B5EF4-FFF2-40B4-BE49-F238E27FC236}">
                <a16:creationId xmlns:a16="http://schemas.microsoft.com/office/drawing/2014/main" id="{59A91808-8CE2-5343-96F8-9AA5B991B1C3}"/>
              </a:ext>
            </a:extLst>
          </p:cNvPr>
          <p:cNvSpPr txBox="1"/>
          <p:nvPr/>
        </p:nvSpPr>
        <p:spPr>
          <a:xfrm>
            <a:off x="276687" y="1952326"/>
            <a:ext cx="5450889" cy="646331"/>
          </a:xfrm>
          <a:prstGeom prst="rect">
            <a:avLst/>
          </a:prstGeom>
          <a:noFill/>
        </p:spPr>
        <p:txBody>
          <a:bodyPr wrap="square" rtlCol="0">
            <a:spAutoFit/>
          </a:bodyPr>
          <a:lstStyle/>
          <a:p>
            <a:r>
              <a:rPr lang="en-US" dirty="0"/>
              <a:t>Visually</a:t>
            </a:r>
          </a:p>
          <a:p>
            <a:endParaRPr lang="en-IN" dirty="0"/>
          </a:p>
        </p:txBody>
      </p:sp>
      <p:pic>
        <p:nvPicPr>
          <p:cNvPr id="10" name="Picture 9">
            <a:extLst>
              <a:ext uri="{FF2B5EF4-FFF2-40B4-BE49-F238E27FC236}">
                <a16:creationId xmlns:a16="http://schemas.microsoft.com/office/drawing/2014/main" id="{74809C45-0206-1181-22DE-DBD88DDE6A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188" y="2539015"/>
            <a:ext cx="11271681" cy="4154748"/>
          </a:xfrm>
          <a:prstGeom prst="rect">
            <a:avLst/>
          </a:prstGeom>
        </p:spPr>
      </p:pic>
    </p:spTree>
    <p:extLst>
      <p:ext uri="{BB962C8B-B14F-4D97-AF65-F5344CB8AC3E}">
        <p14:creationId xmlns:p14="http://schemas.microsoft.com/office/powerpoint/2010/main" val="14489104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165</TotalTime>
  <Words>526</Words>
  <Application>Microsoft Office PowerPoint</Application>
  <PresentationFormat>Widescreen</PresentationFormat>
  <Paragraphs>38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Rockwell</vt:lpstr>
      <vt:lpstr>Rockwell Condensed</vt:lpstr>
      <vt:lpstr>Wingdings</vt:lpstr>
      <vt:lpstr>Wood Type</vt:lpstr>
      <vt:lpstr>Sentiment AnAlysis of costumer reviews</vt:lpstr>
      <vt:lpstr>Table of content</vt:lpstr>
      <vt:lpstr>OBJECTIVE</vt:lpstr>
      <vt:lpstr>DATA CLEANING</vt:lpstr>
      <vt:lpstr>Exploratory data analysis (EDA)</vt:lpstr>
      <vt:lpstr>PowerPoint Presentation</vt:lpstr>
      <vt:lpstr>PowerPoint Presentation</vt:lpstr>
      <vt:lpstr>PowerPoint Presentation</vt:lpstr>
      <vt:lpstr>PowerPoint Presentation</vt:lpstr>
      <vt:lpstr>Features Extraction</vt:lpstr>
      <vt:lpstr>PowerPoint Presentation</vt:lpstr>
      <vt:lpstr>PowerPoint Presentation</vt:lpstr>
      <vt:lpstr>PowerPoint Presentation</vt:lpstr>
      <vt:lpstr>Modeling </vt:lpstr>
      <vt:lpstr>PowerPoint Presentation</vt:lpstr>
      <vt:lpstr>PowerPoint Presentation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costumer reviews</dc:title>
  <dc:creator>NAVEEN VARSHNEY</dc:creator>
  <cp:lastModifiedBy>NAVEEN VARSHNEY</cp:lastModifiedBy>
  <cp:revision>4</cp:revision>
  <dcterms:created xsi:type="dcterms:W3CDTF">2022-11-21T10:18:36Z</dcterms:created>
  <dcterms:modified xsi:type="dcterms:W3CDTF">2022-11-22T04:11:18Z</dcterms:modified>
</cp:coreProperties>
</file>