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0" r:id="rId23"/>
    <p:sldId id="278" r:id="rId24"/>
    <p:sldId id="279"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49535B-1D78-4791-85BB-DAFB9A133C7F}" type="datetimeFigureOut">
              <a:rPr lang="en-IN" smtClean="0"/>
              <a:t>04-02-2025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073E87-A3D0-4E80-A6BB-A6B53807D9E3}" type="slidenum">
              <a:rPr lang="en-IN" smtClean="0"/>
              <a:t>‹#›</a:t>
            </a:fld>
            <a:endParaRPr lang="en-IN"/>
          </a:p>
        </p:txBody>
      </p:sp>
    </p:spTree>
    <p:extLst>
      <p:ext uri="{BB962C8B-B14F-4D97-AF65-F5344CB8AC3E}">
        <p14:creationId xmlns:p14="http://schemas.microsoft.com/office/powerpoint/2010/main" val="135272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073E87-A3D0-4E80-A6BB-A6B53807D9E3}" type="slidenum">
              <a:rPr lang="en-IN" smtClean="0"/>
              <a:t>9</a:t>
            </a:fld>
            <a:endParaRPr lang="en-IN"/>
          </a:p>
        </p:txBody>
      </p:sp>
    </p:spTree>
    <p:extLst>
      <p:ext uri="{BB962C8B-B14F-4D97-AF65-F5344CB8AC3E}">
        <p14:creationId xmlns:p14="http://schemas.microsoft.com/office/powerpoint/2010/main" val="238951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7B05-DB33-F9B9-EA87-D5CF4F0158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0A8884-EA11-FEA0-D73E-7FD9881FD4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2FDA06-4DB5-3A1F-69B4-077DBB8F7DF4}"/>
              </a:ext>
            </a:extLst>
          </p:cNvPr>
          <p:cNvSpPr>
            <a:spLocks noGrp="1"/>
          </p:cNvSpPr>
          <p:nvPr>
            <p:ph type="dt" sz="half" idx="10"/>
          </p:nvPr>
        </p:nvSpPr>
        <p:spPr/>
        <p:txBody>
          <a:bodyPr/>
          <a:lstStyle/>
          <a:p>
            <a:fld id="{478B980D-AF17-4BDD-B058-EC6DD02E630B}" type="datetimeFigureOut">
              <a:rPr lang="en-IN" smtClean="0"/>
              <a:t>04-02-2025</a:t>
            </a:fld>
            <a:endParaRPr lang="en-IN"/>
          </a:p>
        </p:txBody>
      </p:sp>
      <p:sp>
        <p:nvSpPr>
          <p:cNvPr id="5" name="Footer Placeholder 4">
            <a:extLst>
              <a:ext uri="{FF2B5EF4-FFF2-40B4-BE49-F238E27FC236}">
                <a16:creationId xmlns:a16="http://schemas.microsoft.com/office/drawing/2014/main" id="{C14773E0-2CAD-D6A7-C197-90DF707B0A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4130AF-72E9-2011-4C1F-220B2227FD44}"/>
              </a:ext>
            </a:extLst>
          </p:cNvPr>
          <p:cNvSpPr>
            <a:spLocks noGrp="1"/>
          </p:cNvSpPr>
          <p:nvPr>
            <p:ph type="sldNum" sz="quarter" idx="12"/>
          </p:nvPr>
        </p:nvSpPr>
        <p:spPr/>
        <p:txBody>
          <a:bodyPr/>
          <a:lstStyle/>
          <a:p>
            <a:fld id="{C65C2F5D-B97B-43EC-B21D-3C06C0D1E6AB}" type="slidenum">
              <a:rPr lang="en-IN" smtClean="0"/>
              <a:t>‹#›</a:t>
            </a:fld>
            <a:endParaRPr lang="en-IN"/>
          </a:p>
        </p:txBody>
      </p:sp>
    </p:spTree>
    <p:extLst>
      <p:ext uri="{BB962C8B-B14F-4D97-AF65-F5344CB8AC3E}">
        <p14:creationId xmlns:p14="http://schemas.microsoft.com/office/powerpoint/2010/main" val="1209836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20354-4AB0-44A7-E2C6-84B02EF3EC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0D3A07-43F7-A489-8C49-7900556391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082EA3-242E-B460-FC23-2F96547C878F}"/>
              </a:ext>
            </a:extLst>
          </p:cNvPr>
          <p:cNvSpPr>
            <a:spLocks noGrp="1"/>
          </p:cNvSpPr>
          <p:nvPr>
            <p:ph type="dt" sz="half" idx="10"/>
          </p:nvPr>
        </p:nvSpPr>
        <p:spPr/>
        <p:txBody>
          <a:bodyPr/>
          <a:lstStyle/>
          <a:p>
            <a:fld id="{478B980D-AF17-4BDD-B058-EC6DD02E630B}" type="datetimeFigureOut">
              <a:rPr lang="en-IN" smtClean="0"/>
              <a:t>04-02-2025</a:t>
            </a:fld>
            <a:endParaRPr lang="en-IN"/>
          </a:p>
        </p:txBody>
      </p:sp>
      <p:sp>
        <p:nvSpPr>
          <p:cNvPr id="5" name="Footer Placeholder 4">
            <a:extLst>
              <a:ext uri="{FF2B5EF4-FFF2-40B4-BE49-F238E27FC236}">
                <a16:creationId xmlns:a16="http://schemas.microsoft.com/office/drawing/2014/main" id="{4E4F1766-006F-CC3F-6F2F-3D1FF7CE23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CB2086-2819-121C-5599-69E929D057B0}"/>
              </a:ext>
            </a:extLst>
          </p:cNvPr>
          <p:cNvSpPr>
            <a:spLocks noGrp="1"/>
          </p:cNvSpPr>
          <p:nvPr>
            <p:ph type="sldNum" sz="quarter" idx="12"/>
          </p:nvPr>
        </p:nvSpPr>
        <p:spPr/>
        <p:txBody>
          <a:bodyPr/>
          <a:lstStyle/>
          <a:p>
            <a:fld id="{C65C2F5D-B97B-43EC-B21D-3C06C0D1E6AB}" type="slidenum">
              <a:rPr lang="en-IN" smtClean="0"/>
              <a:t>‹#›</a:t>
            </a:fld>
            <a:endParaRPr lang="en-IN"/>
          </a:p>
        </p:txBody>
      </p:sp>
    </p:spTree>
    <p:extLst>
      <p:ext uri="{BB962C8B-B14F-4D97-AF65-F5344CB8AC3E}">
        <p14:creationId xmlns:p14="http://schemas.microsoft.com/office/powerpoint/2010/main" val="3614584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CE19BF-A2C5-484A-61E0-16DD796CDD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7DA801-75E4-EB10-98B9-4B1BB81FED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CEC763-1AE9-0F74-3368-F2BE6F27862E}"/>
              </a:ext>
            </a:extLst>
          </p:cNvPr>
          <p:cNvSpPr>
            <a:spLocks noGrp="1"/>
          </p:cNvSpPr>
          <p:nvPr>
            <p:ph type="dt" sz="half" idx="10"/>
          </p:nvPr>
        </p:nvSpPr>
        <p:spPr/>
        <p:txBody>
          <a:bodyPr/>
          <a:lstStyle/>
          <a:p>
            <a:fld id="{478B980D-AF17-4BDD-B058-EC6DD02E630B}" type="datetimeFigureOut">
              <a:rPr lang="en-IN" smtClean="0"/>
              <a:t>04-02-2025</a:t>
            </a:fld>
            <a:endParaRPr lang="en-IN"/>
          </a:p>
        </p:txBody>
      </p:sp>
      <p:sp>
        <p:nvSpPr>
          <p:cNvPr id="5" name="Footer Placeholder 4">
            <a:extLst>
              <a:ext uri="{FF2B5EF4-FFF2-40B4-BE49-F238E27FC236}">
                <a16:creationId xmlns:a16="http://schemas.microsoft.com/office/drawing/2014/main" id="{D3AC3988-44DB-E003-7A9B-86B82676FD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9EE7F5-F233-4558-24F6-A0AD09293530}"/>
              </a:ext>
            </a:extLst>
          </p:cNvPr>
          <p:cNvSpPr>
            <a:spLocks noGrp="1"/>
          </p:cNvSpPr>
          <p:nvPr>
            <p:ph type="sldNum" sz="quarter" idx="12"/>
          </p:nvPr>
        </p:nvSpPr>
        <p:spPr/>
        <p:txBody>
          <a:bodyPr/>
          <a:lstStyle/>
          <a:p>
            <a:fld id="{C65C2F5D-B97B-43EC-B21D-3C06C0D1E6AB}" type="slidenum">
              <a:rPr lang="en-IN" smtClean="0"/>
              <a:t>‹#›</a:t>
            </a:fld>
            <a:endParaRPr lang="en-IN"/>
          </a:p>
        </p:txBody>
      </p:sp>
    </p:spTree>
    <p:extLst>
      <p:ext uri="{BB962C8B-B14F-4D97-AF65-F5344CB8AC3E}">
        <p14:creationId xmlns:p14="http://schemas.microsoft.com/office/powerpoint/2010/main" val="26748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35193-5F38-55E6-42DD-2392463547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5F0C81-B6D5-4577-8022-242AB9247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F621DE-7D84-DB61-C982-51E0DE9CBCDB}"/>
              </a:ext>
            </a:extLst>
          </p:cNvPr>
          <p:cNvSpPr>
            <a:spLocks noGrp="1"/>
          </p:cNvSpPr>
          <p:nvPr>
            <p:ph type="dt" sz="half" idx="10"/>
          </p:nvPr>
        </p:nvSpPr>
        <p:spPr/>
        <p:txBody>
          <a:bodyPr/>
          <a:lstStyle/>
          <a:p>
            <a:fld id="{478B980D-AF17-4BDD-B058-EC6DD02E630B}" type="datetimeFigureOut">
              <a:rPr lang="en-IN" smtClean="0"/>
              <a:t>04-02-2025</a:t>
            </a:fld>
            <a:endParaRPr lang="en-IN"/>
          </a:p>
        </p:txBody>
      </p:sp>
      <p:sp>
        <p:nvSpPr>
          <p:cNvPr id="5" name="Footer Placeholder 4">
            <a:extLst>
              <a:ext uri="{FF2B5EF4-FFF2-40B4-BE49-F238E27FC236}">
                <a16:creationId xmlns:a16="http://schemas.microsoft.com/office/drawing/2014/main" id="{5D6089D5-0A51-E7AF-46E1-33809F1B50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A1E42F-4E99-4179-1262-28FEF3043328}"/>
              </a:ext>
            </a:extLst>
          </p:cNvPr>
          <p:cNvSpPr>
            <a:spLocks noGrp="1"/>
          </p:cNvSpPr>
          <p:nvPr>
            <p:ph type="sldNum" sz="quarter" idx="12"/>
          </p:nvPr>
        </p:nvSpPr>
        <p:spPr/>
        <p:txBody>
          <a:bodyPr/>
          <a:lstStyle/>
          <a:p>
            <a:fld id="{C65C2F5D-B97B-43EC-B21D-3C06C0D1E6AB}" type="slidenum">
              <a:rPr lang="en-IN" smtClean="0"/>
              <a:t>‹#›</a:t>
            </a:fld>
            <a:endParaRPr lang="en-IN"/>
          </a:p>
        </p:txBody>
      </p:sp>
    </p:spTree>
    <p:extLst>
      <p:ext uri="{BB962C8B-B14F-4D97-AF65-F5344CB8AC3E}">
        <p14:creationId xmlns:p14="http://schemas.microsoft.com/office/powerpoint/2010/main" val="467236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D42E6-1B0B-85AF-1D91-4F38B9D65A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304741-5940-E42F-073B-578390E915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58C95B-2E19-3242-ADAB-A1DDD625021F}"/>
              </a:ext>
            </a:extLst>
          </p:cNvPr>
          <p:cNvSpPr>
            <a:spLocks noGrp="1"/>
          </p:cNvSpPr>
          <p:nvPr>
            <p:ph type="dt" sz="half" idx="10"/>
          </p:nvPr>
        </p:nvSpPr>
        <p:spPr/>
        <p:txBody>
          <a:bodyPr/>
          <a:lstStyle/>
          <a:p>
            <a:fld id="{478B980D-AF17-4BDD-B058-EC6DD02E630B}" type="datetimeFigureOut">
              <a:rPr lang="en-IN" smtClean="0"/>
              <a:t>04-02-2025</a:t>
            </a:fld>
            <a:endParaRPr lang="en-IN"/>
          </a:p>
        </p:txBody>
      </p:sp>
      <p:sp>
        <p:nvSpPr>
          <p:cNvPr id="5" name="Footer Placeholder 4">
            <a:extLst>
              <a:ext uri="{FF2B5EF4-FFF2-40B4-BE49-F238E27FC236}">
                <a16:creationId xmlns:a16="http://schemas.microsoft.com/office/drawing/2014/main" id="{B63C6747-2804-6BF6-BC6C-9B2758E7C7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2C9EAF-F063-A5C1-1AFB-9C952108A66A}"/>
              </a:ext>
            </a:extLst>
          </p:cNvPr>
          <p:cNvSpPr>
            <a:spLocks noGrp="1"/>
          </p:cNvSpPr>
          <p:nvPr>
            <p:ph type="sldNum" sz="quarter" idx="12"/>
          </p:nvPr>
        </p:nvSpPr>
        <p:spPr/>
        <p:txBody>
          <a:bodyPr/>
          <a:lstStyle/>
          <a:p>
            <a:fld id="{C65C2F5D-B97B-43EC-B21D-3C06C0D1E6AB}" type="slidenum">
              <a:rPr lang="en-IN" smtClean="0"/>
              <a:t>‹#›</a:t>
            </a:fld>
            <a:endParaRPr lang="en-IN"/>
          </a:p>
        </p:txBody>
      </p:sp>
    </p:spTree>
    <p:extLst>
      <p:ext uri="{BB962C8B-B14F-4D97-AF65-F5344CB8AC3E}">
        <p14:creationId xmlns:p14="http://schemas.microsoft.com/office/powerpoint/2010/main" val="1289353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9324-4D4D-AF68-9AD5-3584F19038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06C810-0429-5617-49CB-B8975D0875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1E9782-D501-38D4-7872-14B71611AF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6A6C40-DACC-9367-680A-CB5755E4D39A}"/>
              </a:ext>
            </a:extLst>
          </p:cNvPr>
          <p:cNvSpPr>
            <a:spLocks noGrp="1"/>
          </p:cNvSpPr>
          <p:nvPr>
            <p:ph type="dt" sz="half" idx="10"/>
          </p:nvPr>
        </p:nvSpPr>
        <p:spPr/>
        <p:txBody>
          <a:bodyPr/>
          <a:lstStyle/>
          <a:p>
            <a:fld id="{478B980D-AF17-4BDD-B058-EC6DD02E630B}" type="datetimeFigureOut">
              <a:rPr lang="en-IN" smtClean="0"/>
              <a:t>04-02-2025</a:t>
            </a:fld>
            <a:endParaRPr lang="en-IN"/>
          </a:p>
        </p:txBody>
      </p:sp>
      <p:sp>
        <p:nvSpPr>
          <p:cNvPr id="6" name="Footer Placeholder 5">
            <a:extLst>
              <a:ext uri="{FF2B5EF4-FFF2-40B4-BE49-F238E27FC236}">
                <a16:creationId xmlns:a16="http://schemas.microsoft.com/office/drawing/2014/main" id="{56EFEEB2-84DE-115F-D86F-9FEEB6969F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E29930-914A-FB65-3E78-15E916BCA976}"/>
              </a:ext>
            </a:extLst>
          </p:cNvPr>
          <p:cNvSpPr>
            <a:spLocks noGrp="1"/>
          </p:cNvSpPr>
          <p:nvPr>
            <p:ph type="sldNum" sz="quarter" idx="12"/>
          </p:nvPr>
        </p:nvSpPr>
        <p:spPr/>
        <p:txBody>
          <a:bodyPr/>
          <a:lstStyle/>
          <a:p>
            <a:fld id="{C65C2F5D-B97B-43EC-B21D-3C06C0D1E6AB}" type="slidenum">
              <a:rPr lang="en-IN" smtClean="0"/>
              <a:t>‹#›</a:t>
            </a:fld>
            <a:endParaRPr lang="en-IN"/>
          </a:p>
        </p:txBody>
      </p:sp>
    </p:spTree>
    <p:extLst>
      <p:ext uri="{BB962C8B-B14F-4D97-AF65-F5344CB8AC3E}">
        <p14:creationId xmlns:p14="http://schemas.microsoft.com/office/powerpoint/2010/main" val="1305731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D329A-69F7-78F0-E711-4654FBF3D5D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10DD53-943A-BFDC-AB9D-955AC78F26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7FD266-1A0C-21D8-739E-0152527D29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4B1809-1D5F-D20B-4BE2-4EDDB2470B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4003E2-E63A-7131-ACEB-74E72D19BE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AE1220-543C-844E-4431-0AE932615F95}"/>
              </a:ext>
            </a:extLst>
          </p:cNvPr>
          <p:cNvSpPr>
            <a:spLocks noGrp="1"/>
          </p:cNvSpPr>
          <p:nvPr>
            <p:ph type="dt" sz="half" idx="10"/>
          </p:nvPr>
        </p:nvSpPr>
        <p:spPr/>
        <p:txBody>
          <a:bodyPr/>
          <a:lstStyle/>
          <a:p>
            <a:fld id="{478B980D-AF17-4BDD-B058-EC6DD02E630B}" type="datetimeFigureOut">
              <a:rPr lang="en-IN" smtClean="0"/>
              <a:t>04-02-2025</a:t>
            </a:fld>
            <a:endParaRPr lang="en-IN"/>
          </a:p>
        </p:txBody>
      </p:sp>
      <p:sp>
        <p:nvSpPr>
          <p:cNvPr id="8" name="Footer Placeholder 7">
            <a:extLst>
              <a:ext uri="{FF2B5EF4-FFF2-40B4-BE49-F238E27FC236}">
                <a16:creationId xmlns:a16="http://schemas.microsoft.com/office/drawing/2014/main" id="{7CE01AA9-5EC4-304E-8D19-7EECF45651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AC14A0-2803-895A-2BD5-A9AE2B044A6B}"/>
              </a:ext>
            </a:extLst>
          </p:cNvPr>
          <p:cNvSpPr>
            <a:spLocks noGrp="1"/>
          </p:cNvSpPr>
          <p:nvPr>
            <p:ph type="sldNum" sz="quarter" idx="12"/>
          </p:nvPr>
        </p:nvSpPr>
        <p:spPr/>
        <p:txBody>
          <a:bodyPr/>
          <a:lstStyle/>
          <a:p>
            <a:fld id="{C65C2F5D-B97B-43EC-B21D-3C06C0D1E6AB}" type="slidenum">
              <a:rPr lang="en-IN" smtClean="0"/>
              <a:t>‹#›</a:t>
            </a:fld>
            <a:endParaRPr lang="en-IN"/>
          </a:p>
        </p:txBody>
      </p:sp>
    </p:spTree>
    <p:extLst>
      <p:ext uri="{BB962C8B-B14F-4D97-AF65-F5344CB8AC3E}">
        <p14:creationId xmlns:p14="http://schemas.microsoft.com/office/powerpoint/2010/main" val="2051512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87720-26AA-6F14-5C03-4D7ABCD137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BBDC57-32A6-8928-8177-DDF8849B5EBF}"/>
              </a:ext>
            </a:extLst>
          </p:cNvPr>
          <p:cNvSpPr>
            <a:spLocks noGrp="1"/>
          </p:cNvSpPr>
          <p:nvPr>
            <p:ph type="dt" sz="half" idx="10"/>
          </p:nvPr>
        </p:nvSpPr>
        <p:spPr/>
        <p:txBody>
          <a:bodyPr/>
          <a:lstStyle/>
          <a:p>
            <a:fld id="{478B980D-AF17-4BDD-B058-EC6DD02E630B}" type="datetimeFigureOut">
              <a:rPr lang="en-IN" smtClean="0"/>
              <a:t>04-02-2025</a:t>
            </a:fld>
            <a:endParaRPr lang="en-IN"/>
          </a:p>
        </p:txBody>
      </p:sp>
      <p:sp>
        <p:nvSpPr>
          <p:cNvPr id="4" name="Footer Placeholder 3">
            <a:extLst>
              <a:ext uri="{FF2B5EF4-FFF2-40B4-BE49-F238E27FC236}">
                <a16:creationId xmlns:a16="http://schemas.microsoft.com/office/drawing/2014/main" id="{587A4928-E537-345C-B0B8-F734135F3D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185CDFC-2B52-C2CB-7ABF-4D525DE9EEDE}"/>
              </a:ext>
            </a:extLst>
          </p:cNvPr>
          <p:cNvSpPr>
            <a:spLocks noGrp="1"/>
          </p:cNvSpPr>
          <p:nvPr>
            <p:ph type="sldNum" sz="quarter" idx="12"/>
          </p:nvPr>
        </p:nvSpPr>
        <p:spPr/>
        <p:txBody>
          <a:bodyPr/>
          <a:lstStyle/>
          <a:p>
            <a:fld id="{C65C2F5D-B97B-43EC-B21D-3C06C0D1E6AB}" type="slidenum">
              <a:rPr lang="en-IN" smtClean="0"/>
              <a:t>‹#›</a:t>
            </a:fld>
            <a:endParaRPr lang="en-IN"/>
          </a:p>
        </p:txBody>
      </p:sp>
    </p:spTree>
    <p:extLst>
      <p:ext uri="{BB962C8B-B14F-4D97-AF65-F5344CB8AC3E}">
        <p14:creationId xmlns:p14="http://schemas.microsoft.com/office/powerpoint/2010/main" val="2461615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428C8A-EE6D-AD41-7D05-161B9AFBAE60}"/>
              </a:ext>
            </a:extLst>
          </p:cNvPr>
          <p:cNvSpPr>
            <a:spLocks noGrp="1"/>
          </p:cNvSpPr>
          <p:nvPr>
            <p:ph type="dt" sz="half" idx="10"/>
          </p:nvPr>
        </p:nvSpPr>
        <p:spPr/>
        <p:txBody>
          <a:bodyPr/>
          <a:lstStyle/>
          <a:p>
            <a:fld id="{478B980D-AF17-4BDD-B058-EC6DD02E630B}" type="datetimeFigureOut">
              <a:rPr lang="en-IN" smtClean="0"/>
              <a:t>04-02-2025</a:t>
            </a:fld>
            <a:endParaRPr lang="en-IN"/>
          </a:p>
        </p:txBody>
      </p:sp>
      <p:sp>
        <p:nvSpPr>
          <p:cNvPr id="3" name="Footer Placeholder 2">
            <a:extLst>
              <a:ext uri="{FF2B5EF4-FFF2-40B4-BE49-F238E27FC236}">
                <a16:creationId xmlns:a16="http://schemas.microsoft.com/office/drawing/2014/main" id="{E0202D13-4DFF-ED9A-B592-BC4254E837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5F4CBC-B3D6-471A-705E-492E2535563F}"/>
              </a:ext>
            </a:extLst>
          </p:cNvPr>
          <p:cNvSpPr>
            <a:spLocks noGrp="1"/>
          </p:cNvSpPr>
          <p:nvPr>
            <p:ph type="sldNum" sz="quarter" idx="12"/>
          </p:nvPr>
        </p:nvSpPr>
        <p:spPr/>
        <p:txBody>
          <a:bodyPr/>
          <a:lstStyle/>
          <a:p>
            <a:fld id="{C65C2F5D-B97B-43EC-B21D-3C06C0D1E6AB}" type="slidenum">
              <a:rPr lang="en-IN" smtClean="0"/>
              <a:t>‹#›</a:t>
            </a:fld>
            <a:endParaRPr lang="en-IN"/>
          </a:p>
        </p:txBody>
      </p:sp>
    </p:spTree>
    <p:extLst>
      <p:ext uri="{BB962C8B-B14F-4D97-AF65-F5344CB8AC3E}">
        <p14:creationId xmlns:p14="http://schemas.microsoft.com/office/powerpoint/2010/main" val="1031141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6EB29-2281-6545-6319-015CEB77E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B491F3-935F-A47B-5F5C-1F2AAB66B4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F928477-C120-E8DC-E040-8D4B0C2C24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1CE40E-43A6-8C19-BFBD-87F78C943F21}"/>
              </a:ext>
            </a:extLst>
          </p:cNvPr>
          <p:cNvSpPr>
            <a:spLocks noGrp="1"/>
          </p:cNvSpPr>
          <p:nvPr>
            <p:ph type="dt" sz="half" idx="10"/>
          </p:nvPr>
        </p:nvSpPr>
        <p:spPr/>
        <p:txBody>
          <a:bodyPr/>
          <a:lstStyle/>
          <a:p>
            <a:fld id="{478B980D-AF17-4BDD-B058-EC6DD02E630B}" type="datetimeFigureOut">
              <a:rPr lang="en-IN" smtClean="0"/>
              <a:t>04-02-2025</a:t>
            </a:fld>
            <a:endParaRPr lang="en-IN"/>
          </a:p>
        </p:txBody>
      </p:sp>
      <p:sp>
        <p:nvSpPr>
          <p:cNvPr id="6" name="Footer Placeholder 5">
            <a:extLst>
              <a:ext uri="{FF2B5EF4-FFF2-40B4-BE49-F238E27FC236}">
                <a16:creationId xmlns:a16="http://schemas.microsoft.com/office/drawing/2014/main" id="{C4850228-173A-22E8-ADE7-C71778AA83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0DDFA1-4382-91D9-0FAA-D7FE486DFE92}"/>
              </a:ext>
            </a:extLst>
          </p:cNvPr>
          <p:cNvSpPr>
            <a:spLocks noGrp="1"/>
          </p:cNvSpPr>
          <p:nvPr>
            <p:ph type="sldNum" sz="quarter" idx="12"/>
          </p:nvPr>
        </p:nvSpPr>
        <p:spPr/>
        <p:txBody>
          <a:bodyPr/>
          <a:lstStyle/>
          <a:p>
            <a:fld id="{C65C2F5D-B97B-43EC-B21D-3C06C0D1E6AB}" type="slidenum">
              <a:rPr lang="en-IN" smtClean="0"/>
              <a:t>‹#›</a:t>
            </a:fld>
            <a:endParaRPr lang="en-IN"/>
          </a:p>
        </p:txBody>
      </p:sp>
    </p:spTree>
    <p:extLst>
      <p:ext uri="{BB962C8B-B14F-4D97-AF65-F5344CB8AC3E}">
        <p14:creationId xmlns:p14="http://schemas.microsoft.com/office/powerpoint/2010/main" val="1317786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726E9-14D5-1FAF-3E9F-D995605FB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E785D0-8D20-B15C-45E4-6C174E2050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CF20F3-A4FB-60FF-C788-B394F17E9A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E2F0C4-4264-FFAB-3700-4F9027AF27B5}"/>
              </a:ext>
            </a:extLst>
          </p:cNvPr>
          <p:cNvSpPr>
            <a:spLocks noGrp="1"/>
          </p:cNvSpPr>
          <p:nvPr>
            <p:ph type="dt" sz="half" idx="10"/>
          </p:nvPr>
        </p:nvSpPr>
        <p:spPr/>
        <p:txBody>
          <a:bodyPr/>
          <a:lstStyle/>
          <a:p>
            <a:fld id="{478B980D-AF17-4BDD-B058-EC6DD02E630B}" type="datetimeFigureOut">
              <a:rPr lang="en-IN" smtClean="0"/>
              <a:t>04-02-2025</a:t>
            </a:fld>
            <a:endParaRPr lang="en-IN"/>
          </a:p>
        </p:txBody>
      </p:sp>
      <p:sp>
        <p:nvSpPr>
          <p:cNvPr id="6" name="Footer Placeholder 5">
            <a:extLst>
              <a:ext uri="{FF2B5EF4-FFF2-40B4-BE49-F238E27FC236}">
                <a16:creationId xmlns:a16="http://schemas.microsoft.com/office/drawing/2014/main" id="{C51545DE-9618-4974-D0AA-244CB2A85D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6381E5-E208-0497-0235-5DF1D8DAC075}"/>
              </a:ext>
            </a:extLst>
          </p:cNvPr>
          <p:cNvSpPr>
            <a:spLocks noGrp="1"/>
          </p:cNvSpPr>
          <p:nvPr>
            <p:ph type="sldNum" sz="quarter" idx="12"/>
          </p:nvPr>
        </p:nvSpPr>
        <p:spPr/>
        <p:txBody>
          <a:bodyPr/>
          <a:lstStyle/>
          <a:p>
            <a:fld id="{C65C2F5D-B97B-43EC-B21D-3C06C0D1E6AB}" type="slidenum">
              <a:rPr lang="en-IN" smtClean="0"/>
              <a:t>‹#›</a:t>
            </a:fld>
            <a:endParaRPr lang="en-IN"/>
          </a:p>
        </p:txBody>
      </p:sp>
    </p:spTree>
    <p:extLst>
      <p:ext uri="{BB962C8B-B14F-4D97-AF65-F5344CB8AC3E}">
        <p14:creationId xmlns:p14="http://schemas.microsoft.com/office/powerpoint/2010/main" val="3768005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3C086D-D895-789F-30F2-4288ECCA74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3EBE4E-3F07-C023-0C1E-30C3869A61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FFBDA4-D96C-9338-1515-F498DFBE75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8B980D-AF17-4BDD-B058-EC6DD02E630B}" type="datetimeFigureOut">
              <a:rPr lang="en-IN" smtClean="0"/>
              <a:t>04-02-2025</a:t>
            </a:fld>
            <a:endParaRPr lang="en-IN"/>
          </a:p>
        </p:txBody>
      </p:sp>
      <p:sp>
        <p:nvSpPr>
          <p:cNvPr id="5" name="Footer Placeholder 4">
            <a:extLst>
              <a:ext uri="{FF2B5EF4-FFF2-40B4-BE49-F238E27FC236}">
                <a16:creationId xmlns:a16="http://schemas.microsoft.com/office/drawing/2014/main" id="{94D4A75E-CFEB-B9C6-C1C2-173462EE55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F71773-F790-9E46-803D-F1AF629A6B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5C2F5D-B97B-43EC-B21D-3C06C0D1E6AB}" type="slidenum">
              <a:rPr lang="en-IN" smtClean="0"/>
              <a:t>‹#›</a:t>
            </a:fld>
            <a:endParaRPr lang="en-IN"/>
          </a:p>
        </p:txBody>
      </p:sp>
    </p:spTree>
    <p:extLst>
      <p:ext uri="{BB962C8B-B14F-4D97-AF65-F5344CB8AC3E}">
        <p14:creationId xmlns:p14="http://schemas.microsoft.com/office/powerpoint/2010/main" val="4060410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5DE30-B384-974E-8222-9DCADE95EF32}"/>
              </a:ext>
            </a:extLst>
          </p:cNvPr>
          <p:cNvSpPr>
            <a:spLocks noGrp="1"/>
          </p:cNvSpPr>
          <p:nvPr>
            <p:ph type="ctrTitle"/>
          </p:nvPr>
        </p:nvSpPr>
        <p:spPr>
          <a:xfrm>
            <a:off x="1524000" y="1122362"/>
            <a:ext cx="9144000" cy="2466411"/>
          </a:xfrm>
        </p:spPr>
        <p:txBody>
          <a:bodyPr>
            <a:normAutofit/>
          </a:bodyPr>
          <a:lstStyle/>
          <a:p>
            <a:r>
              <a:rPr lang="en-IN" sz="5300" b="1" kern="100" dirty="0">
                <a:effectLst/>
                <a:latin typeface="Calibri" panose="020F0502020204030204" pitchFamily="34" charset="0"/>
                <a:ea typeface="Calibri" panose="020F0502020204030204" pitchFamily="34" charset="0"/>
                <a:cs typeface="Times New Roman" panose="02020603050405020304" pitchFamily="18" charset="0"/>
              </a:rPr>
              <a:t>PROJECT 2</a:t>
            </a:r>
            <a:br>
              <a:rPr lang="en-IN" b="1" kern="100" dirty="0">
                <a:effectLst/>
                <a:latin typeface="Calibri" panose="020F0502020204030204" pitchFamily="34" charset="0"/>
                <a:ea typeface="Calibri" panose="020F0502020204030204" pitchFamily="34" charset="0"/>
                <a:cs typeface="Times New Roman" panose="02020603050405020304" pitchFamily="18" charset="0"/>
              </a:rPr>
            </a:br>
            <a:r>
              <a:rPr lang="en-IN" sz="5300" b="1" kern="100" dirty="0">
                <a:effectLst/>
                <a:latin typeface="Calibri" panose="020F0502020204030204" pitchFamily="34" charset="0"/>
                <a:ea typeface="Calibri" panose="020F0502020204030204" pitchFamily="34" charset="0"/>
                <a:cs typeface="Times New Roman" panose="02020603050405020304" pitchFamily="18" charset="0"/>
              </a:rPr>
              <a:t>Chicago Crime Analyzer</a:t>
            </a:r>
            <a:endParaRPr lang="en-IN" dirty="0"/>
          </a:p>
        </p:txBody>
      </p:sp>
    </p:spTree>
    <p:extLst>
      <p:ext uri="{BB962C8B-B14F-4D97-AF65-F5344CB8AC3E}">
        <p14:creationId xmlns:p14="http://schemas.microsoft.com/office/powerpoint/2010/main" val="379444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977FC-D525-BE4F-A60F-DB66F09FFB20}"/>
              </a:ext>
            </a:extLst>
          </p:cNvPr>
          <p:cNvSpPr>
            <a:spLocks noGrp="1"/>
          </p:cNvSpPr>
          <p:nvPr>
            <p:ph type="title"/>
          </p:nvPr>
        </p:nvSpPr>
        <p:spPr>
          <a:xfrm>
            <a:off x="838200" y="365126"/>
            <a:ext cx="10515600" cy="588604"/>
          </a:xfrm>
        </p:spPr>
        <p:txBody>
          <a:bodyPr>
            <a:normAutofit/>
          </a:bodyPr>
          <a:lstStyle/>
          <a:p>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2.  Top 3 districts with highest murder crimes</a:t>
            </a:r>
            <a:endParaRPr lang="en-IN" dirty="0"/>
          </a:p>
        </p:txBody>
      </p:sp>
      <p:sp>
        <p:nvSpPr>
          <p:cNvPr id="3" name="Content Placeholder 2">
            <a:extLst>
              <a:ext uri="{FF2B5EF4-FFF2-40B4-BE49-F238E27FC236}">
                <a16:creationId xmlns:a16="http://schemas.microsoft.com/office/drawing/2014/main" id="{ED90549E-9C19-A35E-2FE7-C2FC9E521CB5}"/>
              </a:ext>
            </a:extLst>
          </p:cNvPr>
          <p:cNvSpPr>
            <a:spLocks noGrp="1"/>
          </p:cNvSpPr>
          <p:nvPr>
            <p:ph idx="1"/>
          </p:nvPr>
        </p:nvSpPr>
        <p:spPr>
          <a:xfrm>
            <a:off x="838200" y="953730"/>
            <a:ext cx="10515600" cy="5378244"/>
          </a:xfrm>
        </p:spPr>
        <p:txBody>
          <a:bodyPr>
            <a:normAutofit fontScale="92500" lnSpcReduction="10000"/>
          </a:bodyPr>
          <a:lstStyle/>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The districts with the highest murder rates, have been identified as 11,7 </a:t>
            </a:r>
            <a:r>
              <a:rPr lang="en-IN" sz="2200" kern="100" dirty="0">
                <a:latin typeface="Calibri" panose="020F0502020204030204" pitchFamily="34" charset="0"/>
                <a:ea typeface="Calibri" panose="020F0502020204030204" pitchFamily="34" charset="0"/>
                <a:cs typeface="Times New Roman" panose="02020603050405020304" pitchFamily="18" charset="0"/>
              </a:rPr>
              <a:t>and 6.</a:t>
            </a: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a:t>
            </a:r>
          </a:p>
          <a:p>
            <a:pPr lvl="0" algn="just">
              <a:lnSpc>
                <a:spcPct val="107000"/>
              </a:lnSpc>
              <a:spcAft>
                <a:spcPts val="800"/>
              </a:spcAft>
              <a:buSzPct val="120000"/>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Measures aimed at reducing weapon circulation and raising awareness about emergency helplines are effective strategies for enhancing community safety and to ensuring prompt rescue services.</a:t>
            </a:r>
          </a:p>
          <a:p>
            <a:endParaRPr lang="en-IN" dirty="0"/>
          </a:p>
        </p:txBody>
      </p:sp>
      <p:pic>
        <p:nvPicPr>
          <p:cNvPr id="4" name="Picture 3">
            <a:extLst>
              <a:ext uri="{FF2B5EF4-FFF2-40B4-BE49-F238E27FC236}">
                <a16:creationId xmlns:a16="http://schemas.microsoft.com/office/drawing/2014/main" id="{56420880-232A-7B2A-FED4-1DFDFF96545D}"/>
              </a:ext>
            </a:extLst>
          </p:cNvPr>
          <p:cNvPicPr>
            <a:picLocks noChangeAspect="1"/>
          </p:cNvPicPr>
          <p:nvPr/>
        </p:nvPicPr>
        <p:blipFill rotWithShape="1">
          <a:blip r:embed="rId2"/>
          <a:srcRect t="8511" b="5487"/>
          <a:stretch/>
        </p:blipFill>
        <p:spPr bwMode="auto">
          <a:xfrm>
            <a:off x="2168995" y="1128200"/>
            <a:ext cx="7535443" cy="331731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1950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19481-01D0-18D3-EA24-0FF050819D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C48CA0-5057-969F-7520-5FB9AD0B363D}"/>
              </a:ext>
            </a:extLst>
          </p:cNvPr>
          <p:cNvSpPr>
            <a:spLocks noGrp="1"/>
          </p:cNvSpPr>
          <p:nvPr>
            <p:ph type="title"/>
          </p:nvPr>
        </p:nvSpPr>
        <p:spPr>
          <a:xfrm>
            <a:off x="838200" y="365126"/>
            <a:ext cx="10515600" cy="588604"/>
          </a:xfrm>
        </p:spPr>
        <p:txBody>
          <a:bodyPr>
            <a:normAutofit/>
          </a:bodyPr>
          <a:lstStyle/>
          <a:p>
            <a:pPr lvl="0" algn="just">
              <a:lnSpc>
                <a:spcPct val="107000"/>
              </a:lnSpc>
              <a:spcAft>
                <a:spcPts val="800"/>
              </a:spcAf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3.  Distribution of crime across zones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C29D1C-6576-622B-847D-539E500CA19E}"/>
              </a:ext>
            </a:extLst>
          </p:cNvPr>
          <p:cNvSpPr>
            <a:spLocks noGrp="1"/>
          </p:cNvSpPr>
          <p:nvPr>
            <p:ph idx="1"/>
          </p:nvPr>
        </p:nvSpPr>
        <p:spPr>
          <a:xfrm>
            <a:off x="838200" y="953730"/>
            <a:ext cx="10515600" cy="5378244"/>
          </a:xfrm>
        </p:spPr>
        <p:txBody>
          <a:bodyPr>
            <a:normAutofit/>
          </a:bodyPr>
          <a:lstStyle/>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SzPct val="120000"/>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analysis reveals that most crimes occur in the South Zone while the East zone seems relatively safe with lowest crimes. </a:t>
            </a:r>
          </a:p>
          <a:p>
            <a:pPr algn="just">
              <a:lnSpc>
                <a:spcPct val="107000"/>
              </a:lnSpc>
              <a:spcAft>
                <a:spcPts val="800"/>
              </a:spcAft>
              <a:buSzPct val="120000"/>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High-crime areas require targeted interventions and strategic planning by officials to enhance safety and significantly reduce crime incidents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64FE487A-4CFD-0724-D8FE-4FB43B581FBC}"/>
              </a:ext>
            </a:extLst>
          </p:cNvPr>
          <p:cNvPicPr>
            <a:picLocks noChangeAspect="1"/>
          </p:cNvPicPr>
          <p:nvPr/>
        </p:nvPicPr>
        <p:blipFill rotWithShape="1">
          <a:blip r:embed="rId2"/>
          <a:srcRect t="9763" r="25817" b="2081"/>
          <a:stretch/>
        </p:blipFill>
        <p:spPr bwMode="auto">
          <a:xfrm>
            <a:off x="2365394" y="953730"/>
            <a:ext cx="6616601" cy="31392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26994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8FE33-BF0D-A908-F6E2-FF8779EFBF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44DF45-548E-5482-9FC4-EF7A81C2056B}"/>
              </a:ext>
            </a:extLst>
          </p:cNvPr>
          <p:cNvSpPr>
            <a:spLocks noGrp="1"/>
          </p:cNvSpPr>
          <p:nvPr>
            <p:ph type="title"/>
          </p:nvPr>
        </p:nvSpPr>
        <p:spPr>
          <a:xfrm>
            <a:off x="838200" y="365126"/>
            <a:ext cx="10515600" cy="588604"/>
          </a:xfrm>
        </p:spPr>
        <p:txBody>
          <a:bodyPr>
            <a:normAutofit/>
          </a:bodyPr>
          <a:lstStyle/>
          <a:p>
            <a:pPr lvl="0" algn="just">
              <a:lnSpc>
                <a:spcPct val="107000"/>
              </a:lnSpc>
              <a:spcAft>
                <a:spcPts val="800"/>
              </a:spcAft>
            </a:pPr>
            <a:r>
              <a:rPr lang="en-IN" sz="2400" b="1" kern="100" dirty="0">
                <a:latin typeface="Calibri" panose="020F0502020204030204" pitchFamily="34" charset="0"/>
                <a:ea typeface="Calibri" panose="020F0502020204030204" pitchFamily="34" charset="0"/>
                <a:cs typeface="Times New Roman" panose="02020603050405020304" pitchFamily="18" charset="0"/>
              </a:rPr>
              <a:t>4</a:t>
            </a: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  Crime distribution on December nights across zones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236B99-B101-F7CA-8527-EED326D6F0AF}"/>
              </a:ext>
            </a:extLst>
          </p:cNvPr>
          <p:cNvSpPr>
            <a:spLocks noGrp="1"/>
          </p:cNvSpPr>
          <p:nvPr>
            <p:ph idx="1"/>
          </p:nvPr>
        </p:nvSpPr>
        <p:spPr>
          <a:xfrm>
            <a:off x="838200" y="953729"/>
            <a:ext cx="10515600" cy="5722373"/>
          </a:xfrm>
        </p:spPr>
        <p:txBody>
          <a:bodyPr>
            <a:normAutofit fontScale="92500" lnSpcReduction="20000"/>
          </a:bodyPr>
          <a:lstStyle/>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SzPct val="120000"/>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SzPct val="120000"/>
            </a:pP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SzPct val="120000"/>
            </a:pPr>
            <a:r>
              <a:rPr lang="en-US" sz="2200" kern="100" dirty="0">
                <a:latin typeface="Calibri" panose="020F0502020204030204" pitchFamily="34" charset="0"/>
                <a:ea typeface="Calibri" panose="020F0502020204030204" pitchFamily="34" charset="0"/>
                <a:cs typeface="Times New Roman" panose="02020603050405020304" pitchFamily="18" charset="0"/>
              </a:rPr>
              <a:t>Crime incidents on freezing December nights further expose security vulnerabilities in the South Zone. </a:t>
            </a:r>
          </a:p>
          <a:p>
            <a:pPr algn="just">
              <a:lnSpc>
                <a:spcPct val="107000"/>
              </a:lnSpc>
              <a:spcAft>
                <a:spcPts val="800"/>
              </a:spcAft>
              <a:buSzPct val="120000"/>
            </a:pPr>
            <a:r>
              <a:rPr lang="en-US" sz="2200" kern="100" dirty="0">
                <a:latin typeface="Calibri" panose="020F0502020204030204" pitchFamily="34" charset="0"/>
                <a:ea typeface="Calibri" panose="020F0502020204030204" pitchFamily="34" charset="0"/>
                <a:cs typeface="Times New Roman" panose="02020603050405020304" pitchFamily="18" charset="0"/>
              </a:rPr>
              <a:t>This trend suggests potential gaps in security measures, especially during adverse weather conditions that may slow down patrolling and emergency response times. </a:t>
            </a:r>
          </a:p>
          <a:p>
            <a:pPr algn="just">
              <a:lnSpc>
                <a:spcPct val="107000"/>
              </a:lnSpc>
              <a:spcAft>
                <a:spcPts val="800"/>
              </a:spcAft>
              <a:buSzPct val="120000"/>
            </a:pPr>
            <a:r>
              <a:rPr lang="en-US" sz="2200" kern="100" dirty="0">
                <a:latin typeface="Calibri" panose="020F0502020204030204" pitchFamily="34" charset="0"/>
                <a:ea typeface="Calibri" panose="020F0502020204030204" pitchFamily="34" charset="0"/>
                <a:cs typeface="Times New Roman" panose="02020603050405020304" pitchFamily="18" charset="0"/>
              </a:rPr>
              <a:t>Strengthening security personnel with proper training and resources to operate efficiently in harsh weather is crucial to maintain consistent vigilance and public safety.</a:t>
            </a:r>
            <a:endParaRPr lang="en-IN" sz="22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SzPct val="120000"/>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0A33DFA-FC6B-1379-54B7-392270E473FC}"/>
              </a:ext>
            </a:extLst>
          </p:cNvPr>
          <p:cNvPicPr>
            <a:picLocks noChangeAspect="1"/>
          </p:cNvPicPr>
          <p:nvPr/>
        </p:nvPicPr>
        <p:blipFill rotWithShape="1">
          <a:blip r:embed="rId2"/>
          <a:srcRect t="7032" r="15842" b="2302"/>
          <a:stretch/>
        </p:blipFill>
        <p:spPr bwMode="auto">
          <a:xfrm>
            <a:off x="2597928" y="953730"/>
            <a:ext cx="5936472" cy="29196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73457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1A413-FA0A-80E9-4C6B-B642F3FF41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CB350A-2F9B-3179-CCA8-E40D2652FC9F}"/>
              </a:ext>
            </a:extLst>
          </p:cNvPr>
          <p:cNvSpPr>
            <a:spLocks noGrp="1"/>
          </p:cNvSpPr>
          <p:nvPr>
            <p:ph type="title"/>
          </p:nvPr>
        </p:nvSpPr>
        <p:spPr>
          <a:xfrm>
            <a:off x="838200" y="365126"/>
            <a:ext cx="10515600" cy="745919"/>
          </a:xfrm>
        </p:spPr>
        <p:txBody>
          <a:bodyPr>
            <a:normAutofit/>
          </a:bodyPr>
          <a:lstStyle/>
          <a:p>
            <a:pPr algn="just">
              <a:lnSpc>
                <a:spcPct val="107000"/>
              </a:lnSpc>
              <a:spcAft>
                <a:spcPts val="800"/>
              </a:spcAft>
            </a:pPr>
            <a:r>
              <a:rPr lang="en-IN" sz="2400" b="1" kern="100" dirty="0">
                <a:latin typeface="Calibri" panose="020F0502020204030204" pitchFamily="34" charset="0"/>
                <a:ea typeface="Calibri" panose="020F0502020204030204" pitchFamily="34" charset="0"/>
                <a:cs typeface="Times New Roman" panose="02020603050405020304" pitchFamily="18" charset="0"/>
              </a:rPr>
              <a:t>5.  Human trafficking case reported in East Zone</a:t>
            </a: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753776-1AD9-6AF8-6041-93D22F23C65A}"/>
              </a:ext>
            </a:extLst>
          </p:cNvPr>
          <p:cNvSpPr>
            <a:spLocks noGrp="1"/>
          </p:cNvSpPr>
          <p:nvPr>
            <p:ph idx="1"/>
          </p:nvPr>
        </p:nvSpPr>
        <p:spPr>
          <a:xfrm>
            <a:off x="838200" y="1592826"/>
            <a:ext cx="10515600" cy="5083276"/>
          </a:xfrm>
        </p:spPr>
        <p:txBody>
          <a:bodyPr>
            <a:normAutofit/>
          </a:bodyPr>
          <a:lstStyle/>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SzPct val="120000"/>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unresolved human trafficking cases reported in the East Zone, where no arrests have been made even two years after being reported, serve as a stark reminder of the need for urgent action. </a:t>
            </a:r>
          </a:p>
          <a:p>
            <a:pPr algn="just">
              <a:lnSpc>
                <a:spcPct val="107000"/>
              </a:lnSpc>
              <a:spcAft>
                <a:spcPts val="800"/>
              </a:spcAft>
              <a:buSzPct val="120000"/>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This situation underscores critical shortcomings in tracking and apprehending offenders involved in such heinous crimes.</a:t>
            </a:r>
          </a:p>
          <a:p>
            <a:pPr algn="just">
              <a:lnSpc>
                <a:spcPct val="107000"/>
              </a:lnSpc>
              <a:spcAft>
                <a:spcPts val="800"/>
              </a:spcAft>
              <a:buSzPct val="120000"/>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8C3D8780-FC66-8B11-4956-90675EC8E8BD}"/>
              </a:ext>
            </a:extLst>
          </p:cNvPr>
          <p:cNvPicPr>
            <a:picLocks noChangeAspect="1"/>
          </p:cNvPicPr>
          <p:nvPr/>
        </p:nvPicPr>
        <p:blipFill rotWithShape="1">
          <a:blip r:embed="rId2"/>
          <a:srcRect l="1147" t="14888" b="5832"/>
          <a:stretch/>
        </p:blipFill>
        <p:spPr bwMode="auto">
          <a:xfrm>
            <a:off x="1740759" y="1162295"/>
            <a:ext cx="8663274" cy="27804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37211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270198-6B6D-0622-8D3F-5B85BAC66D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D273A4-12BF-6388-4E44-5EFA9C136930}"/>
              </a:ext>
            </a:extLst>
          </p:cNvPr>
          <p:cNvSpPr>
            <a:spLocks noGrp="1"/>
          </p:cNvSpPr>
          <p:nvPr>
            <p:ph type="title"/>
          </p:nvPr>
        </p:nvSpPr>
        <p:spPr>
          <a:xfrm>
            <a:off x="838200" y="365126"/>
            <a:ext cx="10515600" cy="657429"/>
          </a:xfrm>
        </p:spPr>
        <p:txBody>
          <a:bodyPr>
            <a:normAutofit/>
          </a:bodyPr>
          <a:lstStyle/>
          <a:p>
            <a:pPr algn="just">
              <a:lnSpc>
                <a:spcPct val="107000"/>
              </a:lnSpc>
              <a:spcAft>
                <a:spcPts val="800"/>
              </a:spcAf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6.  The only arrested case reported on 2024 new year in North zone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496E57-0715-093E-8D69-DDA507DA719B}"/>
              </a:ext>
            </a:extLst>
          </p:cNvPr>
          <p:cNvSpPr>
            <a:spLocks noGrp="1"/>
          </p:cNvSpPr>
          <p:nvPr>
            <p:ph idx="1"/>
          </p:nvPr>
        </p:nvSpPr>
        <p:spPr>
          <a:xfrm>
            <a:off x="838200" y="1189703"/>
            <a:ext cx="10515600" cy="5486399"/>
          </a:xfrm>
        </p:spPr>
        <p:txBody>
          <a:bodyPr>
            <a:normAutofit/>
          </a:bodyPr>
          <a:lstStyle/>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SzPct val="120000"/>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On New Year's Eve 2024, the only reported arrest was related to narcotics. </a:t>
            </a:r>
          </a:p>
          <a:p>
            <a:pPr algn="just">
              <a:lnSpc>
                <a:spcPct val="107000"/>
              </a:lnSpc>
              <a:spcAft>
                <a:spcPts val="800"/>
              </a:spcAft>
              <a:buSzPct val="120000"/>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However, the data lacks precise information about the crime spot, which is a critical detail for effectively curbing narcotics supply, particularly among teenagers. Ensuring detailed documentation and targeted measures are vital to mitigate the narcotics threat and protect vulnerable groups.</a:t>
            </a:r>
          </a:p>
          <a:p>
            <a:pPr algn="just">
              <a:lnSpc>
                <a:spcPct val="107000"/>
              </a:lnSpc>
              <a:spcAft>
                <a:spcPts val="800"/>
              </a:spcAft>
              <a:buSzPct val="120000"/>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D9B1650-A69F-D7A6-4A0E-83FBE8FF9D59}"/>
              </a:ext>
            </a:extLst>
          </p:cNvPr>
          <p:cNvPicPr>
            <a:picLocks noChangeAspect="1"/>
          </p:cNvPicPr>
          <p:nvPr/>
        </p:nvPicPr>
        <p:blipFill rotWithShape="1">
          <a:blip r:embed="rId2"/>
          <a:srcRect l="1262" t="9743" r="5178"/>
          <a:stretch/>
        </p:blipFill>
        <p:spPr bwMode="auto">
          <a:xfrm>
            <a:off x="1256562" y="1101214"/>
            <a:ext cx="9920195" cy="29192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30731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7E4028-86B0-D39B-9D77-198BF3E8B9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71E63D-3FF4-3ECB-816F-EBBF171F9BCF}"/>
              </a:ext>
            </a:extLst>
          </p:cNvPr>
          <p:cNvSpPr>
            <a:spLocks noGrp="1"/>
          </p:cNvSpPr>
          <p:nvPr>
            <p:ph type="title"/>
          </p:nvPr>
        </p:nvSpPr>
        <p:spPr>
          <a:xfrm>
            <a:off x="838200" y="365126"/>
            <a:ext cx="10515600" cy="657429"/>
          </a:xfrm>
        </p:spPr>
        <p:txBody>
          <a:bodyPr>
            <a:normAutofit/>
          </a:bodyPr>
          <a:lstStyle/>
          <a:p>
            <a:pPr lvl="0" algn="just">
              <a:lnSpc>
                <a:spcPct val="107000"/>
              </a:lnSpc>
              <a:spcAft>
                <a:spcPts val="800"/>
              </a:spcAf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7.  Crime Incident in District 31 (Block Code: 0000X)</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F3CFE6-49A9-B155-3E03-DBF649B7C98A}"/>
              </a:ext>
            </a:extLst>
          </p:cNvPr>
          <p:cNvSpPr>
            <a:spLocks noGrp="1"/>
          </p:cNvSpPr>
          <p:nvPr>
            <p:ph idx="1"/>
          </p:nvPr>
        </p:nvSpPr>
        <p:spPr>
          <a:xfrm>
            <a:off x="838200" y="1022555"/>
            <a:ext cx="10515600" cy="5653547"/>
          </a:xfrm>
        </p:spPr>
        <p:txBody>
          <a:bodyPr>
            <a:normAutofit/>
          </a:bodyPr>
          <a:lstStyle/>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SzPct val="120000"/>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Cases reported in District 31, specifically in block 0000X, involved theft and battery occurring at the Airport Terminal. </a:t>
            </a:r>
          </a:p>
          <a:p>
            <a:pPr algn="just">
              <a:lnSpc>
                <a:spcPct val="107000"/>
              </a:lnSpc>
              <a:spcAft>
                <a:spcPts val="800"/>
              </a:spcAft>
              <a:buSzPct val="120000"/>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swift action taken by authorities led to the arrest of the offenders within days, highlighting the effectiveness of the safety measures and surveillance systems in place at the location. </a:t>
            </a:r>
          </a:p>
          <a:p>
            <a:pPr algn="just">
              <a:lnSpc>
                <a:spcPct val="107000"/>
              </a:lnSpc>
              <a:spcAft>
                <a:spcPts val="800"/>
              </a:spcAft>
              <a:buSzPct val="120000"/>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Such efficiency serves as a model for other high-crime-prone areas, emphasizing the importance of technology and vigilance in ensuring public safety.</a:t>
            </a:r>
          </a:p>
          <a:p>
            <a:pPr algn="just">
              <a:lnSpc>
                <a:spcPct val="107000"/>
              </a:lnSpc>
              <a:spcAft>
                <a:spcPts val="800"/>
              </a:spcAft>
              <a:buSzPct val="120000"/>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BDE24116-CEB9-DC07-8761-D5B004A4DD0C}"/>
              </a:ext>
            </a:extLst>
          </p:cNvPr>
          <p:cNvPicPr>
            <a:picLocks noChangeAspect="1"/>
          </p:cNvPicPr>
          <p:nvPr/>
        </p:nvPicPr>
        <p:blipFill rotWithShape="1">
          <a:blip r:embed="rId2"/>
          <a:srcRect l="1491" t="10747" r="2657" b="6633"/>
          <a:stretch/>
        </p:blipFill>
        <p:spPr bwMode="auto">
          <a:xfrm>
            <a:off x="1702101" y="1022555"/>
            <a:ext cx="8787797" cy="282185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53059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F5683-D59C-2A32-49D7-1BE9FD1CBA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53E094-081E-69FA-311D-7FFF089AA1CF}"/>
              </a:ext>
            </a:extLst>
          </p:cNvPr>
          <p:cNvSpPr>
            <a:spLocks noGrp="1"/>
          </p:cNvSpPr>
          <p:nvPr>
            <p:ph type="title"/>
          </p:nvPr>
        </p:nvSpPr>
        <p:spPr>
          <a:xfrm>
            <a:off x="838200" y="365126"/>
            <a:ext cx="10515600" cy="657429"/>
          </a:xfrm>
        </p:spPr>
        <p:txBody>
          <a:bodyPr>
            <a:normAutofit/>
          </a:bodyPr>
          <a:lstStyle/>
          <a:p>
            <a:pPr lvl="0" algn="just">
              <a:lnSpc>
                <a:spcPct val="107000"/>
              </a:lnSpc>
              <a:spcAft>
                <a:spcPts val="800"/>
              </a:spcAf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8.  Domestic violence case reported in the city</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402550-B3F4-DC45-D55A-CBF0CB1D81B0}"/>
              </a:ext>
            </a:extLst>
          </p:cNvPr>
          <p:cNvSpPr>
            <a:spLocks noGrp="1"/>
          </p:cNvSpPr>
          <p:nvPr>
            <p:ph idx="1"/>
          </p:nvPr>
        </p:nvSpPr>
        <p:spPr>
          <a:xfrm>
            <a:off x="838200" y="1022555"/>
            <a:ext cx="10515600" cy="5653547"/>
          </a:xfrm>
        </p:spPr>
        <p:txBody>
          <a:bodyPr>
            <a:normAutofit/>
          </a:bodyPr>
          <a:lstStyle/>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only reported case of domestic violence in the city, which occurred in 2001, presents two possible interpretations: either domestic violence is being effectively controlled, or such incidents are significantly underreported.</a:t>
            </a:r>
          </a:p>
          <a:p>
            <a:pPr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Conducting an anonymous, women-centric social survey could provide deeper insights into the actual prevalence of such cases.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SzPct val="120000"/>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912AF5D6-2BE1-6476-0DB2-0B3145A8D77C}"/>
              </a:ext>
            </a:extLst>
          </p:cNvPr>
          <p:cNvPicPr>
            <a:picLocks noChangeAspect="1"/>
          </p:cNvPicPr>
          <p:nvPr/>
        </p:nvPicPr>
        <p:blipFill rotWithShape="1">
          <a:blip r:embed="rId2"/>
          <a:srcRect l="2407" t="14218" r="13975" b="4874"/>
          <a:stretch/>
        </p:blipFill>
        <p:spPr bwMode="auto">
          <a:xfrm>
            <a:off x="931187" y="1022555"/>
            <a:ext cx="10329625" cy="29145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19151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143AD6-51B7-3015-048B-4683E51974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B82954-B4F5-7637-2FA0-A2B77DB1AE0C}"/>
              </a:ext>
            </a:extLst>
          </p:cNvPr>
          <p:cNvSpPr>
            <a:spLocks noGrp="1"/>
          </p:cNvSpPr>
          <p:nvPr>
            <p:ph type="title"/>
          </p:nvPr>
        </p:nvSpPr>
        <p:spPr>
          <a:xfrm>
            <a:off x="838200" y="365126"/>
            <a:ext cx="10515600" cy="657429"/>
          </a:xfrm>
        </p:spPr>
        <p:txBody>
          <a:bodyPr>
            <a:normAutofit/>
          </a:bodyPr>
          <a:lstStyle/>
          <a:p>
            <a:pPr lvl="0" algn="just">
              <a:lnSpc>
                <a:spcPct val="107000"/>
              </a:lnSpc>
              <a:spcAft>
                <a:spcPts val="800"/>
              </a:spcAft>
            </a:pPr>
            <a:r>
              <a:rPr lang="en-IN" sz="2400" b="1" dirty="0">
                <a:effectLst/>
                <a:latin typeface="Calibri" panose="020F0502020204030204" pitchFamily="34" charset="0"/>
                <a:ea typeface="Calibri" panose="020F0502020204030204" pitchFamily="34" charset="0"/>
                <a:cs typeface="Times New Roman" panose="02020603050405020304" pitchFamily="18" charset="0"/>
              </a:rPr>
              <a:t>9.  Location with highest narcotics-related crimes</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1BEFCD-7CEF-BF10-E26B-B9B2718B5BCF}"/>
              </a:ext>
            </a:extLst>
          </p:cNvPr>
          <p:cNvSpPr>
            <a:spLocks noGrp="1"/>
          </p:cNvSpPr>
          <p:nvPr>
            <p:ph idx="1"/>
          </p:nvPr>
        </p:nvSpPr>
        <p:spPr>
          <a:xfrm>
            <a:off x="838200" y="1022555"/>
            <a:ext cx="10515600" cy="5653547"/>
          </a:xfrm>
        </p:spPr>
        <p:txBody>
          <a:bodyPr>
            <a:normAutofit lnSpcReduction="10000"/>
          </a:bodyPr>
          <a:lstStyle/>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 district in the South zone has been identified as the hotspot for narcotics-related crimes. </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To effectively tackle this issue, conducting an age-specific survey can help identify the most vulnerable demographics, particularly teenagers. </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Additionally, implementing targeted awareness programs, rehabilitation initiatives, and stricter enforcement can further aid in curbing drug-related crimes.</a:t>
            </a:r>
          </a:p>
          <a:p>
            <a:pPr algn="just">
              <a:lnSpc>
                <a:spcPct val="107000"/>
              </a:lnSpc>
              <a:spcAft>
                <a:spcPts val="800"/>
              </a:spcAft>
              <a:buSzPct val="120000"/>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654371F-35DA-4EE2-BD05-30CB8F7787AD}"/>
              </a:ext>
            </a:extLst>
          </p:cNvPr>
          <p:cNvPicPr>
            <a:picLocks noChangeAspect="1"/>
          </p:cNvPicPr>
          <p:nvPr/>
        </p:nvPicPr>
        <p:blipFill rotWithShape="1">
          <a:blip r:embed="rId2"/>
          <a:srcRect l="2064" t="10929" r="8618" b="3552"/>
          <a:stretch/>
        </p:blipFill>
        <p:spPr bwMode="auto">
          <a:xfrm>
            <a:off x="1614822" y="993056"/>
            <a:ext cx="8158441" cy="32773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1928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40350-3C96-6A00-C03C-E54A18BDD0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A43DB7-9C6F-A281-0041-5B4993448F34}"/>
              </a:ext>
            </a:extLst>
          </p:cNvPr>
          <p:cNvSpPr>
            <a:spLocks noGrp="1"/>
          </p:cNvSpPr>
          <p:nvPr>
            <p:ph type="title"/>
          </p:nvPr>
        </p:nvSpPr>
        <p:spPr>
          <a:xfrm>
            <a:off x="838200" y="365126"/>
            <a:ext cx="10515600" cy="657429"/>
          </a:xfrm>
        </p:spPr>
        <p:txBody>
          <a:bodyPr>
            <a:normAutofit/>
          </a:bodyPr>
          <a:lstStyle/>
          <a:p>
            <a:pPr algn="just">
              <a:lnSpc>
                <a:spcPct val="107000"/>
              </a:lnSpc>
              <a:spcAft>
                <a:spcPts val="800"/>
              </a:spcAf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10. Kidnapping case in district 1</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660BA7-11D2-57BC-5B6B-2E022D461203}"/>
              </a:ext>
            </a:extLst>
          </p:cNvPr>
          <p:cNvSpPr>
            <a:spLocks noGrp="1"/>
          </p:cNvSpPr>
          <p:nvPr>
            <p:ph idx="1"/>
          </p:nvPr>
        </p:nvSpPr>
        <p:spPr>
          <a:xfrm>
            <a:off x="838200" y="1022555"/>
            <a:ext cx="10515600" cy="5653547"/>
          </a:xfrm>
        </p:spPr>
        <p:txBody>
          <a:bodyPr>
            <a:normAutofit/>
          </a:bodyPr>
          <a:lstStyle/>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Kidnapping incidents reported in the district ‘1’ remain unresolved, as the offenders have not been apprehended by officials. </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This raises serious concerns about the safety and security of residents in the region. Deploying specialized task forces to prioritize and expedite the resolution of kidnapping cases, coupled with enhanced surveillance in these regions, is essential to reducing such crimes.</a:t>
            </a:r>
          </a:p>
          <a:p>
            <a:pPr algn="just">
              <a:lnSpc>
                <a:spcPct val="107000"/>
              </a:lnSpc>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96ADD8C8-6150-301E-1CEB-02900D1DC567}"/>
              </a:ext>
            </a:extLst>
          </p:cNvPr>
          <p:cNvPicPr>
            <a:picLocks noChangeAspect="1"/>
          </p:cNvPicPr>
          <p:nvPr/>
        </p:nvPicPr>
        <p:blipFill>
          <a:blip r:embed="rId2">
            <a:extLst>
              <a:ext uri="{28A0092B-C50C-407E-A947-70E740481C1C}">
                <a14:useLocalDpi xmlns:a14="http://schemas.microsoft.com/office/drawing/2010/main" val="0"/>
              </a:ext>
            </a:extLst>
          </a:blip>
          <a:srcRect l="1407" t="10017" r="1050" b="2173"/>
          <a:stretch/>
        </p:blipFill>
        <p:spPr>
          <a:xfrm>
            <a:off x="1632155" y="1022555"/>
            <a:ext cx="9360309" cy="3191015"/>
          </a:xfrm>
          <a:prstGeom prst="rect">
            <a:avLst/>
          </a:prstGeom>
        </p:spPr>
      </p:pic>
    </p:spTree>
    <p:extLst>
      <p:ext uri="{BB962C8B-B14F-4D97-AF65-F5344CB8AC3E}">
        <p14:creationId xmlns:p14="http://schemas.microsoft.com/office/powerpoint/2010/main" val="3595891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E3FC2-6CF9-EAFE-CFE7-3172E2A931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4CF56D-A1E4-6FA9-68D5-3822490E2CD5}"/>
              </a:ext>
            </a:extLst>
          </p:cNvPr>
          <p:cNvSpPr>
            <a:spLocks noGrp="1"/>
          </p:cNvSpPr>
          <p:nvPr>
            <p:ph type="title"/>
          </p:nvPr>
        </p:nvSpPr>
        <p:spPr>
          <a:xfrm>
            <a:off x="838200" y="1042219"/>
            <a:ext cx="10515600" cy="609599"/>
          </a:xfrm>
        </p:spPr>
        <p:txBody>
          <a:bodyPr>
            <a:normAutofit/>
          </a:bodyPr>
          <a:lstStyle/>
          <a:p>
            <a:pPr algn="just">
              <a:lnSpc>
                <a:spcPct val="107000"/>
              </a:lnSpc>
              <a:spcAft>
                <a:spcPts val="800"/>
              </a:spcAf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1.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Crime distribution Insights from a box plot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286DCC-903A-F08E-38C5-5B69E9005C91}"/>
              </a:ext>
            </a:extLst>
          </p:cNvPr>
          <p:cNvSpPr>
            <a:spLocks noGrp="1"/>
          </p:cNvSpPr>
          <p:nvPr>
            <p:ph idx="1"/>
          </p:nvPr>
        </p:nvSpPr>
        <p:spPr>
          <a:xfrm>
            <a:off x="838200" y="1651818"/>
            <a:ext cx="10515600" cy="5024284"/>
          </a:xfrm>
        </p:spPr>
        <p:txBody>
          <a:bodyPr>
            <a:normAutofit fontScale="92500" lnSpcReduction="10000"/>
          </a:bodyPr>
          <a:lstStyle/>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The box plot analysis reveals significant crime disparities across districts, with one outlier district reporting as few as 10 incidents, while the minimum crime count among other districts exceeds 10,000. </a:t>
            </a:r>
          </a:p>
          <a:p>
            <a:pPr algn="just">
              <a:lnSpc>
                <a:spcPct val="107000"/>
              </a:lnSpc>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The highest crime rate recorded in a single district reaches approximately 35,000 incidents.</a:t>
            </a:r>
          </a:p>
          <a:p>
            <a:pPr algn="just">
              <a:lnSpc>
                <a:spcPct val="107000"/>
              </a:lnSpc>
              <a:spcAft>
                <a:spcPts val="800"/>
              </a:spcAft>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This uneven crime distribution underscores the need for area-specific approach and policing strategies.</a:t>
            </a:r>
          </a:p>
          <a:p>
            <a:pPr algn="just">
              <a:lnSpc>
                <a:spcPct val="107000"/>
              </a:lnSpc>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B8363012-64A0-D294-7891-4FE7E33E4BF0}"/>
              </a:ext>
            </a:extLst>
          </p:cNvPr>
          <p:cNvPicPr>
            <a:picLocks noChangeAspect="1"/>
          </p:cNvPicPr>
          <p:nvPr/>
        </p:nvPicPr>
        <p:blipFill rotWithShape="1">
          <a:blip r:embed="rId2"/>
          <a:srcRect l="925" t="2725" r="17041" b="821"/>
          <a:stretch/>
        </p:blipFill>
        <p:spPr bwMode="auto">
          <a:xfrm>
            <a:off x="2831691" y="1666567"/>
            <a:ext cx="5928575" cy="2610465"/>
          </a:xfrm>
          <a:prstGeom prst="rect">
            <a:avLst/>
          </a:prstGeom>
          <a:ln>
            <a:noFill/>
          </a:ln>
          <a:extLst>
            <a:ext uri="{53640926-AAD7-44D8-BBD7-CCE9431645EC}">
              <a14:shadowObscured xmlns:a14="http://schemas.microsoft.com/office/drawing/2010/main"/>
            </a:ext>
          </a:extLst>
        </p:spPr>
      </p:pic>
      <p:sp>
        <p:nvSpPr>
          <p:cNvPr id="7" name="Title 1">
            <a:extLst>
              <a:ext uri="{FF2B5EF4-FFF2-40B4-BE49-F238E27FC236}">
                <a16:creationId xmlns:a16="http://schemas.microsoft.com/office/drawing/2014/main" id="{CCEF618A-8CA7-7E2D-77E5-4338DCD13FE7}"/>
              </a:ext>
            </a:extLst>
          </p:cNvPr>
          <p:cNvSpPr txBox="1">
            <a:spLocks/>
          </p:cNvSpPr>
          <p:nvPr/>
        </p:nvSpPr>
        <p:spPr>
          <a:xfrm>
            <a:off x="838200" y="275304"/>
            <a:ext cx="10515600" cy="7521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07000"/>
              </a:lnSpc>
              <a:spcAft>
                <a:spcPts val="800"/>
              </a:spcAft>
            </a:pPr>
            <a:r>
              <a:rPr lang="en-IN" sz="4000" b="1" kern="100" dirty="0">
                <a:latin typeface="Calibri" panose="020F0502020204030204" pitchFamily="34" charset="0"/>
                <a:ea typeface="Calibri" panose="020F0502020204030204" pitchFamily="34" charset="0"/>
                <a:cs typeface="Times New Roman" panose="02020603050405020304" pitchFamily="18" charset="0"/>
              </a:rPr>
              <a:t>Data visualizations in Python</a:t>
            </a:r>
            <a:endParaRPr lang="en-IN" sz="40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4534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AA203-3D21-1590-429C-D08441232F29}"/>
              </a:ext>
            </a:extLst>
          </p:cNvPr>
          <p:cNvSpPr>
            <a:spLocks noGrp="1"/>
          </p:cNvSpPr>
          <p:nvPr>
            <p:ph type="title"/>
          </p:nvPr>
        </p:nvSpPr>
        <p:spPr>
          <a:xfrm>
            <a:off x="838200" y="365126"/>
            <a:ext cx="10515600" cy="745920"/>
          </a:xfrm>
        </p:spPr>
        <p:txBody>
          <a:bodyPr>
            <a:normAutofit/>
          </a:bodyPr>
          <a:lstStyle/>
          <a:p>
            <a:r>
              <a:rPr lang="en-IN" sz="4000" b="1" kern="100" dirty="0">
                <a:effectLst/>
                <a:latin typeface="Calibri" panose="020F0502020204030204" pitchFamily="34" charset="0"/>
                <a:ea typeface="Calibri" panose="020F0502020204030204" pitchFamily="34" charset="0"/>
                <a:cs typeface="Times New Roman" panose="02020603050405020304" pitchFamily="18" charset="0"/>
              </a:rPr>
              <a:t>Problem Statement</a:t>
            </a:r>
            <a:endParaRPr lang="en-IN" sz="4000" dirty="0"/>
          </a:p>
        </p:txBody>
      </p:sp>
      <p:sp>
        <p:nvSpPr>
          <p:cNvPr id="3" name="Content Placeholder 2">
            <a:extLst>
              <a:ext uri="{FF2B5EF4-FFF2-40B4-BE49-F238E27FC236}">
                <a16:creationId xmlns:a16="http://schemas.microsoft.com/office/drawing/2014/main" id="{23C89ACB-3615-ECEA-ABB2-BB33E2C85CF0}"/>
              </a:ext>
            </a:extLst>
          </p:cNvPr>
          <p:cNvSpPr>
            <a:spLocks noGrp="1"/>
          </p:cNvSpPr>
          <p:nvPr>
            <p:ph idx="1"/>
          </p:nvPr>
        </p:nvSpPr>
        <p:spPr>
          <a:xfrm>
            <a:off x="838200" y="1474839"/>
            <a:ext cx="10515600" cy="4702124"/>
          </a:xfrm>
        </p:spPr>
        <p:txBody>
          <a:bodyPr>
            <a:normAutofit/>
          </a:bodyPr>
          <a:lstStyle/>
          <a:p>
            <a:pPr marL="0" indent="0" algn="just">
              <a:lnSpc>
                <a:spcPct val="110000"/>
              </a:lnSpc>
              <a:spcAft>
                <a:spcPts val="10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increasing complexity and volume of crime data present significant challenges for law enforcement agencies and policymakers. Understanding patterns in criminal activities, identifying high-risk locations, and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trends over time are crucial for effective decision-making. However, the lack of accessible insights from raw crime data hinders the ability to allocate resources efficiently, predict future crime occurrences, and enhance community safety. Furthermore, assessing the effectiveness of arrests and understanding the impact of different crime types remain underexplored. This project aims to address these challenges by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the provided dataset to uncover actionable insights and trends, ultimately aiding in crime prevention and fostering safer communities.</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09266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5877BB-80C7-67E9-8988-4861CD8623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23DC9D-2516-8CDF-9468-1700A687EB6A}"/>
              </a:ext>
            </a:extLst>
          </p:cNvPr>
          <p:cNvSpPr>
            <a:spLocks noGrp="1"/>
          </p:cNvSpPr>
          <p:nvPr>
            <p:ph type="title"/>
          </p:nvPr>
        </p:nvSpPr>
        <p:spPr>
          <a:xfrm>
            <a:off x="690716" y="442451"/>
            <a:ext cx="10515600" cy="609599"/>
          </a:xfrm>
        </p:spPr>
        <p:txBody>
          <a:bodyPr>
            <a:normAutofit/>
          </a:bodyPr>
          <a:lstStyle/>
          <a:p>
            <a:pPr algn="just">
              <a:lnSpc>
                <a:spcPct val="107000"/>
              </a:lnSpc>
              <a:spcAft>
                <a:spcPts val="800"/>
              </a:spcAft>
            </a:pPr>
            <a:r>
              <a:rPr lang="en-IN" sz="2400" b="1" kern="100" dirty="0">
                <a:latin typeface="Calibri" panose="020F0502020204030204" pitchFamily="34" charset="0"/>
                <a:ea typeface="Calibri" panose="020F0502020204030204" pitchFamily="34" charset="0"/>
                <a:cs typeface="Times New Roman" panose="02020603050405020304" pitchFamily="18" charset="0"/>
              </a:rPr>
              <a:t>2</a:t>
            </a: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Crime distribution across top 40 blocks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55DF55-493E-B193-9CD2-E7D96D740B67}"/>
              </a:ext>
            </a:extLst>
          </p:cNvPr>
          <p:cNvSpPr>
            <a:spLocks noGrp="1"/>
          </p:cNvSpPr>
          <p:nvPr>
            <p:ph idx="1"/>
          </p:nvPr>
        </p:nvSpPr>
        <p:spPr>
          <a:xfrm>
            <a:off x="838200" y="1160206"/>
            <a:ext cx="10515600" cy="5515896"/>
          </a:xfrm>
        </p:spPr>
        <p:txBody>
          <a:bodyPr>
            <a:normAutofit/>
          </a:bodyPr>
          <a:lstStyle/>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endParaRPr lang="en-IN" sz="1800" kern="1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Calibri" panose="020F0502020204030204" pitchFamily="34" charset="0"/>
              </a:rPr>
              <a:t>A bar chart visualizing the top 40 high-crime blocks reveals that only five blocks report crime incidents exceeding 500, while the remaining blocks have fewer than 500 incidents.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Calibri" panose="020F0502020204030204" pitchFamily="34" charset="0"/>
              </a:rPr>
              <a:t>This stark contrast highlights the need for targeted crime prevention measures in these five high-crime blocks.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89C718F7-948F-05AA-C8B7-9C0C49AED012}"/>
              </a:ext>
            </a:extLst>
          </p:cNvPr>
          <p:cNvPicPr>
            <a:picLocks noChangeAspect="1"/>
          </p:cNvPicPr>
          <p:nvPr/>
        </p:nvPicPr>
        <p:blipFill rotWithShape="1">
          <a:blip r:embed="rId2"/>
          <a:srcRect l="7290" t="14269" r="15205" b="8058"/>
          <a:stretch/>
        </p:blipFill>
        <p:spPr bwMode="auto">
          <a:xfrm>
            <a:off x="1238865" y="1052051"/>
            <a:ext cx="10114935" cy="367726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49585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7C3EB-2351-C51D-E7DE-D2D7BC2447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D4BAAD-94CF-228E-93A2-C3333BC41F11}"/>
              </a:ext>
            </a:extLst>
          </p:cNvPr>
          <p:cNvSpPr>
            <a:spLocks noGrp="1"/>
          </p:cNvSpPr>
          <p:nvPr>
            <p:ph type="title"/>
          </p:nvPr>
        </p:nvSpPr>
        <p:spPr>
          <a:xfrm>
            <a:off x="690716" y="442451"/>
            <a:ext cx="10515600" cy="609599"/>
          </a:xfrm>
        </p:spPr>
        <p:txBody>
          <a:bodyPr>
            <a:normAutofit/>
          </a:bodyPr>
          <a:lstStyle/>
          <a:p>
            <a:pPr algn="just">
              <a:lnSpc>
                <a:spcPct val="107000"/>
              </a:lnSpc>
              <a:spcAft>
                <a:spcPts val="800"/>
              </a:spcAf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3</a:t>
            </a:r>
            <a:r>
              <a:rPr lang="en-IN" sz="2400" b="1" kern="100" dirty="0">
                <a:latin typeface="Calibri" panose="020F0502020204030204" pitchFamily="34" charset="0"/>
                <a:ea typeface="Calibri" panose="020F0502020204030204" pitchFamily="34" charset="0"/>
                <a:cs typeface="Times New Roman" panose="02020603050405020304" pitchFamily="18" charset="0"/>
              </a:rPr>
              <a:t>.  Overall arrest rates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5E9D90-4D41-2999-70E6-ECE5FE463536}"/>
              </a:ext>
            </a:extLst>
          </p:cNvPr>
          <p:cNvSpPr>
            <a:spLocks noGrp="1"/>
          </p:cNvSpPr>
          <p:nvPr>
            <p:ph idx="1"/>
          </p:nvPr>
        </p:nvSpPr>
        <p:spPr>
          <a:xfrm>
            <a:off x="838200" y="1160206"/>
            <a:ext cx="10515600" cy="5515896"/>
          </a:xfrm>
        </p:spPr>
        <p:txBody>
          <a:bodyPr>
            <a:normAutofit/>
          </a:bodyPr>
          <a:lstStyle/>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Calibri" panose="020F0502020204030204" pitchFamily="34" charset="0"/>
              </a:rPr>
              <a:t>The pie chart reveals that the overall arrest rate in the city stands at only 23.7%, which is significantly low.</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Calibri" panose="020F0502020204030204" pitchFamily="34" charset="0"/>
              </a:rPr>
              <a:t>This suggests a significant gap in law enforcement effectiveness, pointing to the need for more efficient strategies to identify and apprehend offenders.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EE794DF-8563-7A19-C8F6-66351B840B8B}"/>
              </a:ext>
            </a:extLst>
          </p:cNvPr>
          <p:cNvPicPr>
            <a:picLocks noChangeAspect="1"/>
          </p:cNvPicPr>
          <p:nvPr/>
        </p:nvPicPr>
        <p:blipFill rotWithShape="1">
          <a:blip r:embed="rId2"/>
          <a:srcRect l="1484" t="26839" r="46138" b="4471"/>
          <a:stretch/>
        </p:blipFill>
        <p:spPr bwMode="auto">
          <a:xfrm>
            <a:off x="3883742" y="1160206"/>
            <a:ext cx="3834582" cy="30707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24522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09D88-B787-437B-28E1-756F6C7B39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CE959B-FB65-F47D-FBBC-00AC0031D1F1}"/>
              </a:ext>
            </a:extLst>
          </p:cNvPr>
          <p:cNvSpPr>
            <a:spLocks noGrp="1"/>
          </p:cNvSpPr>
          <p:nvPr>
            <p:ph type="title"/>
          </p:nvPr>
        </p:nvSpPr>
        <p:spPr>
          <a:xfrm>
            <a:off x="690716" y="442451"/>
            <a:ext cx="10515600" cy="609599"/>
          </a:xfrm>
        </p:spPr>
        <p:txBody>
          <a:bodyPr>
            <a:normAutofit/>
          </a:bodyPr>
          <a:lstStyle/>
          <a:p>
            <a:pPr algn="just">
              <a:lnSpc>
                <a:spcPct val="107000"/>
              </a:lnSpc>
              <a:spcAft>
                <a:spcPts val="800"/>
              </a:spcAft>
            </a:pPr>
            <a:r>
              <a:rPr lang="en-IN" sz="2400" b="1" kern="100" dirty="0">
                <a:latin typeface="Calibri" panose="020F0502020204030204" pitchFamily="34" charset="0"/>
                <a:ea typeface="Calibri" panose="020F0502020204030204" pitchFamily="34" charset="0"/>
                <a:cs typeface="Times New Roman" panose="02020603050405020304" pitchFamily="18" charset="0"/>
              </a:rPr>
              <a:t>4.  Arrest rates over the years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8CDDE3-E815-F389-C513-F8A27EA3BA71}"/>
              </a:ext>
            </a:extLst>
          </p:cNvPr>
          <p:cNvSpPr>
            <a:spLocks noGrp="1"/>
          </p:cNvSpPr>
          <p:nvPr>
            <p:ph idx="1"/>
          </p:nvPr>
        </p:nvSpPr>
        <p:spPr>
          <a:xfrm>
            <a:off x="838200" y="1160206"/>
            <a:ext cx="10515600" cy="5515896"/>
          </a:xfrm>
        </p:spPr>
        <p:txBody>
          <a:bodyPr>
            <a:normAutofit fontScale="85000" lnSpcReduction="20000"/>
          </a:bodyPr>
          <a:lstStyle/>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endParaRPr lang="en-IN" sz="22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Calibri" panose="020F0502020204030204" pitchFamily="34" charset="0"/>
              </a:rPr>
              <a:t>This bar graph displays crimes reported and corresponding arrests over the years, excluding 2001, 2023, and 2024, which had extremely high case numbers to enhance visualization.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400" kern="100" dirty="0">
                <a:effectLst/>
                <a:latin typeface="Calibri" panose="020F0502020204030204" pitchFamily="34" charset="0"/>
                <a:ea typeface="Calibri" panose="020F0502020204030204" pitchFamily="34" charset="0"/>
                <a:cs typeface="Calibri" panose="020F0502020204030204" pitchFamily="34" charset="0"/>
              </a:rPr>
              <a:t>The data indicates that 2011 had the lowest crime rate, and the total incidents staying below 1,000 between 2002 and 2015.</a:t>
            </a:r>
          </a:p>
          <a:p>
            <a:pPr marL="342900" lvl="0" indent="-342900" algn="just">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Calibri" panose="020F0502020204030204" pitchFamily="34" charset="0"/>
              </a:rPr>
              <a:t>Notably, the arrest rate remained consistently low throughout the years, highlighting a concerning trend that requires attention through official meetings and crime record analysis.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2506AC68-CC0A-97D5-FDAB-A41260091C96}"/>
              </a:ext>
            </a:extLst>
          </p:cNvPr>
          <p:cNvPicPr>
            <a:picLocks noChangeAspect="1"/>
          </p:cNvPicPr>
          <p:nvPr/>
        </p:nvPicPr>
        <p:blipFill rotWithShape="1">
          <a:blip r:embed="rId2"/>
          <a:srcRect l="967" t="-403" r="-100" b="-804"/>
          <a:stretch/>
        </p:blipFill>
        <p:spPr bwMode="auto">
          <a:xfrm>
            <a:off x="1956044" y="1111048"/>
            <a:ext cx="7751737" cy="31561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00156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8B4C6-C617-BB04-4EC1-270BF389EB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A4CD11-D79E-A0BD-DCDE-3C7B7E45A865}"/>
              </a:ext>
            </a:extLst>
          </p:cNvPr>
          <p:cNvSpPr>
            <a:spLocks noGrp="1"/>
          </p:cNvSpPr>
          <p:nvPr>
            <p:ph type="title"/>
          </p:nvPr>
        </p:nvSpPr>
        <p:spPr>
          <a:xfrm>
            <a:off x="690716" y="442451"/>
            <a:ext cx="10515600" cy="609599"/>
          </a:xfrm>
        </p:spPr>
        <p:txBody>
          <a:bodyPr>
            <a:normAutofit/>
          </a:bodyPr>
          <a:lstStyle/>
          <a:p>
            <a:pPr algn="just">
              <a:lnSpc>
                <a:spcPct val="107000"/>
              </a:lnSpc>
              <a:spcAft>
                <a:spcPts val="800"/>
              </a:spcAft>
            </a:pPr>
            <a:r>
              <a:rPr lang="en-IN" sz="2400" b="1" kern="100" dirty="0">
                <a:latin typeface="Calibri" panose="020F0502020204030204" pitchFamily="34" charset="0"/>
                <a:ea typeface="Calibri" panose="020F0502020204030204" pitchFamily="34" charset="0"/>
                <a:cs typeface="Times New Roman" panose="02020603050405020304" pitchFamily="18" charset="0"/>
              </a:rPr>
              <a:t>5.  Total domestic crime incidents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F3CA12-42D5-DD4C-6A9B-DA60191DAF44}"/>
              </a:ext>
            </a:extLst>
          </p:cNvPr>
          <p:cNvSpPr>
            <a:spLocks noGrp="1"/>
          </p:cNvSpPr>
          <p:nvPr>
            <p:ph idx="1"/>
          </p:nvPr>
        </p:nvSpPr>
        <p:spPr>
          <a:xfrm>
            <a:off x="838200" y="1160206"/>
            <a:ext cx="10515600" cy="5515896"/>
          </a:xfrm>
        </p:spPr>
        <p:txBody>
          <a:bodyPr>
            <a:normAutofit/>
          </a:bodyPr>
          <a:lstStyle/>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Calibri" panose="020F0502020204030204" pitchFamily="34" charset="0"/>
              </a:rPr>
              <a:t>The column chart illustrates that domestic crime cases in the city amount to around 1 lakh, while non-domestic crime cases significantly outnumber this, with approximately 4 lakh cases.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Calibri" panose="020F0502020204030204" pitchFamily="34" charset="0"/>
              </a:rPr>
              <a:t> This stark disparity indicates that non-domestic crimes are a major concern in the city, accounting for a far greater proportion of criminal activity.</a:t>
            </a:r>
          </a:p>
          <a:p>
            <a:pPr marL="342900" indent="-342900" algn="just">
              <a:lnSpc>
                <a:spcPct val="107000"/>
              </a:lnSpc>
              <a:spcAft>
                <a:spcPts val="800"/>
              </a:spcAft>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Calibri" panose="020F0502020204030204" pitchFamily="34" charset="0"/>
              </a:rPr>
              <a:t>Measures focused on controlling non-domestic crimes are crucial for enhancing community safety.</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D0C4A488-B62E-B930-CF05-81EF4367594A}"/>
              </a:ext>
            </a:extLst>
          </p:cNvPr>
          <p:cNvPicPr>
            <a:picLocks noChangeAspect="1"/>
          </p:cNvPicPr>
          <p:nvPr/>
        </p:nvPicPr>
        <p:blipFill rotWithShape="1">
          <a:blip r:embed="rId2"/>
          <a:srcRect l="1874" t="44401" r="35756" b="4954"/>
          <a:stretch/>
        </p:blipFill>
        <p:spPr bwMode="auto">
          <a:xfrm>
            <a:off x="1965670" y="1160206"/>
            <a:ext cx="8406978" cy="208443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01109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993DB-0F17-E656-FAC0-19012C2A14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AB63A9-7B4C-5B59-FE82-A79E48ABF467}"/>
              </a:ext>
            </a:extLst>
          </p:cNvPr>
          <p:cNvSpPr>
            <a:spLocks noGrp="1"/>
          </p:cNvSpPr>
          <p:nvPr>
            <p:ph type="title"/>
          </p:nvPr>
        </p:nvSpPr>
        <p:spPr>
          <a:xfrm>
            <a:off x="690716" y="442451"/>
            <a:ext cx="10515600" cy="609599"/>
          </a:xfrm>
        </p:spPr>
        <p:txBody>
          <a:bodyPr>
            <a:normAutofit/>
          </a:bodyPr>
          <a:lstStyle/>
          <a:p>
            <a:pPr algn="just">
              <a:lnSpc>
                <a:spcPct val="107000"/>
              </a:lnSpc>
              <a:spcAft>
                <a:spcPts val="800"/>
              </a:spcAf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6.  </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FBI crime </a:t>
            </a:r>
            <a:r>
              <a:rPr lang="en-US" sz="2400" b="1" kern="100" dirty="0">
                <a:latin typeface="Calibri" panose="020F0502020204030204" pitchFamily="34" charset="0"/>
                <a:ea typeface="Calibri" panose="020F0502020204030204" pitchFamily="34" charset="0"/>
                <a:cs typeface="Times New Roman" panose="02020603050405020304" pitchFamily="18" charset="0"/>
              </a:rPr>
              <a:t>i</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ncidents and arrest </a:t>
            </a:r>
            <a:r>
              <a:rPr lang="en-US" sz="2400" b="1" kern="100" dirty="0">
                <a:latin typeface="Calibri" panose="020F0502020204030204" pitchFamily="34" charset="0"/>
                <a:ea typeface="Calibri" panose="020F0502020204030204" pitchFamily="34" charset="0"/>
                <a:cs typeface="Times New Roman" panose="02020603050405020304" pitchFamily="18" charset="0"/>
              </a:rPr>
              <a:t>r</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ates</a:t>
            </a: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34F717-1773-7A97-0045-0F4590E74CDF}"/>
              </a:ext>
            </a:extLst>
          </p:cNvPr>
          <p:cNvSpPr>
            <a:spLocks noGrp="1"/>
          </p:cNvSpPr>
          <p:nvPr>
            <p:ph idx="1"/>
          </p:nvPr>
        </p:nvSpPr>
        <p:spPr>
          <a:xfrm>
            <a:off x="838200" y="1160206"/>
            <a:ext cx="10515600" cy="5515896"/>
          </a:xfrm>
        </p:spPr>
        <p:txBody>
          <a:bodyPr>
            <a:normAutofit fontScale="85000" lnSpcReduction="20000"/>
          </a:bodyPr>
          <a:lstStyle/>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buFont typeface="Symbol" panose="05050102010706020507" pitchFamily="18" charset="2"/>
              <a:buChar char=""/>
            </a:pPr>
            <a:endParaRPr lang="en-IN" sz="22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buFont typeface="Symbol" panose="05050102010706020507" pitchFamily="18" charset="2"/>
              <a:buChar char=""/>
            </a:pPr>
            <a:r>
              <a:rPr lang="en-IN" sz="2200" kern="100" dirty="0">
                <a:effectLst/>
                <a:latin typeface="Calibri" panose="020F0502020204030204" pitchFamily="34" charset="0"/>
                <a:ea typeface="Calibri" panose="020F0502020204030204" pitchFamily="34" charset="0"/>
                <a:cs typeface="Calibri" panose="020F0502020204030204" pitchFamily="34" charset="0"/>
              </a:rPr>
              <a:t>This heatmap displays the total number of cases for each respective FBI code along with their corresponding arrest counts which remain consistently low across all incidents.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200" kern="100" dirty="0">
                <a:effectLst/>
                <a:latin typeface="Calibri" panose="020F0502020204030204" pitchFamily="34" charset="0"/>
                <a:ea typeface="Calibri" panose="020F0502020204030204" pitchFamily="34" charset="0"/>
                <a:cs typeface="Calibri" panose="020F0502020204030204" pitchFamily="34" charset="0"/>
              </a:rPr>
              <a:t>A single crime and corresponding arrest are reported under FBI Code 27, while the highest arrest rates are observed in FBI Codes 19, 18, and 16.</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200" kern="100" dirty="0">
                <a:effectLst/>
                <a:latin typeface="Calibri" panose="020F0502020204030204" pitchFamily="34" charset="0"/>
                <a:ea typeface="Calibri" panose="020F0502020204030204" pitchFamily="34" charset="0"/>
                <a:cs typeface="Calibri" panose="020F0502020204030204" pitchFamily="34" charset="0"/>
              </a:rPr>
              <a:t>FBI Code 6 records the highest number of incidents, with approximately 100,000 reported crimes, yet only 13,000 arrests—indicating a notably low arrest rate.</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200" kern="100" dirty="0">
                <a:effectLst/>
                <a:latin typeface="Calibri" panose="020F0502020204030204" pitchFamily="34" charset="0"/>
                <a:ea typeface="Calibri" panose="020F0502020204030204" pitchFamily="34" charset="0"/>
                <a:cs typeface="Calibri" panose="020F0502020204030204" pitchFamily="34" charset="0"/>
              </a:rPr>
              <a:t>This underscores the urgent need for a more targeted approach in identifying offenders based on the severity of crimes associated with each code. </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784F7D9-4C7C-55DB-A826-B2277CB0FCD7}"/>
              </a:ext>
            </a:extLst>
          </p:cNvPr>
          <p:cNvPicPr>
            <a:picLocks noChangeAspect="1"/>
          </p:cNvPicPr>
          <p:nvPr/>
        </p:nvPicPr>
        <p:blipFill rotWithShape="1">
          <a:blip r:embed="rId2"/>
          <a:srcRect l="1720" t="4197" r="15842" b="6349"/>
          <a:stretch/>
        </p:blipFill>
        <p:spPr bwMode="auto">
          <a:xfrm>
            <a:off x="1876180" y="1052049"/>
            <a:ext cx="7405472" cy="274320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0313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4D61A-D27E-3F61-2BFB-B7F5C4C08A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14FAB1-04F8-1AFB-04DD-2BC3A14A5155}"/>
              </a:ext>
            </a:extLst>
          </p:cNvPr>
          <p:cNvSpPr>
            <a:spLocks noGrp="1"/>
          </p:cNvSpPr>
          <p:nvPr>
            <p:ph type="title"/>
          </p:nvPr>
        </p:nvSpPr>
        <p:spPr>
          <a:xfrm>
            <a:off x="690716" y="442451"/>
            <a:ext cx="10515600" cy="609599"/>
          </a:xfrm>
        </p:spPr>
        <p:txBody>
          <a:bodyPr>
            <a:normAutofit/>
          </a:bodyPr>
          <a:lstStyle/>
          <a:p>
            <a:pPr algn="just">
              <a:lnSpc>
                <a:spcPct val="107000"/>
              </a:lnSpc>
              <a:spcAft>
                <a:spcPts val="800"/>
              </a:spcAf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7.  </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Crime distribution across beats</a:t>
            </a: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1C62DA-0863-007B-32D2-39317DC4FA2F}"/>
              </a:ext>
            </a:extLst>
          </p:cNvPr>
          <p:cNvSpPr>
            <a:spLocks noGrp="1"/>
          </p:cNvSpPr>
          <p:nvPr>
            <p:ph idx="1"/>
          </p:nvPr>
        </p:nvSpPr>
        <p:spPr>
          <a:xfrm>
            <a:off x="838200" y="1160206"/>
            <a:ext cx="10515600" cy="5515896"/>
          </a:xfrm>
        </p:spPr>
        <p:txBody>
          <a:bodyPr>
            <a:normAutofit/>
          </a:bodyPr>
          <a:lstStyle/>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Calibri" panose="020F0502020204030204" pitchFamily="34" charset="0"/>
              </a:rPr>
              <a:t>The scatter plot highlights significant variations in crime incidents across beats, with some areas reporting high cases while others have almost none.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Calibri" panose="020F0502020204030204" pitchFamily="34" charset="0"/>
              </a:rPr>
              <a:t>High-crime beats can adopt strategies from low-crime areas to enhance crime prevention, while resource allocation should prioritize high-crime zones for better enforcement.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2000" kern="100" dirty="0" err="1">
                <a:effectLst/>
                <a:latin typeface="Calibri" panose="020F0502020204030204" pitchFamily="34" charset="0"/>
                <a:ea typeface="Calibri" panose="020F0502020204030204" pitchFamily="34" charset="0"/>
                <a:cs typeface="Calibri" panose="020F0502020204030204" pitchFamily="34" charset="0"/>
              </a:rPr>
              <a:t>Analyzing</a:t>
            </a:r>
            <a:r>
              <a:rPr lang="en-IN" sz="2000" kern="100" dirty="0">
                <a:effectLst/>
                <a:latin typeface="Calibri" panose="020F0502020204030204" pitchFamily="34" charset="0"/>
                <a:ea typeface="Calibri" panose="020F0502020204030204" pitchFamily="34" charset="0"/>
                <a:cs typeface="Calibri" panose="020F0502020204030204" pitchFamily="34" charset="0"/>
              </a:rPr>
              <a:t> low-crime beats can offer valuable insights into effective crime reduction measures for broader implementation.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8DBDAA24-9A1D-0E58-1E41-8CC0CFD9379E}"/>
              </a:ext>
            </a:extLst>
          </p:cNvPr>
          <p:cNvPicPr>
            <a:picLocks noChangeAspect="1"/>
          </p:cNvPicPr>
          <p:nvPr/>
        </p:nvPicPr>
        <p:blipFill>
          <a:blip r:embed="rId2"/>
          <a:srcRect l="1178" t="1727" r="7836" b="3538"/>
          <a:stretch/>
        </p:blipFill>
        <p:spPr>
          <a:xfrm>
            <a:off x="3195484" y="1052050"/>
            <a:ext cx="5270091" cy="2876584"/>
          </a:xfrm>
          <a:prstGeom prst="rect">
            <a:avLst/>
          </a:prstGeom>
        </p:spPr>
      </p:pic>
    </p:spTree>
    <p:extLst>
      <p:ext uri="{BB962C8B-B14F-4D97-AF65-F5344CB8AC3E}">
        <p14:creationId xmlns:p14="http://schemas.microsoft.com/office/powerpoint/2010/main" val="1235499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18BF3-88CB-60E7-3C99-3AD0F9266B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9945D4-D03D-352C-ADAE-115D0D927CE5}"/>
              </a:ext>
            </a:extLst>
          </p:cNvPr>
          <p:cNvSpPr>
            <a:spLocks noGrp="1"/>
          </p:cNvSpPr>
          <p:nvPr>
            <p:ph type="title"/>
          </p:nvPr>
        </p:nvSpPr>
        <p:spPr>
          <a:xfrm>
            <a:off x="690716" y="442451"/>
            <a:ext cx="10515600" cy="609599"/>
          </a:xfrm>
        </p:spPr>
        <p:txBody>
          <a:bodyPr>
            <a:normAutofit/>
          </a:bodyPr>
          <a:lstStyle/>
          <a:p>
            <a:pPr algn="just">
              <a:lnSpc>
                <a:spcPct val="107000"/>
              </a:lnSpc>
              <a:spcAft>
                <a:spcPts val="800"/>
              </a:spcAft>
            </a:pPr>
            <a:r>
              <a:rPr lang="en-IN" sz="2400" b="1" kern="100" dirty="0">
                <a:latin typeface="Calibri" panose="020F0502020204030204" pitchFamily="34" charset="0"/>
                <a:ea typeface="Calibri" panose="020F0502020204030204" pitchFamily="34" charset="0"/>
                <a:cs typeface="Times New Roman" panose="02020603050405020304" pitchFamily="18" charset="0"/>
              </a:rPr>
              <a:t>8</a:t>
            </a: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kern="100" dirty="0">
                <a:latin typeface="Calibri" panose="020F0502020204030204" pitchFamily="34" charset="0"/>
                <a:ea typeface="Calibri" panose="020F0502020204030204" pitchFamily="34" charset="0"/>
                <a:cs typeface="Times New Roman" panose="02020603050405020304" pitchFamily="18" charset="0"/>
              </a:rPr>
              <a:t>Homicide over the years </a:t>
            </a: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0BA0D1-372E-031A-78B6-8ED3A50DE734}"/>
              </a:ext>
            </a:extLst>
          </p:cNvPr>
          <p:cNvSpPr>
            <a:spLocks noGrp="1"/>
          </p:cNvSpPr>
          <p:nvPr>
            <p:ph idx="1"/>
          </p:nvPr>
        </p:nvSpPr>
        <p:spPr>
          <a:xfrm>
            <a:off x="838200" y="1160206"/>
            <a:ext cx="10515600" cy="5515896"/>
          </a:xfrm>
        </p:spPr>
        <p:txBody>
          <a:bodyPr>
            <a:normAutofit lnSpcReduction="10000"/>
          </a:bodyPr>
          <a:lstStyle/>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Calibri" panose="020F0502020204030204" pitchFamily="34" charset="0"/>
              </a:rPr>
              <a:t>The homicide crime trend has shown a notable decline in recent years, even as overall crime rates remain high.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Calibri" panose="020F0502020204030204" pitchFamily="34" charset="0"/>
              </a:rPr>
              <a:t>Homicide cases dropped below 200 in 2024, indicates successful crime control measures targeting homicides.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Calibri" panose="020F0502020204030204" pitchFamily="34" charset="0"/>
              </a:rPr>
              <a:t>The peak in 2021 warrants further analysis to understand the underlying motives and weapons used, offering valuable insights for strengthening crime prevention and public safety measures.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248C398-338F-DA89-BBEB-C6148562133A}"/>
              </a:ext>
            </a:extLst>
          </p:cNvPr>
          <p:cNvPicPr>
            <a:picLocks noChangeAspect="1"/>
          </p:cNvPicPr>
          <p:nvPr/>
        </p:nvPicPr>
        <p:blipFill rotWithShape="1">
          <a:blip r:embed="rId2"/>
          <a:srcRect l="1624" t="2527" r="5122" b="4367"/>
          <a:stretch/>
        </p:blipFill>
        <p:spPr bwMode="auto">
          <a:xfrm>
            <a:off x="2554748" y="1052050"/>
            <a:ext cx="6197600" cy="3276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29571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478BD-3A9F-FF35-B072-68A7268464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360CBD-7946-7C27-6D19-A8D303D79272}"/>
              </a:ext>
            </a:extLst>
          </p:cNvPr>
          <p:cNvSpPr>
            <a:spLocks noGrp="1"/>
          </p:cNvSpPr>
          <p:nvPr>
            <p:ph type="title"/>
          </p:nvPr>
        </p:nvSpPr>
        <p:spPr>
          <a:xfrm>
            <a:off x="690716" y="442451"/>
            <a:ext cx="10515600" cy="609599"/>
          </a:xfrm>
        </p:spPr>
        <p:txBody>
          <a:bodyPr>
            <a:normAutofit/>
          </a:bodyPr>
          <a:lstStyle/>
          <a:p>
            <a:pPr algn="just">
              <a:lnSpc>
                <a:spcPct val="107000"/>
              </a:lnSpc>
              <a:spcAft>
                <a:spcPts val="800"/>
              </a:spcAf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9.  </a:t>
            </a:r>
            <a:r>
              <a:rPr lang="en-US" sz="2400" b="1" kern="100" dirty="0">
                <a:latin typeface="Calibri" panose="020F0502020204030204" pitchFamily="34" charset="0"/>
                <a:ea typeface="Calibri" panose="020F0502020204030204" pitchFamily="34" charset="0"/>
                <a:cs typeface="Times New Roman" panose="02020603050405020304" pitchFamily="18" charset="0"/>
              </a:rPr>
              <a:t>Crime involving children in districts </a:t>
            </a: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F2D4DC-A6D0-55D1-EB74-99E3D2C9DBD7}"/>
              </a:ext>
            </a:extLst>
          </p:cNvPr>
          <p:cNvSpPr>
            <a:spLocks noGrp="1"/>
          </p:cNvSpPr>
          <p:nvPr>
            <p:ph idx="1"/>
          </p:nvPr>
        </p:nvSpPr>
        <p:spPr>
          <a:xfrm>
            <a:off x="838200" y="1160206"/>
            <a:ext cx="10515600" cy="5515896"/>
          </a:xfrm>
        </p:spPr>
        <p:txBody>
          <a:bodyPr>
            <a:normAutofit/>
          </a:bodyPr>
          <a:lstStyle/>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Calibri" panose="020F0502020204030204" pitchFamily="34" charset="0"/>
              </a:rPr>
              <a:t>Crime incidents ranging between 30 to 200 across districts and above 50% of total crimes in several districts indicate that no district is completely safe for children, which is a serious concern.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effectLst/>
                <a:latin typeface="Calibri" panose="020F0502020204030204" pitchFamily="34" charset="0"/>
                <a:ea typeface="Calibri" panose="020F0502020204030204" pitchFamily="34" charset="0"/>
              </a:rPr>
              <a:t>Data on total crimes and child related incidents across districts show that District 8 has the highest number of cases (above 200), while District 20 has the lowest (below 50).</a:t>
            </a:r>
          </a:p>
          <a:p>
            <a:r>
              <a:rPr lang="en-US" sz="2000" kern="100" dirty="0">
                <a:effectLst/>
                <a:latin typeface="Calibri" panose="020F0502020204030204" pitchFamily="34" charset="0"/>
                <a:ea typeface="Calibri" panose="020F0502020204030204" pitchFamily="34" charset="0"/>
                <a:cs typeface="Calibri" panose="020F0502020204030204" pitchFamily="34" charset="0"/>
              </a:rPr>
              <a:t>This highlights the urgent need for child-specific policies and regulations to enhance the city's safety for children.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DA32FAC8-D30B-DE23-E4F5-767434D0411B}"/>
              </a:ext>
            </a:extLst>
          </p:cNvPr>
          <p:cNvPicPr>
            <a:picLocks noChangeAspect="1"/>
          </p:cNvPicPr>
          <p:nvPr/>
        </p:nvPicPr>
        <p:blipFill rotWithShape="1">
          <a:blip r:embed="rId2"/>
          <a:srcRect l="883" t="1999" r="594" b="1130"/>
          <a:stretch/>
        </p:blipFill>
        <p:spPr bwMode="auto">
          <a:xfrm>
            <a:off x="2134634" y="1052051"/>
            <a:ext cx="7471481" cy="298900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84452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2A106-B707-FCCC-A5F6-6446C6B935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E8628B-3AAF-9F59-9369-FB247C508E81}"/>
              </a:ext>
            </a:extLst>
          </p:cNvPr>
          <p:cNvSpPr>
            <a:spLocks noGrp="1"/>
          </p:cNvSpPr>
          <p:nvPr>
            <p:ph type="title"/>
          </p:nvPr>
        </p:nvSpPr>
        <p:spPr>
          <a:xfrm>
            <a:off x="690716" y="442451"/>
            <a:ext cx="10515600" cy="609599"/>
          </a:xfrm>
        </p:spPr>
        <p:txBody>
          <a:bodyPr>
            <a:normAutofit/>
          </a:bodyPr>
          <a:lstStyle/>
          <a:p>
            <a:pPr algn="just">
              <a:lnSpc>
                <a:spcPct val="107000"/>
              </a:lnSpc>
              <a:spcAft>
                <a:spcPts val="800"/>
              </a:spcAft>
            </a:pPr>
            <a:r>
              <a:rPr lang="en-IN" sz="2400" b="1" dirty="0">
                <a:effectLst/>
                <a:latin typeface="Calibri" panose="020F0502020204030204" pitchFamily="34" charset="0"/>
                <a:ea typeface="Calibri" panose="020F0502020204030204" pitchFamily="34" charset="0"/>
              </a:rPr>
              <a:t>10.  Histogram of crime distribution across districts</a:t>
            </a:r>
            <a:endParaRPr lang="en-IN" sz="32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472612-FF79-3175-FCA7-7E531779C41A}"/>
              </a:ext>
            </a:extLst>
          </p:cNvPr>
          <p:cNvSpPr>
            <a:spLocks noGrp="1"/>
          </p:cNvSpPr>
          <p:nvPr>
            <p:ph idx="1"/>
          </p:nvPr>
        </p:nvSpPr>
        <p:spPr>
          <a:xfrm>
            <a:off x="838200" y="1160206"/>
            <a:ext cx="10515600" cy="5515896"/>
          </a:xfrm>
        </p:spPr>
        <p:txBody>
          <a:bodyPr>
            <a:normAutofit/>
          </a:bodyPr>
          <a:lstStyle/>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buFont typeface="Symbol" panose="05050102010706020507" pitchFamily="18" charset="2"/>
              <a:buChar char=""/>
            </a:pPr>
            <a:r>
              <a:rPr lang="en-US" sz="2000" kern="100" dirty="0">
                <a:effectLst/>
                <a:latin typeface="Calibri" panose="020F0502020204030204" pitchFamily="34" charset="0"/>
                <a:ea typeface="Calibri" panose="020F0502020204030204" pitchFamily="34" charset="0"/>
                <a:cs typeface="Calibri" panose="020F0502020204030204" pitchFamily="34" charset="0"/>
              </a:rPr>
              <a:t>A histogram analysis reveals that over 35,000 crimes occurred in two districts, while 30,000 crimes were recorded in five districts. </a:t>
            </a:r>
          </a:p>
          <a:p>
            <a:pPr marL="342900" lvl="0" indent="-342900">
              <a:lnSpc>
                <a:spcPct val="107000"/>
              </a:lnSpc>
              <a:buFont typeface="Symbol" panose="05050102010706020507" pitchFamily="18" charset="2"/>
              <a:buChar char=""/>
            </a:pPr>
            <a:r>
              <a:rPr lang="en-US" sz="2000" kern="100" dirty="0">
                <a:effectLst/>
                <a:latin typeface="Calibri" panose="020F0502020204030204" pitchFamily="34" charset="0"/>
                <a:ea typeface="Calibri" panose="020F0502020204030204" pitchFamily="34" charset="0"/>
                <a:cs typeface="Calibri" panose="020F0502020204030204" pitchFamily="34" charset="0"/>
              </a:rPr>
              <a:t>In contrast, one district reported only around 10 cases and the remaining districts experienced crime incidents ranging between 10,000 and 30,000. </a:t>
            </a:r>
          </a:p>
          <a:p>
            <a:pPr marL="342900" lvl="0" indent="-342900">
              <a:lnSpc>
                <a:spcPct val="107000"/>
              </a:lnSpc>
              <a:buFont typeface="Symbol" panose="05050102010706020507" pitchFamily="18" charset="2"/>
              <a:buChar char=""/>
            </a:pPr>
            <a:r>
              <a:rPr lang="en-US" sz="2000" kern="100" dirty="0">
                <a:effectLst/>
                <a:latin typeface="Calibri" panose="020F0502020204030204" pitchFamily="34" charset="0"/>
                <a:ea typeface="Calibri" panose="020F0502020204030204" pitchFamily="34" charset="0"/>
                <a:cs typeface="Calibri" panose="020F0502020204030204" pitchFamily="34" charset="0"/>
              </a:rPr>
              <a:t>This data can assist officials in identifying crime-prone districts and formulating targeted strategies to reduce crime rates effectively.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86EA0EF-3F14-3E78-64D2-B48569BD0BC6}"/>
              </a:ext>
            </a:extLst>
          </p:cNvPr>
          <p:cNvPicPr>
            <a:picLocks noChangeAspect="1"/>
          </p:cNvPicPr>
          <p:nvPr/>
        </p:nvPicPr>
        <p:blipFill rotWithShape="1">
          <a:blip r:embed="rId2"/>
          <a:srcRect l="2206" t="3288" r="1629" b="2561"/>
          <a:stretch/>
        </p:blipFill>
        <p:spPr bwMode="auto">
          <a:xfrm>
            <a:off x="2965715" y="1052051"/>
            <a:ext cx="6138955" cy="290051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19358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C01C-5DF1-9BF8-D170-B207222C106B}"/>
              </a:ext>
            </a:extLst>
          </p:cNvPr>
          <p:cNvSpPr>
            <a:spLocks noGrp="1"/>
          </p:cNvSpPr>
          <p:nvPr>
            <p:ph type="title"/>
          </p:nvPr>
        </p:nvSpPr>
        <p:spPr>
          <a:xfrm>
            <a:off x="838200" y="365125"/>
            <a:ext cx="10515600" cy="1119545"/>
          </a:xfrm>
        </p:spPr>
        <p:txBody>
          <a:bodyPr>
            <a:normAutofit fontScale="90000"/>
          </a:bodyPr>
          <a:lstStyle/>
          <a:p>
            <a:r>
              <a:rPr lang="en-US" sz="4000" b="1" dirty="0">
                <a:latin typeface="+mn-lt"/>
              </a:rPr>
              <a:t>Recommendations to reduce crimes and enhance public safety </a:t>
            </a:r>
            <a:endParaRPr lang="en-IN" sz="4000" b="1" dirty="0">
              <a:latin typeface="+mn-lt"/>
            </a:endParaRPr>
          </a:p>
        </p:txBody>
      </p:sp>
      <p:sp>
        <p:nvSpPr>
          <p:cNvPr id="3" name="Content Placeholder 2">
            <a:extLst>
              <a:ext uri="{FF2B5EF4-FFF2-40B4-BE49-F238E27FC236}">
                <a16:creationId xmlns:a16="http://schemas.microsoft.com/office/drawing/2014/main" id="{47C7DC7A-79DE-AB8B-6A14-57910F231B47}"/>
              </a:ext>
            </a:extLst>
          </p:cNvPr>
          <p:cNvSpPr>
            <a:spLocks noGrp="1"/>
          </p:cNvSpPr>
          <p:nvPr>
            <p:ph idx="1"/>
          </p:nvPr>
        </p:nvSpPr>
        <p:spPr>
          <a:xfrm>
            <a:off x="838200" y="1484670"/>
            <a:ext cx="10515600" cy="5008205"/>
          </a:xfrm>
        </p:spPr>
        <p:txBody>
          <a:bodyPr>
            <a:normAutofit lnSpcReduction="10000"/>
          </a:bodyPr>
          <a:lstStyle/>
          <a:p>
            <a:pPr marL="342900" lvl="0" indent="-342900">
              <a:lnSpc>
                <a:spcPct val="107000"/>
              </a:lnSpc>
              <a:spcAft>
                <a:spcPts val="800"/>
              </a:spcAft>
              <a:buFont typeface="Arial" panose="020B0604020202020204" pitchFamily="34" charset="0"/>
              <a:buChar char="•"/>
              <a:tabLst>
                <a:tab pos="457200" algn="l"/>
              </a:tabLst>
            </a:pPr>
            <a:r>
              <a:rPr lang="en-IN" sz="2000" kern="100" dirty="0">
                <a:effectLst/>
                <a:latin typeface="Calibri" panose="020F0502020204030204" pitchFamily="34" charset="0"/>
                <a:ea typeface="Calibri" panose="020F0502020204030204" pitchFamily="34" charset="0"/>
                <a:cs typeface="Calibri" panose="020F0502020204030204" pitchFamily="34" charset="0"/>
              </a:rPr>
              <a:t>Strengthen night patrolling to ensure safety, especially for late-night travellers and implement area-specific policing strategies based on crime distribution data.</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2000" kern="100" dirty="0">
                <a:effectLst/>
                <a:latin typeface="Calibri" panose="020F0502020204030204" pitchFamily="34" charset="0"/>
                <a:ea typeface="Calibri" panose="020F0502020204030204" pitchFamily="34" charset="0"/>
                <a:cs typeface="Calibri" panose="020F0502020204030204" pitchFamily="34" charset="0"/>
              </a:rPr>
              <a:t>Target high-crime areas with strategic planning and interventions while improving offender tracking and apprehension to address gaps in law enforcement.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2000" kern="100" dirty="0">
                <a:effectLst/>
                <a:latin typeface="Calibri" panose="020F0502020204030204" pitchFamily="34" charset="0"/>
                <a:ea typeface="Calibri" panose="020F0502020204030204" pitchFamily="34" charset="0"/>
                <a:cs typeface="Calibri" panose="020F0502020204030204" pitchFamily="34" charset="0"/>
              </a:rPr>
              <a:t>Limit weapon circulation and increase public awareness of emergency helplines, alongside conducting anonymous social surveys to better understand gender-based crimes.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2000" kern="100" dirty="0">
                <a:effectLst/>
                <a:latin typeface="Calibri" panose="020F0502020204030204" pitchFamily="34" charset="0"/>
                <a:ea typeface="Calibri" panose="020F0502020204030204" pitchFamily="34" charset="0"/>
                <a:cs typeface="Calibri" panose="020F0502020204030204" pitchFamily="34" charset="0"/>
              </a:rPr>
              <a:t>Enforce child-specific policies to protect vulnerable groups and introduce rehabilitation programs and stricter enforcement to combat drug-related offenses.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2000" kern="100" dirty="0">
                <a:effectLst/>
                <a:latin typeface="Calibri" panose="020F0502020204030204" pitchFamily="34" charset="0"/>
                <a:ea typeface="Calibri" panose="020F0502020204030204" pitchFamily="34" charset="0"/>
                <a:cs typeface="Calibri" panose="020F0502020204030204" pitchFamily="34" charset="0"/>
              </a:rPr>
              <a:t>Leverage surveillance systems and data-driven crime analysis to enhance response times and crime prevention strategies.</a:t>
            </a:r>
          </a:p>
          <a:p>
            <a:pPr marL="342900" indent="-342900">
              <a:lnSpc>
                <a:spcPct val="107000"/>
              </a:lnSpc>
              <a:spcAft>
                <a:spcPts val="800"/>
              </a:spcAft>
              <a:tabLst>
                <a:tab pos="457200" algn="l"/>
              </a:tabLst>
            </a:pPr>
            <a:r>
              <a:rPr lang="en-IN" sz="2000" kern="100" dirty="0">
                <a:effectLst/>
                <a:latin typeface="Calibri" panose="020F0502020204030204" pitchFamily="34" charset="0"/>
                <a:ea typeface="Calibri" panose="020F0502020204030204" pitchFamily="34" charset="0"/>
                <a:cs typeface="Calibri" panose="020F0502020204030204" pitchFamily="34" charset="0"/>
              </a:rPr>
              <a:t>Regularly review and assess regulations and measures implemented to mitigate crime, evaluating their effectiveness to refine strategies and adapt as needed.</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61248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F85C4-03DF-1493-D7C0-2484B75CC913}"/>
              </a:ext>
            </a:extLst>
          </p:cNvPr>
          <p:cNvSpPr>
            <a:spLocks noGrp="1"/>
          </p:cNvSpPr>
          <p:nvPr>
            <p:ph type="title"/>
          </p:nvPr>
        </p:nvSpPr>
        <p:spPr>
          <a:xfrm>
            <a:off x="857864" y="837077"/>
            <a:ext cx="10515600" cy="755752"/>
          </a:xfrm>
        </p:spPr>
        <p:txBody>
          <a:bodyPr>
            <a:normAutofit/>
          </a:bodyPr>
          <a:lstStyle/>
          <a:p>
            <a:r>
              <a:rPr lang="en-IN" sz="4000" b="1" kern="100" dirty="0">
                <a:effectLst/>
                <a:latin typeface="Calibri" panose="020F0502020204030204" pitchFamily="34" charset="0"/>
                <a:ea typeface="Calibri" panose="020F0502020204030204" pitchFamily="34" charset="0"/>
                <a:cs typeface="Times New Roman" panose="02020603050405020304" pitchFamily="18" charset="0"/>
              </a:rPr>
              <a:t>Objectives</a:t>
            </a:r>
            <a:endParaRPr lang="en-IN" sz="4000" dirty="0"/>
          </a:p>
        </p:txBody>
      </p:sp>
      <p:sp>
        <p:nvSpPr>
          <p:cNvPr id="3" name="Content Placeholder 2">
            <a:extLst>
              <a:ext uri="{FF2B5EF4-FFF2-40B4-BE49-F238E27FC236}">
                <a16:creationId xmlns:a16="http://schemas.microsoft.com/office/drawing/2014/main" id="{F5AC65EE-CCAC-9720-F4B4-4BF39375D640}"/>
              </a:ext>
            </a:extLst>
          </p:cNvPr>
          <p:cNvSpPr>
            <a:spLocks noGrp="1"/>
          </p:cNvSpPr>
          <p:nvPr>
            <p:ph idx="1"/>
          </p:nvPr>
        </p:nvSpPr>
        <p:spPr>
          <a:xfrm>
            <a:off x="1123337" y="1818973"/>
            <a:ext cx="10515600" cy="3323303"/>
          </a:xfrm>
        </p:spPr>
        <p:txBody>
          <a:bodyPr/>
          <a:lstStyle/>
          <a:p>
            <a:pPr marL="457200" lvl="0" indent="-457200">
              <a:lnSpc>
                <a:spcPct val="107000"/>
              </a:lnSpc>
              <a:buSzPct val="90000"/>
              <a:buFont typeface="+mj-lt"/>
              <a:buAutoNum type="arabicParen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Clean and handle missing values to ensure dataset consistency for accurate analysis.</a:t>
            </a:r>
          </a:p>
          <a:p>
            <a:pPr marL="457200" lvl="0" indent="-457200">
              <a:lnSpc>
                <a:spcPct val="107000"/>
              </a:lnSpc>
              <a:buSzPct val="90000"/>
              <a:buFont typeface="+mj-lt"/>
              <a:buAutoNum type="arabicParen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Store the processed data in a SQL database and </a:t>
            </a:r>
            <a:r>
              <a:rPr lang="en-IN" sz="2000" dirty="0">
                <a:effectLst/>
                <a:latin typeface="Calibri" panose="020F0502020204030204" pitchFamily="34" charset="0"/>
                <a:ea typeface="Calibri" panose="020F0502020204030204" pitchFamily="34" charset="0"/>
                <a:cs typeface="Times New Roman" panose="02020603050405020304" pitchFamily="18" charset="0"/>
              </a:rPr>
              <a:t>extract at least 10 insights using SELECT queries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p>
          <a:p>
            <a:pPr marL="457200" lvl="0" indent="-457200">
              <a:lnSpc>
                <a:spcPct val="107000"/>
              </a:lnSpc>
              <a:buSzPct val="90000"/>
              <a:buFont typeface="+mj-lt"/>
              <a:buAutoNum type="arabicParen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Develop an interactive Power BI dashboard analysing the processed crime data.</a:t>
            </a:r>
          </a:p>
          <a:p>
            <a:pPr marL="457200" lvl="0" indent="-457200">
              <a:lnSpc>
                <a:spcPct val="107000"/>
              </a:lnSpc>
              <a:buSzPct val="90000"/>
              <a:buFont typeface="+mj-lt"/>
              <a:buAutoNum type="arabicParen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Create 10 diverse charts in Python for comprehensive data visualization. </a:t>
            </a:r>
          </a:p>
          <a:p>
            <a:pPr marL="685800" indent="-457200">
              <a:lnSpc>
                <a:spcPct val="107000"/>
              </a:lnSpc>
              <a:buSzPct val="95000"/>
              <a:buFont typeface="+mj-lt"/>
              <a:buAutoNum type="arabicParenR"/>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SzPct val="90000"/>
              <a:buFont typeface="+mj-lt"/>
              <a:buAutoNum type="arabicParenR"/>
            </a:pPr>
            <a:endParaRPr lang="en-IN" dirty="0"/>
          </a:p>
        </p:txBody>
      </p:sp>
    </p:spTree>
    <p:extLst>
      <p:ext uri="{BB962C8B-B14F-4D97-AF65-F5344CB8AC3E}">
        <p14:creationId xmlns:p14="http://schemas.microsoft.com/office/powerpoint/2010/main" val="2302034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4392-54BC-7D4B-F27C-E636DE7D9479}"/>
              </a:ext>
            </a:extLst>
          </p:cNvPr>
          <p:cNvSpPr>
            <a:spLocks noGrp="1"/>
          </p:cNvSpPr>
          <p:nvPr>
            <p:ph type="title"/>
          </p:nvPr>
        </p:nvSpPr>
        <p:spPr>
          <a:xfrm>
            <a:off x="838200" y="365125"/>
            <a:ext cx="10515600" cy="686927"/>
          </a:xfrm>
        </p:spPr>
        <p:txBody>
          <a:bodyPr>
            <a:normAutofit fontScale="90000"/>
          </a:bodyPr>
          <a:lstStyle/>
          <a:p>
            <a:r>
              <a:rPr lang="en-IN" sz="4400" b="1" kern="100" dirty="0">
                <a:effectLst/>
                <a:latin typeface="Calibri" panose="020F0502020204030204" pitchFamily="34" charset="0"/>
                <a:ea typeface="Calibri" panose="020F0502020204030204" pitchFamily="34" charset="0"/>
                <a:cs typeface="Times New Roman" panose="02020603050405020304" pitchFamily="18" charset="0"/>
              </a:rPr>
              <a:t>Data manipulation</a:t>
            </a:r>
            <a:endParaRPr lang="en-IN" dirty="0"/>
          </a:p>
        </p:txBody>
      </p:sp>
      <p:sp>
        <p:nvSpPr>
          <p:cNvPr id="3" name="Content Placeholder 2">
            <a:extLst>
              <a:ext uri="{FF2B5EF4-FFF2-40B4-BE49-F238E27FC236}">
                <a16:creationId xmlns:a16="http://schemas.microsoft.com/office/drawing/2014/main" id="{6775EEDD-1FFE-47D9-3D76-40AD02A9C540}"/>
              </a:ext>
            </a:extLst>
          </p:cNvPr>
          <p:cNvSpPr>
            <a:spLocks noGrp="1"/>
          </p:cNvSpPr>
          <p:nvPr>
            <p:ph idx="1"/>
          </p:nvPr>
        </p:nvSpPr>
        <p:spPr>
          <a:xfrm>
            <a:off x="838200" y="1022552"/>
            <a:ext cx="10515600" cy="5272395"/>
          </a:xfrm>
        </p:spPr>
        <p:txBody>
          <a:bodyPr>
            <a:normAutofit/>
          </a:bodyPr>
          <a:lstStyle/>
          <a:p>
            <a:pPr marL="0" indent="0">
              <a:lnSpc>
                <a:spcPct val="107000"/>
              </a:lnSpc>
              <a:spcAft>
                <a:spcPts val="800"/>
              </a:spcAft>
              <a:buSzPct val="100000"/>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To address dataset inconsistencies and missing values, the following steps were implemented:</a:t>
            </a:r>
          </a:p>
          <a:p>
            <a:pPr lvl="0">
              <a:lnSpc>
                <a:spcPct val="107000"/>
              </a:lnSpc>
              <a:buSzPct val="120000"/>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Replaced missing values in the ‘</a:t>
            </a:r>
            <a:r>
              <a:rPr lang="en-IN" sz="2000" i="1" kern="100" dirty="0">
                <a:effectLst/>
                <a:latin typeface="Calibri" panose="020F0502020204030204" pitchFamily="34" charset="0"/>
                <a:ea typeface="Calibri" panose="020F0502020204030204" pitchFamily="34" charset="0"/>
                <a:cs typeface="Times New Roman" panose="02020603050405020304" pitchFamily="18" charset="0"/>
              </a:rPr>
              <a:t>Location Description</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column with the existing ‘OTHER’ value. </a:t>
            </a:r>
          </a:p>
          <a:p>
            <a:pPr lvl="0">
              <a:lnSpc>
                <a:spcPct val="107000"/>
              </a:lnSpc>
              <a:buSzPct val="120000"/>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Handled missing location-related data in the ‘</a:t>
            </a:r>
            <a:r>
              <a:rPr lang="en-IN" sz="2000" i="1" kern="100" dirty="0">
                <a:effectLst/>
                <a:latin typeface="Calibri" panose="020F0502020204030204" pitchFamily="34" charset="0"/>
                <a:ea typeface="Calibri" panose="020F0502020204030204" pitchFamily="34" charset="0"/>
                <a:cs typeface="Times New Roman" panose="02020603050405020304" pitchFamily="18" charset="0"/>
              </a:rPr>
              <a:t>X Coordinates, Y Coordinates, Latitude, Longitude, and Location’</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columns by grouping records based on ‘</a:t>
            </a:r>
            <a:r>
              <a:rPr lang="en-IN" sz="2000" i="1" kern="100" dirty="0">
                <a:effectLst/>
                <a:latin typeface="Calibri" panose="020F0502020204030204" pitchFamily="34" charset="0"/>
                <a:ea typeface="Calibri" panose="020F0502020204030204" pitchFamily="34" charset="0"/>
                <a:cs typeface="Times New Roman" panose="02020603050405020304" pitchFamily="18" charset="0"/>
              </a:rPr>
              <a:t>Blocks’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and filling blanks with the first non-null value within each group.</a:t>
            </a:r>
          </a:p>
          <a:p>
            <a:pPr lvl="0">
              <a:lnSpc>
                <a:spcPct val="107000"/>
              </a:lnSpc>
              <a:buSzPct val="120000"/>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For single-occurrence crime spots with unspecified location details that could not be resolved through grouping, the corresponding records were dropped to maintain data consistency.</a:t>
            </a:r>
          </a:p>
          <a:p>
            <a:pPr lvl="0">
              <a:lnSpc>
                <a:spcPct val="107000"/>
              </a:lnSpc>
              <a:buSzPct val="120000"/>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Populated missing data in the ‘</a:t>
            </a:r>
            <a:r>
              <a:rPr lang="en-IN" sz="2000" i="1" kern="100" dirty="0">
                <a:effectLst/>
                <a:latin typeface="Calibri" panose="020F0502020204030204" pitchFamily="34" charset="0"/>
                <a:ea typeface="Calibri" panose="020F0502020204030204" pitchFamily="34" charset="0"/>
                <a:cs typeface="Times New Roman" panose="02020603050405020304" pitchFamily="18" charset="0"/>
              </a:rPr>
              <a:t>Location’</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column using formatted data from the corresponding ‘</a:t>
            </a:r>
            <a:r>
              <a:rPr lang="en-IN" sz="2000" i="1" kern="100" dirty="0">
                <a:effectLst/>
                <a:latin typeface="Calibri" panose="020F0502020204030204" pitchFamily="34" charset="0"/>
                <a:ea typeface="Calibri" panose="020F0502020204030204" pitchFamily="34" charset="0"/>
                <a:cs typeface="Times New Roman" panose="02020603050405020304" pitchFamily="18" charset="0"/>
              </a:rPr>
              <a:t>Latitude</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2000" i="1" kern="100" dirty="0">
                <a:effectLst/>
                <a:latin typeface="Calibri" panose="020F0502020204030204" pitchFamily="34" charset="0"/>
                <a:ea typeface="Calibri" panose="020F0502020204030204" pitchFamily="34" charset="0"/>
                <a:cs typeface="Times New Roman" panose="02020603050405020304" pitchFamily="18" charset="0"/>
              </a:rPr>
              <a:t>Longitude’</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columns.</a:t>
            </a:r>
          </a:p>
          <a:p>
            <a:pPr lvl="0">
              <a:lnSpc>
                <a:spcPct val="107000"/>
              </a:lnSpc>
              <a:buSzPct val="120000"/>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Identified and removed duplicate records with similar case numbers.</a:t>
            </a:r>
          </a:p>
          <a:p>
            <a:pPr lvl="0">
              <a:lnSpc>
                <a:spcPct val="107000"/>
              </a:lnSpc>
              <a:spcAft>
                <a:spcPts val="800"/>
              </a:spcAft>
              <a:buSzPct val="120000"/>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Dropped the ‘</a:t>
            </a:r>
            <a:r>
              <a:rPr lang="en-IN" sz="2000" i="1" kern="100" dirty="0">
                <a:effectLst/>
                <a:latin typeface="Calibri" panose="020F0502020204030204" pitchFamily="34" charset="0"/>
                <a:ea typeface="Calibri" panose="020F0502020204030204" pitchFamily="34" charset="0"/>
                <a:cs typeface="Times New Roman" panose="02020603050405020304" pitchFamily="18" charset="0"/>
              </a:rPr>
              <a:t>Ward</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2000" i="1" kern="100" dirty="0">
                <a:effectLst/>
                <a:latin typeface="Calibri" panose="020F0502020204030204" pitchFamily="34" charset="0"/>
                <a:ea typeface="Calibri" panose="020F0502020204030204" pitchFamily="34" charset="0"/>
                <a:cs typeface="Times New Roman" panose="02020603050405020304" pitchFamily="18" charset="0"/>
              </a:rPr>
              <a:t>Community Area’</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columns, as they contained more than 60% missing data, making them unsuitable for analysis.</a:t>
            </a:r>
          </a:p>
          <a:p>
            <a:endParaRPr lang="en-IN" dirty="0"/>
          </a:p>
        </p:txBody>
      </p:sp>
    </p:spTree>
    <p:extLst>
      <p:ext uri="{BB962C8B-B14F-4D97-AF65-F5344CB8AC3E}">
        <p14:creationId xmlns:p14="http://schemas.microsoft.com/office/powerpoint/2010/main" val="4087103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6218-EAEE-FD0C-19D0-1A2D9E92D79C}"/>
              </a:ext>
            </a:extLst>
          </p:cNvPr>
          <p:cNvSpPr>
            <a:spLocks noGrp="1"/>
          </p:cNvSpPr>
          <p:nvPr>
            <p:ph type="title"/>
          </p:nvPr>
        </p:nvSpPr>
        <p:spPr>
          <a:xfrm>
            <a:off x="838200" y="365125"/>
            <a:ext cx="10515600" cy="686927"/>
          </a:xfrm>
        </p:spPr>
        <p:txBody>
          <a:bodyPr>
            <a:noAutofit/>
          </a:bodyPr>
          <a:lstStyle/>
          <a:p>
            <a:r>
              <a:rPr lang="en-IN" sz="4000" b="1" kern="100" dirty="0">
                <a:effectLst/>
                <a:latin typeface="Calibri" panose="020F0502020204030204" pitchFamily="34" charset="0"/>
                <a:ea typeface="Calibri" panose="020F0502020204030204" pitchFamily="34" charset="0"/>
                <a:cs typeface="Times New Roman" panose="02020603050405020304" pitchFamily="18" charset="0"/>
              </a:rPr>
              <a:t>Data storage in a </a:t>
            </a:r>
            <a:r>
              <a:rPr lang="en-IN" sz="4000" b="1" kern="100" dirty="0" err="1">
                <a:effectLst/>
                <a:latin typeface="Calibri" panose="020F0502020204030204" pitchFamily="34" charset="0"/>
                <a:ea typeface="Calibri" panose="020F0502020204030204" pitchFamily="34" charset="0"/>
                <a:cs typeface="Times New Roman" panose="02020603050405020304" pitchFamily="18" charset="0"/>
              </a:rPr>
              <a:t>sql</a:t>
            </a:r>
            <a:r>
              <a:rPr lang="en-IN" sz="4000" b="1" kern="100" dirty="0">
                <a:effectLst/>
                <a:latin typeface="Calibri" panose="020F0502020204030204" pitchFamily="34" charset="0"/>
                <a:ea typeface="Calibri" panose="020F0502020204030204" pitchFamily="34" charset="0"/>
                <a:cs typeface="Times New Roman" panose="02020603050405020304" pitchFamily="18" charset="0"/>
              </a:rPr>
              <a:t> database</a:t>
            </a:r>
            <a:endParaRPr lang="en-IN" sz="8000" dirty="0"/>
          </a:p>
        </p:txBody>
      </p:sp>
      <p:sp>
        <p:nvSpPr>
          <p:cNvPr id="3" name="Content Placeholder 2">
            <a:extLst>
              <a:ext uri="{FF2B5EF4-FFF2-40B4-BE49-F238E27FC236}">
                <a16:creationId xmlns:a16="http://schemas.microsoft.com/office/drawing/2014/main" id="{2EB979D1-D84A-417B-41C4-3935799EAE8F}"/>
              </a:ext>
            </a:extLst>
          </p:cNvPr>
          <p:cNvSpPr>
            <a:spLocks noGrp="1"/>
          </p:cNvSpPr>
          <p:nvPr>
            <p:ph idx="1"/>
          </p:nvPr>
        </p:nvSpPr>
        <p:spPr>
          <a:xfrm>
            <a:off x="838200" y="1081545"/>
            <a:ext cx="10515600" cy="5233066"/>
          </a:xfrm>
        </p:spPr>
        <p:txBody>
          <a:bodyPr/>
          <a:lstStyle/>
          <a:p>
            <a:pPr lvl="0" algn="just">
              <a:lnSpc>
                <a:spcPct val="107000"/>
              </a:lnSpc>
              <a:buSzPct val="120000"/>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Established a connection between python and the SQL server.</a:t>
            </a:r>
          </a:p>
          <a:p>
            <a:pPr lvl="0" algn="just">
              <a:lnSpc>
                <a:spcPct val="107000"/>
              </a:lnSpc>
              <a:buSzPct val="120000"/>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Created a table schema (</a:t>
            </a:r>
            <a:r>
              <a:rPr lang="en-IN" sz="2000" i="1" kern="100" dirty="0" err="1">
                <a:effectLst/>
                <a:latin typeface="Calibri" panose="020F0502020204030204" pitchFamily="34" charset="0"/>
                <a:ea typeface="Calibri" panose="020F0502020204030204" pitchFamily="34" charset="0"/>
                <a:cs typeface="Times New Roman" panose="02020603050405020304" pitchFamily="18" charset="0"/>
              </a:rPr>
              <a:t>crime_data</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within the existing </a:t>
            </a:r>
            <a:r>
              <a:rPr lang="en-IN" sz="2000" i="1" kern="100" dirty="0" err="1">
                <a:effectLst/>
                <a:latin typeface="Calibri" panose="020F0502020204030204" pitchFamily="34" charset="0"/>
                <a:ea typeface="Calibri" panose="020F0502020204030204" pitchFamily="34" charset="0"/>
                <a:cs typeface="Times New Roman" panose="02020603050405020304" pitchFamily="18" charset="0"/>
              </a:rPr>
              <a:t>guvi</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database using Python.</a:t>
            </a:r>
          </a:p>
          <a:p>
            <a:pPr lvl="0" algn="just">
              <a:lnSpc>
                <a:spcPct val="107000"/>
              </a:lnSpc>
              <a:buSzPct val="120000"/>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Imported the cleaned Data Frame into the </a:t>
            </a:r>
            <a:r>
              <a:rPr lang="en-IN" sz="2000" i="1" kern="100" dirty="0" err="1">
                <a:effectLst/>
                <a:latin typeface="Calibri" panose="020F0502020204030204" pitchFamily="34" charset="0"/>
                <a:ea typeface="Calibri" panose="020F0502020204030204" pitchFamily="34" charset="0"/>
                <a:cs typeface="Times New Roman" panose="02020603050405020304" pitchFamily="18" charset="0"/>
              </a:rPr>
              <a:t>crime_data</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table, ensuring seamless data storage for further analysis.</a:t>
            </a:r>
          </a:p>
          <a:p>
            <a:endParaRPr lang="en-IN" dirty="0"/>
          </a:p>
        </p:txBody>
      </p:sp>
      <p:pic>
        <p:nvPicPr>
          <p:cNvPr id="4" name="Picture 3">
            <a:extLst>
              <a:ext uri="{FF2B5EF4-FFF2-40B4-BE49-F238E27FC236}">
                <a16:creationId xmlns:a16="http://schemas.microsoft.com/office/drawing/2014/main" id="{E4C511CB-E014-0470-16CF-3F1C03DB66EA}"/>
              </a:ext>
            </a:extLst>
          </p:cNvPr>
          <p:cNvPicPr>
            <a:picLocks noChangeAspect="1"/>
          </p:cNvPicPr>
          <p:nvPr/>
        </p:nvPicPr>
        <p:blipFill rotWithShape="1">
          <a:blip r:embed="rId2"/>
          <a:srcRect l="3263" t="14310" r="4209" b="9480"/>
          <a:stretch/>
        </p:blipFill>
        <p:spPr bwMode="auto">
          <a:xfrm>
            <a:off x="1766434" y="2842003"/>
            <a:ext cx="8577100" cy="334248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2211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A7121-CBF9-BE39-5530-5DE40B30CD03}"/>
              </a:ext>
            </a:extLst>
          </p:cNvPr>
          <p:cNvSpPr>
            <a:spLocks noGrp="1"/>
          </p:cNvSpPr>
          <p:nvPr>
            <p:ph type="title"/>
          </p:nvPr>
        </p:nvSpPr>
        <p:spPr>
          <a:xfrm>
            <a:off x="838200" y="365126"/>
            <a:ext cx="10515600" cy="736088"/>
          </a:xfrm>
        </p:spPr>
        <p:txBody>
          <a:bodyPr>
            <a:normAutofit/>
          </a:bodyPr>
          <a:lstStyle/>
          <a:p>
            <a:r>
              <a:rPr lang="en-IN" sz="4000" b="1" kern="100" dirty="0">
                <a:effectLst/>
                <a:latin typeface="Calibri" panose="020F0502020204030204" pitchFamily="34" charset="0"/>
                <a:ea typeface="Calibri" panose="020F0502020204030204" pitchFamily="34" charset="0"/>
                <a:cs typeface="Times New Roman" panose="02020603050405020304" pitchFamily="18" charset="0"/>
              </a:rPr>
              <a:t>Power BI dashboard</a:t>
            </a:r>
            <a:endParaRPr lang="en-IN" sz="6600" dirty="0"/>
          </a:p>
        </p:txBody>
      </p:sp>
      <p:pic>
        <p:nvPicPr>
          <p:cNvPr id="8" name="Picture 7">
            <a:extLst>
              <a:ext uri="{FF2B5EF4-FFF2-40B4-BE49-F238E27FC236}">
                <a16:creationId xmlns:a16="http://schemas.microsoft.com/office/drawing/2014/main" id="{DEE84D50-30E6-5EA9-2D05-DA2D7776BCA0}"/>
              </a:ext>
            </a:extLst>
          </p:cNvPr>
          <p:cNvPicPr>
            <a:picLocks noChangeAspect="1"/>
          </p:cNvPicPr>
          <p:nvPr/>
        </p:nvPicPr>
        <p:blipFill rotWithShape="1">
          <a:blip r:embed="rId2"/>
          <a:srcRect l="2197" t="2691" r="1968" b="2623"/>
          <a:stretch/>
        </p:blipFill>
        <p:spPr bwMode="auto">
          <a:xfrm>
            <a:off x="1204534" y="1052050"/>
            <a:ext cx="9692978" cy="54408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04879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6E53A6-66C1-8AD2-6CED-370F27F4AA41}"/>
              </a:ext>
            </a:extLst>
          </p:cNvPr>
          <p:cNvSpPr>
            <a:spLocks noGrp="1"/>
          </p:cNvSpPr>
          <p:nvPr>
            <p:ph idx="1"/>
          </p:nvPr>
        </p:nvSpPr>
        <p:spPr>
          <a:xfrm>
            <a:off x="838200" y="835743"/>
            <a:ext cx="10515600" cy="5093110"/>
          </a:xfrm>
        </p:spPr>
        <p:txBody>
          <a:bodyPr>
            <a:normAutofit lnSpcReduction="10000"/>
          </a:bodyPr>
          <a:lstStyle/>
          <a:p>
            <a:pPr lvl="0" algn="just">
              <a:lnSpc>
                <a:spcPct val="107000"/>
              </a:lnSpc>
              <a:buSzPct val="120000"/>
            </a:pPr>
            <a:r>
              <a:rPr lang="en-IN" sz="2000" kern="100" dirty="0">
                <a:effectLst/>
                <a:latin typeface="Calibri" panose="020F0502020204030204" pitchFamily="34" charset="0"/>
                <a:ea typeface="Calibri" panose="020F0502020204030204" pitchFamily="34" charset="0"/>
                <a:cs typeface="Calibri" panose="020F0502020204030204" pitchFamily="34" charset="0"/>
              </a:rPr>
              <a:t>Designed a user-friendly and interactive Power BI dashboard to visualize crime data directly retrieved from the MySQL server, ensuring real-time updates and efficient data representation.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buSzPct val="120000"/>
            </a:pPr>
            <a:r>
              <a:rPr lang="en-IN" sz="2000" kern="100" dirty="0">
                <a:effectLst/>
                <a:latin typeface="Calibri" panose="020F0502020204030204" pitchFamily="34" charset="0"/>
                <a:ea typeface="Calibri" panose="020F0502020204030204" pitchFamily="34" charset="0"/>
                <a:cs typeface="Calibri" panose="020F0502020204030204" pitchFamily="34" charset="0"/>
              </a:rPr>
              <a:t>Displayed key crime metrics using cards highlighting the total reported crimes over the years as 5,47,960 and the count of safer blocks with only one reported crime and a 100% arrest rate as 1294.</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buSzPct val="120000"/>
            </a:pPr>
            <a:r>
              <a:rPr lang="en-IN" sz="2000" kern="100" dirty="0">
                <a:effectLst/>
                <a:latin typeface="Calibri" panose="020F0502020204030204" pitchFamily="34" charset="0"/>
                <a:ea typeface="Calibri" panose="020F0502020204030204" pitchFamily="34" charset="0"/>
                <a:cs typeface="Calibri" panose="020F0502020204030204" pitchFamily="34" charset="0"/>
              </a:rPr>
              <a:t>Utilized a funnel chart to identify the top 5 blocks with the highest crime reports as ‘100XX W OHARE ST, 001XX N STATE ST, 035XX S FEDERAL ST, 0000X N STATE ST and 076XX S CICERO AV’ which indicates that the East zone is relatively safe.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buSzPct val="120000"/>
            </a:pPr>
            <a:r>
              <a:rPr lang="en-IN" sz="2000" kern="100" dirty="0">
                <a:effectLst/>
                <a:latin typeface="Calibri" panose="020F0502020204030204" pitchFamily="34" charset="0"/>
                <a:ea typeface="Calibri" panose="020F0502020204030204" pitchFamily="34" charset="0"/>
                <a:cs typeface="Calibri" panose="020F0502020204030204" pitchFamily="34" charset="0"/>
              </a:rPr>
              <a:t>Tree map showcasing the top 5 most frequently reported crime types as ‘Theft, Battery, Criminal damage, Assault and Narcotics’.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Calibri" panose="020F0502020204030204" pitchFamily="34" charset="0"/>
                <a:ea typeface="Calibri" panose="020F0502020204030204" pitchFamily="34" charset="0"/>
                <a:cs typeface="Calibri" panose="020F0502020204030204" pitchFamily="34" charset="0"/>
              </a:rPr>
              <a:t>The absence of life-threatening crimes like murder among the top reported offenses suggests a positive trend, possibly indicating effective law enforcement efforts in preventing severe crimes.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buSzPct val="120000"/>
            </a:pPr>
            <a:r>
              <a:rPr lang="en-IN" sz="2000" kern="100" dirty="0">
                <a:effectLst/>
                <a:latin typeface="Calibri" panose="020F0502020204030204" pitchFamily="34" charset="0"/>
                <a:ea typeface="Calibri" panose="020F0502020204030204" pitchFamily="34" charset="0"/>
                <a:cs typeface="Calibri" panose="020F0502020204030204" pitchFamily="34" charset="0"/>
              </a:rPr>
              <a:t>Visualized crime trends over the years using a line chart reveals a crime peak in the year 2001, followed by notable spikes in 2023 and 2024. A significant decline in crime rates between 2002 and 2022, possibly indicating improved community safety and policing efforts. </a:t>
            </a:r>
          </a:p>
          <a:p>
            <a:pPr marL="342900" lvl="0" indent="-342900" algn="just">
              <a:lnSpc>
                <a:spcPct val="107000"/>
              </a:lnSpc>
              <a:buFont typeface="Symbol" panose="05050102010706020507" pitchFamily="18" charset="2"/>
              <a:buChar char=""/>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8665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1B618-0665-D5A3-3F51-AE2A1DAE41F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5B4782-1088-9002-DE7B-AB559BCD9360}"/>
              </a:ext>
            </a:extLst>
          </p:cNvPr>
          <p:cNvSpPr>
            <a:spLocks noGrp="1"/>
          </p:cNvSpPr>
          <p:nvPr>
            <p:ph idx="1"/>
          </p:nvPr>
        </p:nvSpPr>
        <p:spPr>
          <a:xfrm>
            <a:off x="838200" y="816077"/>
            <a:ext cx="10515600" cy="5014452"/>
          </a:xfrm>
        </p:spPr>
        <p:txBody>
          <a:bodyPr>
            <a:normAutofit/>
          </a:bodyPr>
          <a:lstStyle/>
          <a:p>
            <a:pPr lvl="0" algn="just">
              <a:lnSpc>
                <a:spcPct val="107000"/>
              </a:lnSpc>
              <a:buSzPct val="120000"/>
            </a:pPr>
            <a:r>
              <a:rPr lang="en-IN" sz="2000" kern="100" dirty="0" err="1">
                <a:effectLst/>
                <a:latin typeface="Calibri" panose="020F0502020204030204" pitchFamily="34" charset="0"/>
                <a:ea typeface="Calibri" panose="020F0502020204030204" pitchFamily="34" charset="0"/>
                <a:cs typeface="Calibri" panose="020F0502020204030204" pitchFamily="34" charset="0"/>
              </a:rPr>
              <a:t>Analyzed</a:t>
            </a:r>
            <a:r>
              <a:rPr lang="en-IN" sz="2000" kern="100" dirty="0">
                <a:effectLst/>
                <a:latin typeface="Calibri" panose="020F0502020204030204" pitchFamily="34" charset="0"/>
                <a:ea typeface="Calibri" panose="020F0502020204030204" pitchFamily="34" charset="0"/>
                <a:cs typeface="Calibri" panose="020F0502020204030204" pitchFamily="34" charset="0"/>
              </a:rPr>
              <a:t> crime distribution by time of day with a pie chart, showing the highest crime rates occur between evening and night hours (3 PM to 12 AM).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buSzPct val="120000"/>
            </a:pPr>
            <a:r>
              <a:rPr lang="en-IN" sz="2000" kern="100" dirty="0">
                <a:effectLst/>
                <a:latin typeface="Calibri" panose="020F0502020204030204" pitchFamily="34" charset="0"/>
                <a:ea typeface="Calibri" panose="020F0502020204030204" pitchFamily="34" charset="0"/>
                <a:cs typeface="Calibri" panose="020F0502020204030204" pitchFamily="34" charset="0"/>
              </a:rPr>
              <a:t>Integrated a real time map to depict crimes hotspots across various blocks in the city, with bubble sizes representing crime density.</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buSzPct val="120000"/>
            </a:pPr>
            <a:r>
              <a:rPr lang="en-IN" sz="2000" kern="100" dirty="0">
                <a:effectLst/>
                <a:latin typeface="Calibri" panose="020F0502020204030204" pitchFamily="34" charset="0"/>
                <a:ea typeface="Calibri" panose="020F0502020204030204" pitchFamily="34" charset="0"/>
                <a:cs typeface="Calibri" panose="020F0502020204030204" pitchFamily="34" charset="0"/>
              </a:rPr>
              <a:t>Represented arrest rates by blocks using a column chart identifying 100XX W BALMORAL AVE and 032XX W BELMONT AVE blocks as having the lowest arrest rates, both located in the west zone.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buSzPct val="120000"/>
            </a:pPr>
            <a:r>
              <a:rPr lang="en-IN" sz="2000" kern="100" dirty="0">
                <a:effectLst/>
                <a:latin typeface="Calibri" panose="020F0502020204030204" pitchFamily="34" charset="0"/>
                <a:ea typeface="Calibri" panose="020F0502020204030204" pitchFamily="34" charset="0"/>
                <a:cs typeface="Calibri" panose="020F0502020204030204" pitchFamily="34" charset="0"/>
              </a:rPr>
              <a:t>Created a separate column chart for crime types and arrest rates revealing that the domestic violence cases have a 100% arrest rate, followed by gambling, prostitution, narcotics and liquor law violence. While the non-criminal damage and ritualism related crimes have a 0% arrest rate.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buSzPct val="120000"/>
            </a:pPr>
            <a:r>
              <a:rPr lang="en-IN" sz="2000" kern="100" dirty="0">
                <a:effectLst/>
                <a:latin typeface="Calibri" panose="020F0502020204030204" pitchFamily="34" charset="0"/>
                <a:ea typeface="Calibri" panose="020F0502020204030204" pitchFamily="34" charset="0"/>
                <a:cs typeface="Calibri" panose="020F0502020204030204" pitchFamily="34" charset="0"/>
              </a:rPr>
              <a:t>Integrated slicers for enhanced interactivity: one to filter data by a range of years and another for toggling domestic crimes (true/false).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7547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CF644-D1B3-7C28-B38F-EB8202063DE9}"/>
              </a:ext>
            </a:extLst>
          </p:cNvPr>
          <p:cNvSpPr>
            <a:spLocks noGrp="1"/>
          </p:cNvSpPr>
          <p:nvPr>
            <p:ph type="title"/>
          </p:nvPr>
        </p:nvSpPr>
        <p:spPr>
          <a:xfrm>
            <a:off x="838200" y="365125"/>
            <a:ext cx="10515600" cy="716423"/>
          </a:xfrm>
        </p:spPr>
        <p:txBody>
          <a:bodyPr>
            <a:normAutofit fontScale="90000"/>
          </a:bodyPr>
          <a:lstStyle/>
          <a:p>
            <a:pPr>
              <a:lnSpc>
                <a:spcPct val="107000"/>
              </a:lnSpc>
              <a:spcAft>
                <a:spcPts val="800"/>
              </a:spcAft>
            </a:pPr>
            <a:r>
              <a:rPr lang="en-IN" sz="4000" b="1" kern="100" dirty="0">
                <a:effectLst/>
                <a:latin typeface="Calibri" panose="020F0502020204030204" pitchFamily="34" charset="0"/>
                <a:ea typeface="Calibri" panose="020F0502020204030204" pitchFamily="34" charset="0"/>
                <a:cs typeface="Times New Roman" panose="02020603050405020304" pitchFamily="18" charset="0"/>
              </a:rPr>
              <a:t>SQL Queries</a:t>
            </a:r>
            <a:br>
              <a:rPr lang="en-IN" sz="4000" b="1" kern="100" dirty="0">
                <a:effectLst/>
                <a:latin typeface="Calibri" panose="020F0502020204030204" pitchFamily="34" charset="0"/>
                <a:ea typeface="Calibri" panose="020F0502020204030204" pitchFamily="34" charset="0"/>
                <a:cs typeface="Times New Roman" panose="02020603050405020304" pitchFamily="18" charset="0"/>
              </a:rPr>
            </a:br>
            <a:r>
              <a:rPr lang="en-IN" sz="2700" b="1" kern="100" dirty="0">
                <a:effectLst/>
                <a:latin typeface="Calibri" panose="020F0502020204030204" pitchFamily="34" charset="0"/>
                <a:ea typeface="Calibri" panose="020F0502020204030204" pitchFamily="34" charset="0"/>
                <a:cs typeface="Times New Roman" panose="02020603050405020304" pitchFamily="18" charset="0"/>
              </a:rPr>
              <a:t>1.  Top 5 most reported crimes at nights</a:t>
            </a:r>
            <a:endParaRPr lang="en-IN" sz="4000" dirty="0"/>
          </a:p>
        </p:txBody>
      </p:sp>
      <p:sp>
        <p:nvSpPr>
          <p:cNvPr id="8" name="Content Placeholder 7">
            <a:extLst>
              <a:ext uri="{FF2B5EF4-FFF2-40B4-BE49-F238E27FC236}">
                <a16:creationId xmlns:a16="http://schemas.microsoft.com/office/drawing/2014/main" id="{54352B2C-777F-4B36-D38E-F49ED9A73F84}"/>
              </a:ext>
            </a:extLst>
          </p:cNvPr>
          <p:cNvSpPr>
            <a:spLocks noGrp="1"/>
          </p:cNvSpPr>
          <p:nvPr>
            <p:ph idx="1"/>
          </p:nvPr>
        </p:nvSpPr>
        <p:spPr>
          <a:xfrm>
            <a:off x="838200" y="1396181"/>
            <a:ext cx="10515600" cy="5096694"/>
          </a:xfrm>
        </p:spPr>
        <p:txBody>
          <a:bodyPr>
            <a:normAutofit lnSpcReduction="10000"/>
          </a:bodyPr>
          <a:lstStyle/>
          <a:p>
            <a:pPr>
              <a:buSzPct val="120000"/>
            </a:pP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buSzPct val="120000"/>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most frequently reported crimes during night time are Battery, theft, criminal damage and narcotics. </a:t>
            </a:r>
          </a:p>
          <a:p>
            <a:pPr>
              <a:buSzPct val="120000"/>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This highlights the critical need for enhanced night patrolling to ensure the safety of individuals traveling at night.</a:t>
            </a:r>
          </a:p>
        </p:txBody>
      </p:sp>
      <p:pic>
        <p:nvPicPr>
          <p:cNvPr id="9" name="Picture 8">
            <a:extLst>
              <a:ext uri="{FF2B5EF4-FFF2-40B4-BE49-F238E27FC236}">
                <a16:creationId xmlns:a16="http://schemas.microsoft.com/office/drawing/2014/main" id="{6F38FEC2-30B8-F55B-7FF7-2E370A7EAC33}"/>
              </a:ext>
            </a:extLst>
          </p:cNvPr>
          <p:cNvPicPr>
            <a:picLocks noChangeAspect="1"/>
          </p:cNvPicPr>
          <p:nvPr/>
        </p:nvPicPr>
        <p:blipFill rotWithShape="1">
          <a:blip r:embed="rId3"/>
          <a:srcRect t="14055" b="3557"/>
          <a:stretch/>
        </p:blipFill>
        <p:spPr bwMode="auto">
          <a:xfrm>
            <a:off x="1773549" y="1396181"/>
            <a:ext cx="8212281" cy="34312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92189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TotalTime>
  <Words>2318</Words>
  <Application>Microsoft Office PowerPoint</Application>
  <PresentationFormat>Widescreen</PresentationFormat>
  <Paragraphs>289</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Symbol</vt:lpstr>
      <vt:lpstr>Office Theme</vt:lpstr>
      <vt:lpstr>PROJECT 2 Chicago Crime Analyzer</vt:lpstr>
      <vt:lpstr>Problem Statement</vt:lpstr>
      <vt:lpstr>Objectives</vt:lpstr>
      <vt:lpstr>Data manipulation</vt:lpstr>
      <vt:lpstr>Data storage in a sql database</vt:lpstr>
      <vt:lpstr>Power BI dashboard</vt:lpstr>
      <vt:lpstr>PowerPoint Presentation</vt:lpstr>
      <vt:lpstr>PowerPoint Presentation</vt:lpstr>
      <vt:lpstr>SQL Queries 1.  Top 5 most reported crimes at nights</vt:lpstr>
      <vt:lpstr>2.  Top 3 districts with highest murder crimes</vt:lpstr>
      <vt:lpstr>3.  Distribution of crime across zones</vt:lpstr>
      <vt:lpstr>4.  Crime distribution on December nights across zones</vt:lpstr>
      <vt:lpstr>5.  Human trafficking case reported in East Zone</vt:lpstr>
      <vt:lpstr>6.  The only arrested case reported on 2024 new year in North zone</vt:lpstr>
      <vt:lpstr>7.  Crime Incident in District 31 (Block Code: 0000X)</vt:lpstr>
      <vt:lpstr>8.  Domestic violence case reported in the city</vt:lpstr>
      <vt:lpstr>9.  Location with highest narcotics-related crimes</vt:lpstr>
      <vt:lpstr>10. Kidnapping case in district 1</vt:lpstr>
      <vt:lpstr>1.  Crime distribution Insights from a box plot </vt:lpstr>
      <vt:lpstr>2.  Crime distribution across top 40 blocks</vt:lpstr>
      <vt:lpstr>3.  Overall arrest rates</vt:lpstr>
      <vt:lpstr>4.  Arrest rates over the years</vt:lpstr>
      <vt:lpstr>5.  Total domestic crime incidents</vt:lpstr>
      <vt:lpstr>6.  FBI crime incidents and arrest rates</vt:lpstr>
      <vt:lpstr>7.  Crime distribution across beats</vt:lpstr>
      <vt:lpstr>8.  Homicide over the years </vt:lpstr>
      <vt:lpstr>9.  Crime involving children in districts </vt:lpstr>
      <vt:lpstr>10.  Histogram of crime distribution across districts</vt:lpstr>
      <vt:lpstr>Recommendations to reduce crimes and enhance public safety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Sagana Joseph</dc:creator>
  <cp:lastModifiedBy>Sagana Joseph</cp:lastModifiedBy>
  <cp:revision>30</cp:revision>
  <dcterms:created xsi:type="dcterms:W3CDTF">2025-01-27T06:04:21Z</dcterms:created>
  <dcterms:modified xsi:type="dcterms:W3CDTF">2025-02-04T05:08:44Z</dcterms:modified>
</cp:coreProperties>
</file>