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9"/>
  </p:notesMasterIdLst>
  <p:sldIdLst>
    <p:sldId id="256" r:id="rId2"/>
    <p:sldId id="257" r:id="rId3"/>
    <p:sldId id="258" r:id="rId4"/>
    <p:sldId id="259" r:id="rId5"/>
    <p:sldId id="260" r:id="rId6"/>
    <p:sldId id="261" r:id="rId7"/>
    <p:sldId id="262" r:id="rId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D5EF5"/>
    <a:srgbClr val="0C51D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7" d="100"/>
          <a:sy n="117" d="100"/>
        </p:scale>
        <p:origin x="494" y="8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2b13d69569a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2b13d69569a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2b1da83d74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2b1da83d74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2b1da83d747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2b1da83d747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2b1da83d747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2b1da83d747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2b1da83d747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2b1da83d747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2b1da83d747_0_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2b1da83d747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endParaRPr/>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p:txBody>
      </p:sp>
      <p:pic>
        <p:nvPicPr>
          <p:cNvPr id="56" name="Google Shape;56;p13"/>
          <p:cNvPicPr preferRelativeResize="0"/>
          <p:nvPr/>
        </p:nvPicPr>
        <p:blipFill>
          <a:blip r:embed="rId3">
            <a:alphaModFix/>
          </a:blip>
          <a:stretch>
            <a:fillRect/>
          </a:stretch>
        </p:blipFill>
        <p:spPr>
          <a:xfrm>
            <a:off x="0" y="0"/>
            <a:ext cx="9144003" cy="514350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62" name="Google Shape;62;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63" name="Google Shape;63;p14"/>
          <p:cNvPicPr preferRelativeResize="0"/>
          <p:nvPr/>
        </p:nvPicPr>
        <p:blipFill>
          <a:blip r:embed="rId3">
            <a:alphaModFix/>
          </a:blip>
          <a:stretch>
            <a:fillRect/>
          </a:stretch>
        </p:blipFill>
        <p:spPr>
          <a:xfrm>
            <a:off x="0" y="0"/>
            <a:ext cx="9144003" cy="5143501"/>
          </a:xfrm>
          <a:prstGeom prst="rect">
            <a:avLst/>
          </a:prstGeom>
          <a:noFill/>
          <a:ln>
            <a:noFill/>
          </a:ln>
        </p:spPr>
      </p:pic>
      <p:sp>
        <p:nvSpPr>
          <p:cNvPr id="64" name="Google Shape;64;p14"/>
          <p:cNvSpPr txBox="1"/>
          <p:nvPr/>
        </p:nvSpPr>
        <p:spPr>
          <a:xfrm>
            <a:off x="217701" y="992475"/>
            <a:ext cx="8306400" cy="394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800" dirty="0">
                <a:solidFill>
                  <a:srgbClr val="595959"/>
                </a:solidFill>
              </a:rPr>
              <a:t>Idea Brief</a:t>
            </a:r>
            <a:endParaRPr sz="1800" dirty="0">
              <a:solidFill>
                <a:srgbClr val="595959"/>
              </a:solidFill>
            </a:endParaRPr>
          </a:p>
        </p:txBody>
      </p:sp>
      <p:sp>
        <p:nvSpPr>
          <p:cNvPr id="2" name="TextBox 1">
            <a:extLst>
              <a:ext uri="{FF2B5EF4-FFF2-40B4-BE49-F238E27FC236}">
                <a16:creationId xmlns:a16="http://schemas.microsoft.com/office/drawing/2014/main" id="{F572A876-7D6A-4139-973C-F71445BBBE08}"/>
              </a:ext>
            </a:extLst>
          </p:cNvPr>
          <p:cNvSpPr txBox="1"/>
          <p:nvPr/>
        </p:nvSpPr>
        <p:spPr>
          <a:xfrm>
            <a:off x="311700" y="1670701"/>
            <a:ext cx="8461040" cy="2644442"/>
          </a:xfrm>
          <a:prstGeom prst="rect">
            <a:avLst/>
          </a:prstGeom>
          <a:noFill/>
        </p:spPr>
        <p:txBody>
          <a:bodyPr wrap="square" rtlCol="0">
            <a:spAutoFit/>
          </a:bodyPr>
          <a:lstStyle/>
          <a:p>
            <a:pPr lvl="3" algn="just">
              <a:lnSpc>
                <a:spcPct val="150000"/>
              </a:lnSpc>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The proposed solution involves creating a website that can only be utilized by certain police officers. It will be categorized based on the position of the officer, such as </a:t>
            </a:r>
            <a:r>
              <a:rPr lang="en-US" sz="1200" dirty="0">
                <a:solidFill>
                  <a:srgbClr val="0D5EF5"/>
                </a:solidFill>
                <a:latin typeface="Times New Roman" panose="02020603050405020304" pitchFamily="18" charset="0"/>
                <a:cs typeface="Times New Roman" panose="02020603050405020304" pitchFamily="18" charset="0"/>
              </a:rPr>
              <a:t>PSI, PI, ACP and </a:t>
            </a:r>
            <a:r>
              <a:rPr lang="en-US" sz="1200" dirty="0" err="1">
                <a:solidFill>
                  <a:srgbClr val="0D5EF5"/>
                </a:solidFill>
                <a:latin typeface="Times New Roman" panose="02020603050405020304" pitchFamily="18" charset="0"/>
                <a:cs typeface="Times New Roman" panose="02020603050405020304" pitchFamily="18" charset="0"/>
              </a:rPr>
              <a:t>DySP</a:t>
            </a:r>
            <a:r>
              <a:rPr lang="en-US" sz="1200" dirty="0">
                <a:latin typeface="Times New Roman" panose="02020603050405020304" pitchFamily="18" charset="0"/>
                <a:cs typeface="Times New Roman" panose="02020603050405020304" pitchFamily="18" charset="0"/>
              </a:rPr>
              <a:t>. </a:t>
            </a:r>
          </a:p>
          <a:p>
            <a:pPr lvl="3" algn="just">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The website visualizes an analytical dashboard that monitors </a:t>
            </a:r>
            <a:r>
              <a:rPr lang="en-US" sz="1200" dirty="0">
                <a:solidFill>
                  <a:srgbClr val="0D5EF5"/>
                </a:solidFill>
                <a:latin typeface="Times New Roman" panose="02020603050405020304" pitchFamily="18" charset="0"/>
                <a:cs typeface="Times New Roman" panose="02020603050405020304" pitchFamily="18" charset="0"/>
              </a:rPr>
              <a:t>key performance indicators</a:t>
            </a:r>
            <a:r>
              <a:rPr lang="en-US" sz="1200" dirty="0">
                <a:latin typeface="Times New Roman" panose="02020603050405020304" pitchFamily="18" charset="0"/>
                <a:cs typeface="Times New Roman" panose="02020603050405020304" pitchFamily="18" charset="0"/>
              </a:rPr>
              <a:t> such as response times, crime and crime clearance rates across different police stations.</a:t>
            </a:r>
          </a:p>
          <a:p>
            <a:pPr>
              <a:lnSpc>
                <a:spcPct val="150000"/>
              </a:lnSpc>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An </a:t>
            </a:r>
            <a:r>
              <a:rPr lang="en-US" sz="1200" dirty="0">
                <a:solidFill>
                  <a:srgbClr val="0D5EF5"/>
                </a:solidFill>
                <a:latin typeface="Times New Roman" panose="02020603050405020304" pitchFamily="18" charset="0"/>
                <a:cs typeface="Times New Roman" panose="02020603050405020304" pitchFamily="18" charset="0"/>
              </a:rPr>
              <a:t>automated alerting system</a:t>
            </a:r>
            <a:r>
              <a:rPr lang="en-US" sz="1200" dirty="0">
                <a:latin typeface="Times New Roman" panose="02020603050405020304" pitchFamily="18" charset="0"/>
                <a:cs typeface="Times New Roman" panose="02020603050405020304" pitchFamily="18" charset="0"/>
              </a:rPr>
              <a:t> is also utilized on the website in order to alert the officers for non-completion of work.</a:t>
            </a:r>
          </a:p>
          <a:p>
            <a:pPr>
              <a:lnSpc>
                <a:spcPct val="150000"/>
              </a:lnSpc>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Machine learning algorithms (please refer to Tech Stack) are utilized to analyze historical data and </a:t>
            </a:r>
            <a:r>
              <a:rPr lang="en-US" sz="1200" dirty="0">
                <a:solidFill>
                  <a:srgbClr val="0D5EF5"/>
                </a:solidFill>
                <a:latin typeface="Times New Roman" panose="02020603050405020304" pitchFamily="18" charset="0"/>
                <a:cs typeface="Times New Roman" panose="02020603050405020304" pitchFamily="18" charset="0"/>
              </a:rPr>
              <a:t>predict future trends </a:t>
            </a:r>
            <a:r>
              <a:rPr lang="en-US" sz="1200" dirty="0">
                <a:latin typeface="Times New Roman" panose="02020603050405020304" pitchFamily="18" charset="0"/>
                <a:cs typeface="Times New Roman" panose="02020603050405020304" pitchFamily="18" charset="0"/>
              </a:rPr>
              <a:t>in crime rates, resource utilization and workload distribution.</a:t>
            </a:r>
          </a:p>
          <a:p>
            <a:pPr>
              <a:lnSpc>
                <a:spcPct val="150000"/>
              </a:lnSpc>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An AI model is developed for </a:t>
            </a:r>
            <a:r>
              <a:rPr lang="en-US" sz="1200" dirty="0">
                <a:solidFill>
                  <a:srgbClr val="0D5EF5"/>
                </a:solidFill>
                <a:latin typeface="Times New Roman" panose="02020603050405020304" pitchFamily="18" charset="0"/>
                <a:cs typeface="Times New Roman" panose="02020603050405020304" pitchFamily="18" charset="0"/>
              </a:rPr>
              <a:t>dynamic</a:t>
            </a:r>
            <a:r>
              <a:rPr lang="en-US" sz="1200" dirty="0">
                <a:latin typeface="Times New Roman" panose="02020603050405020304" pitchFamily="18" charset="0"/>
                <a:cs typeface="Times New Roman" panose="02020603050405020304" pitchFamily="18" charset="0"/>
              </a:rPr>
              <a:t> </a:t>
            </a:r>
            <a:r>
              <a:rPr lang="en-US" sz="1200" dirty="0">
                <a:solidFill>
                  <a:srgbClr val="0D5EF5"/>
                </a:solidFill>
                <a:latin typeface="Times New Roman" panose="02020603050405020304" pitchFamily="18" charset="0"/>
                <a:cs typeface="Times New Roman" panose="02020603050405020304" pitchFamily="18" charset="0"/>
              </a:rPr>
              <a:t>resource allocation </a:t>
            </a:r>
            <a:r>
              <a:rPr lang="en-US" sz="1200" dirty="0">
                <a:solidFill>
                  <a:schemeClr val="tx1"/>
                </a:solidFill>
                <a:latin typeface="Times New Roman" panose="02020603050405020304" pitchFamily="18" charset="0"/>
                <a:cs typeface="Times New Roman" panose="02020603050405020304" pitchFamily="18" charset="0"/>
              </a:rPr>
              <a:t>that</a:t>
            </a:r>
            <a:r>
              <a:rPr lang="en-US" sz="1200" dirty="0">
                <a:solidFill>
                  <a:srgbClr val="0D5EF5"/>
                </a:solidFill>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will adjust staffing levels, patrol routes and task assignment. The AI model provides an optimized resource that can be allocated and utilized effectively.</a:t>
            </a:r>
          </a:p>
          <a:p>
            <a:pPr>
              <a:lnSpc>
                <a:spcPct val="150000"/>
              </a:lnSpc>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The goal of this solution is to give police departments useful information for making strategic decisions and allocating resources.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70" name="Google Shape;70;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dirty="0"/>
          </a:p>
        </p:txBody>
      </p:sp>
      <p:pic>
        <p:nvPicPr>
          <p:cNvPr id="71" name="Google Shape;71;p15"/>
          <p:cNvPicPr preferRelativeResize="0"/>
          <p:nvPr/>
        </p:nvPicPr>
        <p:blipFill>
          <a:blip r:embed="rId3">
            <a:alphaModFix/>
          </a:blip>
          <a:stretch>
            <a:fillRect/>
          </a:stretch>
        </p:blipFill>
        <p:spPr>
          <a:xfrm>
            <a:off x="0" y="0"/>
            <a:ext cx="9144003" cy="5143501"/>
          </a:xfrm>
          <a:prstGeom prst="rect">
            <a:avLst/>
          </a:prstGeom>
          <a:noFill/>
          <a:ln>
            <a:noFill/>
          </a:ln>
        </p:spPr>
      </p:pic>
      <p:sp>
        <p:nvSpPr>
          <p:cNvPr id="72" name="Google Shape;72;p15"/>
          <p:cNvSpPr txBox="1"/>
          <p:nvPr/>
        </p:nvSpPr>
        <p:spPr>
          <a:xfrm>
            <a:off x="197075" y="798125"/>
            <a:ext cx="8602200" cy="43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800">
                <a:solidFill>
                  <a:srgbClr val="595959"/>
                </a:solidFill>
              </a:rPr>
              <a:t>Tech Stack Used</a:t>
            </a:r>
            <a:endParaRPr sz="1800">
              <a:solidFill>
                <a:srgbClr val="595959"/>
              </a:solidFill>
            </a:endParaRPr>
          </a:p>
        </p:txBody>
      </p:sp>
      <p:sp>
        <p:nvSpPr>
          <p:cNvPr id="4" name="TextBox 3">
            <a:extLst>
              <a:ext uri="{FF2B5EF4-FFF2-40B4-BE49-F238E27FC236}">
                <a16:creationId xmlns:a16="http://schemas.microsoft.com/office/drawing/2014/main" id="{C7E1A8B9-770F-EE66-7B35-69EE903B6C7C}"/>
              </a:ext>
            </a:extLst>
          </p:cNvPr>
          <p:cNvSpPr txBox="1"/>
          <p:nvPr/>
        </p:nvSpPr>
        <p:spPr>
          <a:xfrm>
            <a:off x="401497" y="1758651"/>
            <a:ext cx="2283571" cy="276999"/>
          </a:xfrm>
          <a:prstGeom prst="rect">
            <a:avLst/>
          </a:prstGeom>
          <a:noFill/>
        </p:spPr>
        <p:txBody>
          <a:bodyPr wrap="square" rtlCol="0">
            <a:spAutoFit/>
          </a:bodyPr>
          <a:lstStyle/>
          <a:p>
            <a:endParaRPr lang="en-IN" sz="1200" dirty="0">
              <a:latin typeface="Times New Roman" panose="02020603050405020304" pitchFamily="18" charset="0"/>
              <a:cs typeface="Times New Roman" panose="02020603050405020304" pitchFamily="18" charset="0"/>
            </a:endParaRPr>
          </a:p>
        </p:txBody>
      </p:sp>
      <p:pic>
        <p:nvPicPr>
          <p:cNvPr id="17" name="Picture 16">
            <a:extLst>
              <a:ext uri="{FF2B5EF4-FFF2-40B4-BE49-F238E27FC236}">
                <a16:creationId xmlns:a16="http://schemas.microsoft.com/office/drawing/2014/main" id="{E4BCD4D7-63AA-7553-04D0-BF3B916C8B69}"/>
              </a:ext>
            </a:extLst>
          </p:cNvPr>
          <p:cNvPicPr>
            <a:picLocks noChangeAspect="1"/>
          </p:cNvPicPr>
          <p:nvPr/>
        </p:nvPicPr>
        <p:blipFill>
          <a:blip r:embed="rId4"/>
          <a:stretch>
            <a:fillRect/>
          </a:stretch>
        </p:blipFill>
        <p:spPr>
          <a:xfrm>
            <a:off x="300054" y="1581536"/>
            <a:ext cx="2486456" cy="1448839"/>
          </a:xfrm>
          <a:prstGeom prst="rect">
            <a:avLst/>
          </a:prstGeom>
        </p:spPr>
      </p:pic>
      <p:pic>
        <p:nvPicPr>
          <p:cNvPr id="19" name="Picture 18">
            <a:extLst>
              <a:ext uri="{FF2B5EF4-FFF2-40B4-BE49-F238E27FC236}">
                <a16:creationId xmlns:a16="http://schemas.microsoft.com/office/drawing/2014/main" id="{CCD517A6-1642-E543-F782-5B41E07F0FFB}"/>
              </a:ext>
            </a:extLst>
          </p:cNvPr>
          <p:cNvPicPr>
            <a:picLocks noChangeAspect="1"/>
          </p:cNvPicPr>
          <p:nvPr/>
        </p:nvPicPr>
        <p:blipFill>
          <a:blip r:embed="rId5"/>
          <a:stretch>
            <a:fillRect/>
          </a:stretch>
        </p:blipFill>
        <p:spPr>
          <a:xfrm>
            <a:off x="3191137" y="1581537"/>
            <a:ext cx="2617411" cy="1448840"/>
          </a:xfrm>
          <a:prstGeom prst="rect">
            <a:avLst/>
          </a:prstGeom>
        </p:spPr>
      </p:pic>
      <p:pic>
        <p:nvPicPr>
          <p:cNvPr id="21" name="Picture 20">
            <a:extLst>
              <a:ext uri="{FF2B5EF4-FFF2-40B4-BE49-F238E27FC236}">
                <a16:creationId xmlns:a16="http://schemas.microsoft.com/office/drawing/2014/main" id="{A44C9E50-EF12-BF15-1202-81B80A2DE394}"/>
              </a:ext>
            </a:extLst>
          </p:cNvPr>
          <p:cNvPicPr>
            <a:picLocks noChangeAspect="1"/>
          </p:cNvPicPr>
          <p:nvPr/>
        </p:nvPicPr>
        <p:blipFill>
          <a:blip r:embed="rId6"/>
          <a:stretch>
            <a:fillRect/>
          </a:stretch>
        </p:blipFill>
        <p:spPr>
          <a:xfrm>
            <a:off x="6181864" y="1581537"/>
            <a:ext cx="2617411" cy="1448838"/>
          </a:xfrm>
          <a:prstGeom prst="rect">
            <a:avLst/>
          </a:prstGeom>
        </p:spPr>
      </p:pic>
      <p:pic>
        <p:nvPicPr>
          <p:cNvPr id="23" name="Picture 22">
            <a:extLst>
              <a:ext uri="{FF2B5EF4-FFF2-40B4-BE49-F238E27FC236}">
                <a16:creationId xmlns:a16="http://schemas.microsoft.com/office/drawing/2014/main" id="{2662E80F-C5A5-0B6D-885B-748031C3304B}"/>
              </a:ext>
            </a:extLst>
          </p:cNvPr>
          <p:cNvPicPr>
            <a:picLocks noChangeAspect="1"/>
          </p:cNvPicPr>
          <p:nvPr/>
        </p:nvPicPr>
        <p:blipFill>
          <a:blip r:embed="rId7"/>
          <a:stretch>
            <a:fillRect/>
          </a:stretch>
        </p:blipFill>
        <p:spPr>
          <a:xfrm>
            <a:off x="3189469" y="3326480"/>
            <a:ext cx="2617411" cy="1562098"/>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78" name="Google Shape;78;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79" name="Google Shape;79;p16"/>
          <p:cNvPicPr preferRelativeResize="0"/>
          <p:nvPr/>
        </p:nvPicPr>
        <p:blipFill>
          <a:blip r:embed="rId3">
            <a:alphaModFix/>
          </a:blip>
          <a:stretch>
            <a:fillRect/>
          </a:stretch>
        </p:blipFill>
        <p:spPr>
          <a:xfrm>
            <a:off x="0" y="0"/>
            <a:ext cx="9144003" cy="5143501"/>
          </a:xfrm>
          <a:prstGeom prst="rect">
            <a:avLst/>
          </a:prstGeom>
          <a:noFill/>
          <a:ln>
            <a:noFill/>
          </a:ln>
        </p:spPr>
      </p:pic>
      <p:sp>
        <p:nvSpPr>
          <p:cNvPr id="80" name="Google Shape;80;p16"/>
          <p:cNvSpPr txBox="1"/>
          <p:nvPr/>
        </p:nvSpPr>
        <p:spPr>
          <a:xfrm>
            <a:off x="226625" y="807975"/>
            <a:ext cx="8680800" cy="492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800" dirty="0">
                <a:solidFill>
                  <a:schemeClr val="accent2">
                    <a:lumMod val="75000"/>
                    <a:lumOff val="25000"/>
                  </a:schemeClr>
                </a:solidFill>
              </a:rPr>
              <a:t>Architecture</a:t>
            </a:r>
            <a:r>
              <a:rPr lang="en-GB" sz="1800" dirty="0">
                <a:solidFill>
                  <a:srgbClr val="595959"/>
                </a:solidFill>
              </a:rPr>
              <a:t> </a:t>
            </a:r>
            <a:r>
              <a:rPr lang="en-GB" sz="1800" dirty="0">
                <a:solidFill>
                  <a:schemeClr val="accent2">
                    <a:lumMod val="75000"/>
                    <a:lumOff val="25000"/>
                  </a:schemeClr>
                </a:solidFill>
              </a:rPr>
              <a:t>Design</a:t>
            </a:r>
            <a:endParaRPr sz="1800" dirty="0">
              <a:solidFill>
                <a:schemeClr val="accent2">
                  <a:lumMod val="75000"/>
                  <a:lumOff val="25000"/>
                </a:schemeClr>
              </a:solidFill>
            </a:endParaRPr>
          </a:p>
        </p:txBody>
      </p:sp>
      <p:pic>
        <p:nvPicPr>
          <p:cNvPr id="3" name="Picture 2">
            <a:extLst>
              <a:ext uri="{FF2B5EF4-FFF2-40B4-BE49-F238E27FC236}">
                <a16:creationId xmlns:a16="http://schemas.microsoft.com/office/drawing/2014/main" id="{5355A578-4632-2CC5-95A2-F4D253858647}"/>
              </a:ext>
            </a:extLst>
          </p:cNvPr>
          <p:cNvPicPr>
            <a:picLocks noChangeAspect="1"/>
          </p:cNvPicPr>
          <p:nvPr/>
        </p:nvPicPr>
        <p:blipFill>
          <a:blip r:embed="rId4"/>
          <a:stretch>
            <a:fillRect/>
          </a:stretch>
        </p:blipFill>
        <p:spPr>
          <a:xfrm>
            <a:off x="2309726" y="756594"/>
            <a:ext cx="5599833" cy="4208162"/>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86" name="Google Shape;86;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87" name="Google Shape;87;p17"/>
          <p:cNvPicPr preferRelativeResize="0"/>
          <p:nvPr/>
        </p:nvPicPr>
        <p:blipFill>
          <a:blip r:embed="rId3">
            <a:alphaModFix/>
          </a:blip>
          <a:stretch>
            <a:fillRect/>
          </a:stretch>
        </p:blipFill>
        <p:spPr>
          <a:xfrm>
            <a:off x="0" y="0"/>
            <a:ext cx="9144003" cy="5143501"/>
          </a:xfrm>
          <a:prstGeom prst="rect">
            <a:avLst/>
          </a:prstGeom>
          <a:noFill/>
          <a:ln>
            <a:noFill/>
          </a:ln>
        </p:spPr>
      </p:pic>
      <p:sp>
        <p:nvSpPr>
          <p:cNvPr id="88" name="Google Shape;88;p17"/>
          <p:cNvSpPr txBox="1"/>
          <p:nvPr/>
        </p:nvSpPr>
        <p:spPr>
          <a:xfrm>
            <a:off x="275900" y="857250"/>
            <a:ext cx="8533200" cy="453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800" dirty="0"/>
              <a:t>What positive and unique solutions your idea have?</a:t>
            </a:r>
            <a:endParaRPr sz="1800" dirty="0"/>
          </a:p>
        </p:txBody>
      </p:sp>
      <p:sp>
        <p:nvSpPr>
          <p:cNvPr id="2" name="TextBox 1">
            <a:extLst>
              <a:ext uri="{FF2B5EF4-FFF2-40B4-BE49-F238E27FC236}">
                <a16:creationId xmlns:a16="http://schemas.microsoft.com/office/drawing/2014/main" id="{535398A2-C8C7-45DB-8F2F-A954EFFFF45F}"/>
              </a:ext>
            </a:extLst>
          </p:cNvPr>
          <p:cNvSpPr txBox="1"/>
          <p:nvPr/>
        </p:nvSpPr>
        <p:spPr>
          <a:xfrm>
            <a:off x="440012" y="1593756"/>
            <a:ext cx="8392288" cy="4213141"/>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IN" sz="1200" b="1" dirty="0">
                <a:latin typeface="Times New Roman" panose="02020603050405020304" pitchFamily="18" charset="0"/>
                <a:cs typeface="Times New Roman" panose="02020603050405020304" pitchFamily="18" charset="0"/>
              </a:rPr>
              <a:t>Predictive Performance Forecasting and Dynamic Resource Allocation</a:t>
            </a:r>
            <a:r>
              <a:rPr lang="en-IN" sz="1200" dirty="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Using previous KPI data, the dashboard forecasts police performance by integrating a machine learning algorithm. Because of this predictive skill, police forces may allocate resources and make proactive decisions by anticipating problems and tailoring their plans appropriately. An AI model is used for dynamic resource allocation.</a:t>
            </a:r>
          </a:p>
          <a:p>
            <a:pPr marL="285750" indent="-285750">
              <a:lnSpc>
                <a:spcPct val="150000"/>
              </a:lnSpc>
              <a:buFont typeface="Arial" panose="020B0604020202020204" pitchFamily="34" charset="0"/>
              <a:buChar char="•"/>
            </a:pPr>
            <a:r>
              <a:rPr lang="en-US" sz="1200" b="1" dirty="0">
                <a:latin typeface="Times New Roman" panose="02020603050405020304" pitchFamily="18" charset="0"/>
                <a:cs typeface="Times New Roman" panose="02020603050405020304" pitchFamily="18" charset="0"/>
              </a:rPr>
              <a:t>Real-time Monitoring and Alerts:</a:t>
            </a:r>
            <a:r>
              <a:rPr lang="en-US" sz="1200" dirty="0">
                <a:latin typeface="Times New Roman" panose="02020603050405020304" pitchFamily="18" charset="0"/>
                <a:cs typeface="Times New Roman" panose="02020603050405020304" pitchFamily="18" charset="0"/>
              </a:rPr>
              <a:t> The dashboard's real-time monitoring features let managers keep tabs on ongoing police operations, rank key occurrences, and assign resources appropriately. When performance falls short of expectations, automated notifications can let stakeholders know so they can take prompt remedial action.</a:t>
            </a:r>
          </a:p>
          <a:p>
            <a:pPr marL="285750" indent="-285750">
              <a:lnSpc>
                <a:spcPct val="150000"/>
              </a:lnSpc>
              <a:buFont typeface="Arial" panose="020B0604020202020204" pitchFamily="34" charset="0"/>
              <a:buChar char="•"/>
            </a:pPr>
            <a:r>
              <a:rPr lang="en-US" sz="1200" b="1" dirty="0">
                <a:latin typeface="Times New Roman" panose="02020603050405020304" pitchFamily="18" charset="0"/>
                <a:cs typeface="Times New Roman" panose="02020603050405020304" pitchFamily="18" charset="0"/>
              </a:rPr>
              <a:t>Interactive Data Visualization</a:t>
            </a:r>
            <a:r>
              <a:rPr lang="en-US" sz="1200" dirty="0">
                <a:latin typeface="Times New Roman" panose="02020603050405020304" pitchFamily="18" charset="0"/>
                <a:cs typeface="Times New Roman" panose="02020603050405020304" pitchFamily="18" charset="0"/>
              </a:rPr>
              <a:t>: The dashboard includes user-friendly interactive data visualizations, including graphs, charts, and maps, that let users examine KPIs and performance trends. At all organizational levels, this encourages improved comprehension of complicated data and makes data-driven decision-making easier.</a:t>
            </a:r>
          </a:p>
          <a:p>
            <a:pPr>
              <a:lnSpc>
                <a:spcPct val="150000"/>
              </a:lnSpc>
            </a:pPr>
            <a:endParaRPr lang="en-US" sz="1200"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endParaRPr lang="en-US" sz="1200"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endParaRPr lang="en-US" sz="1200"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endParaRPr lang="en-US" sz="1200" dirty="0"/>
          </a:p>
          <a:p>
            <a:pPr marL="285750" indent="-285750">
              <a:lnSpc>
                <a:spcPct val="150000"/>
              </a:lnSpc>
              <a:buFont typeface="Arial" panose="020B0604020202020204" pitchFamily="34" charset="0"/>
              <a:buChar char="•"/>
            </a:pPr>
            <a:endParaRPr lang="en-IN" sz="12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94" name="Google Shape;94;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95" name="Google Shape;95;p18"/>
          <p:cNvPicPr preferRelativeResize="0"/>
          <p:nvPr/>
        </p:nvPicPr>
        <p:blipFill>
          <a:blip r:embed="rId3">
            <a:alphaModFix/>
          </a:blip>
          <a:stretch>
            <a:fillRect/>
          </a:stretch>
        </p:blipFill>
        <p:spPr>
          <a:xfrm>
            <a:off x="0" y="0"/>
            <a:ext cx="9144003" cy="5143501"/>
          </a:xfrm>
          <a:prstGeom prst="rect">
            <a:avLst/>
          </a:prstGeom>
          <a:noFill/>
          <a:ln>
            <a:noFill/>
          </a:ln>
        </p:spPr>
      </p:pic>
      <p:sp>
        <p:nvSpPr>
          <p:cNvPr id="96" name="Google Shape;96;p18"/>
          <p:cNvSpPr txBox="1"/>
          <p:nvPr/>
        </p:nvSpPr>
        <p:spPr>
          <a:xfrm>
            <a:off x="216775" y="788275"/>
            <a:ext cx="8227500" cy="542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800">
                <a:solidFill>
                  <a:srgbClr val="595959"/>
                </a:solidFill>
              </a:rPr>
              <a:t>Summary</a:t>
            </a:r>
            <a:endParaRPr sz="1800">
              <a:solidFill>
                <a:srgbClr val="595959"/>
              </a:solidFill>
            </a:endParaRPr>
          </a:p>
        </p:txBody>
      </p:sp>
      <p:sp>
        <p:nvSpPr>
          <p:cNvPr id="2" name="TextBox 1">
            <a:extLst>
              <a:ext uri="{FF2B5EF4-FFF2-40B4-BE49-F238E27FC236}">
                <a16:creationId xmlns:a16="http://schemas.microsoft.com/office/drawing/2014/main" id="{AEEB39FA-C297-8A85-5C45-EE98C4A539F3}"/>
              </a:ext>
            </a:extLst>
          </p:cNvPr>
          <p:cNvSpPr txBox="1"/>
          <p:nvPr/>
        </p:nvSpPr>
        <p:spPr>
          <a:xfrm>
            <a:off x="311700" y="1330375"/>
            <a:ext cx="8520600" cy="3647152"/>
          </a:xfrm>
          <a:prstGeom prst="rect">
            <a:avLst/>
          </a:prstGeom>
          <a:noFill/>
        </p:spPr>
        <p:txBody>
          <a:bodyPr wrap="square" rtlCol="0">
            <a:spAutoFit/>
          </a:bodyPr>
          <a:lstStyle/>
          <a:p>
            <a:pPr>
              <a:lnSpc>
                <a:spcPct val="150000"/>
              </a:lnSpc>
            </a:pPr>
            <a:r>
              <a:rPr lang="en-US" sz="1200" dirty="0">
                <a:latin typeface="Times New Roman" panose="02020603050405020304" pitchFamily="18" charset="0"/>
                <a:cs typeface="Times New Roman" panose="02020603050405020304" pitchFamily="18" charset="0"/>
              </a:rPr>
              <a:t>	The proposed solution aims to completely transform police department operations by utilizing modern technology to improve performance evaluation, resource allocation, and strategic decision-making. The foundation of this solution is an extensive website that can only be accessed by authorized police personnel. The officers are arranged according to their roles, which include Assistant Commissioners of Police, Deputy Superintendents of Police, Police Inspectors, and Police Sub-Inspectors.</a:t>
            </a:r>
          </a:p>
          <a:p>
            <a:pPr>
              <a:lnSpc>
                <a:spcPct val="150000"/>
              </a:lnSpc>
            </a:pPr>
            <a:r>
              <a:rPr lang="en-US" sz="1200" dirty="0">
                <a:latin typeface="Times New Roman" panose="02020603050405020304" pitchFamily="18" charset="0"/>
                <a:cs typeface="Times New Roman" panose="02020603050405020304" pitchFamily="18" charset="0"/>
              </a:rPr>
              <a:t>	 The main feature of the website is an analytical dashboard that shows key performance indicators (KPIs) that are vital to law enforcement activities in real time. These key performance indicators (KPIs) span several police stations and include response times, crime rates, criminal clearance rates, and other pertinent data. Officers at all levels can monitor performance, see patterns, and make well-informed choices thanks to the dashboard's clear and straightforward presentation of the data.</a:t>
            </a:r>
          </a:p>
          <a:p>
            <a:pPr>
              <a:lnSpc>
                <a:spcPct val="150000"/>
              </a:lnSpc>
            </a:pPr>
            <a:r>
              <a:rPr lang="en-US" dirty="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The website is equipped with an automatic notification system to guarantee proactive management of remaining duties and tasks. When work items are past due or not yet completed, this system sends out notifications to the officers, allowing for immediate action and solving problems. This function improves accountability and guarantees that important activities are completed on time to preserve operational efficiency.</a:t>
            </a:r>
          </a:p>
          <a:p>
            <a:endParaRPr lang="en-US" sz="1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3" name="Title 2">
            <a:extLst>
              <a:ext uri="{FF2B5EF4-FFF2-40B4-BE49-F238E27FC236}">
                <a16:creationId xmlns:a16="http://schemas.microsoft.com/office/drawing/2014/main" id="{7E9E1C21-6E43-9838-48C6-1907E189E73E}"/>
              </a:ext>
            </a:extLst>
          </p:cNvPr>
          <p:cNvSpPr>
            <a:spLocks noGrp="1"/>
          </p:cNvSpPr>
          <p:nvPr>
            <p:ph type="title"/>
          </p:nvPr>
        </p:nvSpPr>
        <p:spPr/>
        <p:txBody>
          <a:bodyPr>
            <a:normAutofit fontScale="90000"/>
          </a:bodyPr>
          <a:lstStyle/>
          <a:p>
            <a:endParaRPr lang="en-IN"/>
          </a:p>
        </p:txBody>
      </p:sp>
      <p:sp>
        <p:nvSpPr>
          <p:cNvPr id="4" name="Text Placeholder 3">
            <a:extLst>
              <a:ext uri="{FF2B5EF4-FFF2-40B4-BE49-F238E27FC236}">
                <a16:creationId xmlns:a16="http://schemas.microsoft.com/office/drawing/2014/main" id="{34F5DAF1-62E9-AB04-3B35-BE45A163F910}"/>
              </a:ext>
            </a:extLst>
          </p:cNvPr>
          <p:cNvSpPr>
            <a:spLocks noGrp="1"/>
          </p:cNvSpPr>
          <p:nvPr>
            <p:ph type="body" idx="1"/>
          </p:nvPr>
        </p:nvSpPr>
        <p:spPr/>
        <p:txBody>
          <a:bodyPr/>
          <a:lstStyle/>
          <a:p>
            <a:endParaRPr lang="en-IN"/>
          </a:p>
        </p:txBody>
      </p:sp>
      <p:pic>
        <p:nvPicPr>
          <p:cNvPr id="103" name="Google Shape;103;p19"/>
          <p:cNvPicPr preferRelativeResize="0"/>
          <p:nvPr/>
        </p:nvPicPr>
        <p:blipFill>
          <a:blip r:embed="rId3">
            <a:alphaModFix/>
          </a:blip>
          <a:stretch>
            <a:fillRect/>
          </a:stretch>
        </p:blipFill>
        <p:spPr>
          <a:xfrm>
            <a:off x="0" y="0"/>
            <a:ext cx="9144003" cy="5143501"/>
          </a:xfrm>
          <a:prstGeom prst="rect">
            <a:avLst/>
          </a:prstGeom>
          <a:noFill/>
          <a:ln>
            <a:noFill/>
          </a:ln>
        </p:spPr>
      </p:pic>
      <p:sp>
        <p:nvSpPr>
          <p:cNvPr id="2" name="TextBox 1">
            <a:extLst>
              <a:ext uri="{FF2B5EF4-FFF2-40B4-BE49-F238E27FC236}">
                <a16:creationId xmlns:a16="http://schemas.microsoft.com/office/drawing/2014/main" id="{A850D856-90E8-C9FA-53B4-16E5C4C36C93}"/>
              </a:ext>
            </a:extLst>
          </p:cNvPr>
          <p:cNvSpPr txBox="1"/>
          <p:nvPr/>
        </p:nvSpPr>
        <p:spPr>
          <a:xfrm>
            <a:off x="421532" y="946826"/>
            <a:ext cx="8359302" cy="2552109"/>
          </a:xfrm>
          <a:prstGeom prst="rect">
            <a:avLst/>
          </a:prstGeom>
          <a:noFill/>
        </p:spPr>
        <p:txBody>
          <a:bodyPr wrap="square" rtlCol="0">
            <a:spAutoFit/>
          </a:bodyPr>
          <a:lstStyle/>
          <a:p>
            <a:pPr>
              <a:lnSpc>
                <a:spcPct val="150000"/>
              </a:lnSpc>
            </a:pPr>
            <a:r>
              <a:rPr lang="en-US" sz="1200" dirty="0">
                <a:latin typeface="Times New Roman" panose="02020603050405020304" pitchFamily="18" charset="0"/>
                <a:cs typeface="Times New Roman" panose="02020603050405020304" pitchFamily="18" charset="0"/>
              </a:rPr>
              <a:t>	Machine learning algorithms are used to evaluate past data and predict future patterns, allowing the police force to fully utilize the data at its disposal. These algorithms give cops useful information about crime rates, resource usage, and task distribution, allowing them to plan ahead and deploy resources more wisely. Furthermore, based on predictive analytics, an AI model for resource allocation constantly modifies work assignments, patrol routes, and personnel levels to maximize resource efficiency and operational effectiveness.</a:t>
            </a:r>
          </a:p>
          <a:p>
            <a:pPr>
              <a:lnSpc>
                <a:spcPct val="150000"/>
              </a:lnSpc>
            </a:pPr>
            <a:r>
              <a:rPr lang="en-US" sz="1200" dirty="0">
                <a:latin typeface="Times New Roman" panose="02020603050405020304" pitchFamily="18" charset="0"/>
                <a:cs typeface="Times New Roman" panose="02020603050405020304" pitchFamily="18" charset="0"/>
              </a:rPr>
              <a:t>	All things considered, this system gives police forces proactive management tools, smart resource allocation, and actionable insights that boost efficiency, increase public safety, and build community confidence. Law enforcement organizations may efficiently accomplish their purpose of community safety and adapt to changing problems by utilizing technology to its maximum potential.</a:t>
            </a:r>
            <a:endParaRPr lang="en-IN" sz="12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248</TotalTime>
  <Words>717</Words>
  <Application>Microsoft Office PowerPoint</Application>
  <PresentationFormat>On-screen Show (16:9)</PresentationFormat>
  <Paragraphs>22</Paragraphs>
  <Slides>7</Slides>
  <Notes>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Times New Roman</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Sanjai L</dc:creator>
  <cp:lastModifiedBy>sanjai.l.72003@hotmail.com</cp:lastModifiedBy>
  <cp:revision>7</cp:revision>
  <dcterms:modified xsi:type="dcterms:W3CDTF">2024-03-03T06:35:41Z</dcterms:modified>
</cp:coreProperties>
</file>