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31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chive.ics.uci.edu/ml/index.ph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PHISHING – CLASSIFICATION REPORT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CYBERSECURITY</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Naveena N – </a:t>
            </a:r>
            <a:r>
              <a:rPr lang="en-US" sz="2000" b="1" dirty="0" err="1">
                <a:solidFill>
                  <a:schemeClr val="accent1">
                    <a:lumMod val="75000"/>
                  </a:schemeClr>
                </a:solidFill>
                <a:latin typeface="Arial"/>
                <a:cs typeface="Arial"/>
              </a:rPr>
              <a:t>Jeppiaar</a:t>
            </a:r>
            <a:r>
              <a:rPr lang="en-US" sz="2000" b="1">
                <a:solidFill>
                  <a:schemeClr val="accent1">
                    <a:lumMod val="75000"/>
                  </a:schemeClr>
                </a:solidFill>
                <a:latin typeface="Arial"/>
                <a:cs typeface="Arial"/>
              </a:rPr>
              <a:t> Institute of Technology – AI&amp;DS</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Arial" panose="020B0604020202020204" pitchFamily="34" charset="0"/>
              <a:buChar char="•"/>
            </a:pPr>
            <a:r>
              <a:rPr lang="en-US" sz="2400" b="0" i="0" u="none" strike="noStrike" dirty="0">
                <a:solidFill>
                  <a:srgbClr val="0D0D0D"/>
                </a:solidFill>
                <a:effectLst/>
                <a:latin typeface="Söhne"/>
                <a:hlinkClick r:id="rId2"/>
              </a:rPr>
              <a:t>UCI Machine Learning Repository</a:t>
            </a:r>
            <a:endParaRPr lang="en-US" sz="2400" b="0" i="0" dirty="0">
              <a:solidFill>
                <a:srgbClr val="0D0D0D"/>
              </a:solidFill>
              <a:effectLst/>
              <a:latin typeface="Söhne"/>
            </a:endParaRPr>
          </a:p>
          <a:p>
            <a:pPr algn="l">
              <a:buFont typeface="Arial" panose="020B0604020202020204" pitchFamily="34" charset="0"/>
              <a:buChar char="•"/>
            </a:pPr>
            <a:r>
              <a:rPr lang="en-US" sz="2400" b="0" i="0" dirty="0" err="1">
                <a:solidFill>
                  <a:srgbClr val="0D0D0D"/>
                </a:solidFill>
                <a:effectLst/>
                <a:latin typeface="Söhne"/>
              </a:rPr>
              <a:t>Pedregosa</a:t>
            </a:r>
            <a:r>
              <a:rPr lang="en-US" sz="2400" b="0" i="0" dirty="0">
                <a:solidFill>
                  <a:srgbClr val="0D0D0D"/>
                </a:solidFill>
                <a:effectLst/>
                <a:latin typeface="Söhne"/>
              </a:rPr>
              <a:t> et al., "Scikit-learn: Machine Learning in Python", Journal of Machine Learning Research, 12, pp. 2825-2830, 2011.</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0" indent="0">
              <a:buNone/>
            </a:pPr>
            <a:r>
              <a:rPr lang="en-US" sz="3200" b="0" i="0" dirty="0">
                <a:solidFill>
                  <a:srgbClr val="0D0D0D"/>
                </a:solidFill>
                <a:effectLst/>
                <a:latin typeface="Söhne"/>
              </a:rPr>
              <a:t>The problem at hand involves the identification of phishing URLs, which are deceptive websites designed to trick users into disclosing sensitive information. Phishing poses a significant threat to online security and can result in financial loss and privacy breaches for unsuspecting users. Manual identification of phishing websites is time-consuming and impractical given the large volume of URLs on the internet. Therefore, an automated system using machine learning algorithms is needed to accurately classify URLs as either legitimate or phishing.</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477613" cy="5563973"/>
          </a:xfrm>
        </p:spPr>
        <p:txBody>
          <a:bodyPr vert="horz" lIns="91440" tIns="45720" rIns="91440" bIns="45720" rtlCol="0" anchor="ctr">
            <a:noAutofit/>
          </a:bodyPr>
          <a:lstStyle/>
          <a:p>
            <a:pPr marL="0" indent="0" algn="l">
              <a:buNone/>
            </a:pPr>
            <a:r>
              <a:rPr lang="en-US" sz="1050" b="0" i="0" dirty="0">
                <a:solidFill>
                  <a:srgbClr val="0D0D0D"/>
                </a:solidFill>
                <a:effectLst/>
                <a:latin typeface="Söhne"/>
              </a:rPr>
              <a:t>The proposed system aims to combat the challenge of detecting phishing websites by leveraging machine learning techniques to accurately classify URLs as legitimate or deceptive. The solution will comprise the following components:</a:t>
            </a:r>
          </a:p>
          <a:p>
            <a:pPr marL="0" indent="0" algn="l">
              <a:buNone/>
            </a:pPr>
            <a:r>
              <a:rPr lang="en-US" sz="1050" b="1" i="0" dirty="0">
                <a:solidFill>
                  <a:srgbClr val="0D0D0D"/>
                </a:solidFill>
                <a:effectLst/>
                <a:latin typeface="Söhne"/>
              </a:rPr>
              <a:t>Data Collection:</a:t>
            </a:r>
          </a:p>
          <a:p>
            <a:pPr marL="0" indent="0" algn="l">
              <a:buNone/>
            </a:pPr>
            <a:r>
              <a:rPr lang="en-US" sz="1050" b="0" i="0" dirty="0">
                <a:solidFill>
                  <a:srgbClr val="0D0D0D"/>
                </a:solidFill>
                <a:effectLst/>
                <a:latin typeface="Söhne"/>
              </a:rPr>
              <a:t>Gather a comprehensive dataset of URLs, including features such as URL length, domain age, presence of specific keywords, and other relevant indicators of phishing behavior.</a:t>
            </a:r>
          </a:p>
          <a:p>
            <a:pPr marL="0" indent="0" algn="l">
              <a:buNone/>
            </a:pPr>
            <a:r>
              <a:rPr lang="en-US" sz="1050" b="0" i="0" dirty="0">
                <a:solidFill>
                  <a:srgbClr val="0D0D0D"/>
                </a:solidFill>
                <a:effectLst/>
                <a:latin typeface="Söhne"/>
              </a:rPr>
              <a:t>Incorporate real-time data sources, such as blacklists, domain reputation databases, and URL scanning services, to enrich the dataset and enhance prediction accuracy.</a:t>
            </a:r>
          </a:p>
          <a:p>
            <a:pPr marL="0" indent="0" algn="l">
              <a:buNone/>
            </a:pPr>
            <a:r>
              <a:rPr lang="en-US" sz="1050" b="1" i="0" dirty="0">
                <a:solidFill>
                  <a:srgbClr val="0D0D0D"/>
                </a:solidFill>
                <a:effectLst/>
                <a:latin typeface="Söhne"/>
              </a:rPr>
              <a:t>Data Preprocessing:</a:t>
            </a:r>
          </a:p>
          <a:p>
            <a:pPr marL="0" indent="0" algn="l">
              <a:buNone/>
            </a:pPr>
            <a:r>
              <a:rPr lang="en-US" sz="1050" b="0" i="0" dirty="0">
                <a:solidFill>
                  <a:srgbClr val="0D0D0D"/>
                </a:solidFill>
                <a:effectLst/>
                <a:latin typeface="Söhne"/>
              </a:rPr>
              <a:t>Cleanse and preprocess the collected data to handle missing values, inconsistencies, and outliers effectively.</a:t>
            </a:r>
          </a:p>
          <a:p>
            <a:pPr marL="0" indent="0" algn="l">
              <a:buNone/>
            </a:pPr>
            <a:r>
              <a:rPr lang="en-US" sz="1050" b="0" i="0" dirty="0">
                <a:solidFill>
                  <a:srgbClr val="0D0D0D"/>
                </a:solidFill>
                <a:effectLst/>
                <a:latin typeface="Söhne"/>
              </a:rPr>
              <a:t>Conduct feature engineering to extract informative features from the dataset that can effectively discriminate between legitimate and phishing URLs.</a:t>
            </a:r>
          </a:p>
          <a:p>
            <a:pPr marL="0" indent="0" algn="l">
              <a:buNone/>
            </a:pPr>
            <a:r>
              <a:rPr lang="en-US" sz="1050" b="1" i="0" dirty="0">
                <a:solidFill>
                  <a:srgbClr val="0D0D0D"/>
                </a:solidFill>
                <a:effectLst/>
                <a:latin typeface="Söhne"/>
              </a:rPr>
              <a:t>Machine Learning Algorithm:</a:t>
            </a:r>
          </a:p>
          <a:p>
            <a:pPr marL="0" indent="0" algn="l">
              <a:buNone/>
            </a:pPr>
            <a:r>
              <a:rPr lang="en-US" sz="1050" b="0" i="0" dirty="0">
                <a:solidFill>
                  <a:srgbClr val="0D0D0D"/>
                </a:solidFill>
                <a:effectLst/>
                <a:latin typeface="Söhne"/>
              </a:rPr>
              <a:t>Implement a machine learning algorithm, such as a decision tree classifier, to predict the legitimacy of URLs based on historical patterns.</a:t>
            </a:r>
          </a:p>
          <a:p>
            <a:pPr marL="0" indent="0" algn="l">
              <a:buNone/>
            </a:pPr>
            <a:r>
              <a:rPr lang="en-US" sz="1050" b="0" i="0" dirty="0">
                <a:solidFill>
                  <a:srgbClr val="0D0D0D"/>
                </a:solidFill>
                <a:effectLst/>
                <a:latin typeface="Söhne"/>
              </a:rPr>
              <a:t>Consider integrating ensemble methods or deep learning techniques for improved classification performance.</a:t>
            </a:r>
          </a:p>
          <a:p>
            <a:pPr marL="0" indent="0" algn="l">
              <a:buNone/>
            </a:pPr>
            <a:r>
              <a:rPr lang="en-US" sz="1050" b="0" i="0" dirty="0">
                <a:solidFill>
                  <a:srgbClr val="0D0D0D"/>
                </a:solidFill>
                <a:effectLst/>
                <a:latin typeface="Söhne"/>
              </a:rPr>
              <a:t>Explore the incorporation of additional features such as IP reputation, SSL certificate validity, and webpage content analysis to augment prediction accuracy.</a:t>
            </a:r>
          </a:p>
          <a:p>
            <a:pPr marL="0" indent="0" algn="l">
              <a:buNone/>
            </a:pPr>
            <a:r>
              <a:rPr lang="en-US" sz="1050" b="1" i="0" dirty="0">
                <a:solidFill>
                  <a:srgbClr val="0D0D0D"/>
                </a:solidFill>
                <a:effectLst/>
                <a:latin typeface="Söhne"/>
              </a:rPr>
              <a:t>Deployment:</a:t>
            </a:r>
          </a:p>
          <a:p>
            <a:pPr marL="0" indent="0" algn="l">
              <a:buNone/>
            </a:pPr>
            <a:r>
              <a:rPr lang="en-US" sz="1050" b="0" i="0" dirty="0">
                <a:solidFill>
                  <a:srgbClr val="0D0D0D"/>
                </a:solidFill>
                <a:effectLst/>
                <a:latin typeface="Söhne"/>
              </a:rPr>
              <a:t>Develop a user-friendly application or API that offers real-time URL classification services, allowing users to verify the legitimacy of URLs before accessing them.</a:t>
            </a:r>
          </a:p>
          <a:p>
            <a:pPr marL="0" indent="0" algn="l">
              <a:buNone/>
            </a:pPr>
            <a:r>
              <a:rPr lang="en-US" sz="1050" b="0" i="0" dirty="0">
                <a:solidFill>
                  <a:srgbClr val="0D0D0D"/>
                </a:solidFill>
                <a:effectLst/>
                <a:latin typeface="Söhne"/>
              </a:rPr>
              <a:t>Deploy the solution on a scalable and robust platform, ensuring high availability and minimal response time.</a:t>
            </a:r>
          </a:p>
          <a:p>
            <a:pPr marL="0" indent="0" algn="l">
              <a:buNone/>
            </a:pPr>
            <a:r>
              <a:rPr lang="en-US" sz="1050" b="0" i="0" dirty="0">
                <a:solidFill>
                  <a:srgbClr val="0D0D0D"/>
                </a:solidFill>
                <a:effectLst/>
                <a:latin typeface="Söhne"/>
              </a:rPr>
              <a:t>Implement security measures to safeguard sensitive data and protect against potential threats or attacks.</a:t>
            </a:r>
          </a:p>
          <a:p>
            <a:pPr marL="0" indent="0" algn="l">
              <a:buNone/>
            </a:pPr>
            <a:r>
              <a:rPr lang="en-US" sz="1050" b="1" i="0" dirty="0">
                <a:solidFill>
                  <a:srgbClr val="0D0D0D"/>
                </a:solidFill>
                <a:effectLst/>
                <a:latin typeface="Söhne"/>
              </a:rPr>
              <a:t>Evaluation:</a:t>
            </a:r>
          </a:p>
          <a:p>
            <a:pPr marL="0" indent="0" algn="l">
              <a:buNone/>
            </a:pPr>
            <a:r>
              <a:rPr lang="en-US" sz="1050" b="0" i="0" dirty="0">
                <a:solidFill>
                  <a:srgbClr val="0D0D0D"/>
                </a:solidFill>
                <a:effectLst/>
                <a:latin typeface="Söhne"/>
              </a:rPr>
              <a:t>Assess the performance of the classifier using metrics like accuracy, precision, recall, and F1-score.</a:t>
            </a:r>
          </a:p>
          <a:p>
            <a:pPr marL="0" indent="0" algn="l">
              <a:buNone/>
            </a:pPr>
            <a:r>
              <a:rPr lang="en-US" sz="1050" b="0" i="0" dirty="0">
                <a:solidFill>
                  <a:srgbClr val="0D0D0D"/>
                </a:solidFill>
                <a:effectLst/>
                <a:latin typeface="Söhne"/>
              </a:rPr>
              <a:t>Conduct cross-validation and performance testing to validate the model's generalization ability and robustness.</a:t>
            </a:r>
          </a:p>
          <a:p>
            <a:pPr marL="0" indent="0" algn="l">
              <a:buNone/>
            </a:pPr>
            <a:r>
              <a:rPr lang="en-US" sz="1050" b="0" i="0" dirty="0">
                <a:solidFill>
                  <a:srgbClr val="0D0D0D"/>
                </a:solidFill>
                <a:effectLst/>
                <a:latin typeface="Söhne"/>
              </a:rPr>
              <a:t>Continuously monitor and fine-tune the model based on feedback and ongoing evaluation to maintain high prediction accuracy.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800" b="0" i="0" dirty="0">
                <a:solidFill>
                  <a:srgbClr val="0D0D0D"/>
                </a:solidFill>
                <a:effectLst/>
                <a:latin typeface="Söhne"/>
              </a:rPr>
              <a:t>The system will be developed using Python programming language and various libraries such as scikit-learn for machine learning tasks and pandas for data manipulation. We will utilize the Phishing Websites dataset obtained from the UCI Machine Learning Repository for training and testing our classifier. The dataset contains features extracted from a large number of URLs, along with their corresponding labels indicating whether they are legitimate or phishing websites. We will employ a decision tree classifier due to its interpretability and ability to handle both numerical and categorical features.</a:t>
            </a:r>
            <a:endParaRPr lang="en-IN" sz="2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endParaRPr lang="en-US" sz="1800" dirty="0">
              <a:ea typeface="+mn-lt"/>
              <a:cs typeface="+mn-lt"/>
            </a:endParaRPr>
          </a:p>
          <a:p>
            <a:pPr marL="305435" indent="-305435"/>
            <a:r>
              <a:rPr lang="en-US" sz="1800" dirty="0">
                <a:ea typeface="+mn-lt"/>
                <a:cs typeface="+mn-lt"/>
              </a:rPr>
              <a:t>Data Loading: Fetch the Phishing Websites dataset.</a:t>
            </a:r>
          </a:p>
          <a:p>
            <a:pPr marL="305435" indent="-305435"/>
            <a:r>
              <a:rPr lang="en-US" sz="1800" dirty="0">
                <a:ea typeface="+mn-lt"/>
                <a:cs typeface="+mn-lt"/>
              </a:rPr>
              <a:t>Data Preprocessing: Split the dataset into features (X) and targets (y).</a:t>
            </a:r>
          </a:p>
          <a:p>
            <a:pPr marL="305435" indent="-305435"/>
            <a:r>
              <a:rPr lang="en-US" sz="1800" dirty="0">
                <a:ea typeface="+mn-lt"/>
                <a:cs typeface="+mn-lt"/>
              </a:rPr>
              <a:t>Data Splitting: Divide the dataset into training and testing sets.</a:t>
            </a:r>
          </a:p>
          <a:p>
            <a:pPr marL="305435" indent="-305435"/>
            <a:r>
              <a:rPr lang="en-US" sz="1800" dirty="0">
                <a:ea typeface="+mn-lt"/>
                <a:cs typeface="+mn-lt"/>
              </a:rPr>
              <a:t>Model Initialization: Initialize a decision tree classifier.</a:t>
            </a:r>
          </a:p>
          <a:p>
            <a:pPr marL="305435" indent="-305435"/>
            <a:r>
              <a:rPr lang="en-US" sz="1800" dirty="0">
                <a:ea typeface="+mn-lt"/>
                <a:cs typeface="+mn-lt"/>
              </a:rPr>
              <a:t>Model Training: Train the classifier using the training data.</a:t>
            </a:r>
          </a:p>
          <a:p>
            <a:pPr marL="305435" indent="-305435"/>
            <a:r>
              <a:rPr lang="en-US" sz="1800" dirty="0">
                <a:ea typeface="+mn-lt"/>
                <a:cs typeface="+mn-lt"/>
              </a:rPr>
              <a:t>Model Testing: Use the trained classifier to predict labels for the testing data.</a:t>
            </a:r>
          </a:p>
          <a:p>
            <a:pPr marL="305435" indent="-305435"/>
            <a:r>
              <a:rPr lang="en-US" sz="1800" dirty="0">
                <a:ea typeface="+mn-lt"/>
                <a:cs typeface="+mn-lt"/>
              </a:rPr>
              <a:t>Evaluation: Calculate the accuracy of the model.</a:t>
            </a:r>
          </a:p>
          <a:p>
            <a:pPr marL="305435" indent="-305435"/>
            <a:r>
              <a:rPr lang="en-US" sz="1800" dirty="0">
                <a:ea typeface="+mn-lt"/>
                <a:cs typeface="+mn-lt"/>
              </a:rPr>
              <a:t>Performance Analysis: Generate a classification report showing precision, recall, and F1-score for each class.</a:t>
            </a:r>
          </a:p>
          <a:p>
            <a:pPr marL="0" indent="0">
              <a:buNone/>
            </a:pPr>
            <a:endParaRPr lang="en-IN" sz="20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Rectangle 17">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01255" y="702155"/>
            <a:ext cx="3409783" cy="1300365"/>
          </a:xfrm>
        </p:spPr>
        <p:txBody>
          <a:bodyPr>
            <a:normAutofit/>
          </a:bodyPr>
          <a:lstStyle/>
          <a:p>
            <a:r>
              <a:rPr lang="en-US" b="1">
                <a:solidFill>
                  <a:srgbClr val="FFFFFF"/>
                </a:solidFill>
                <a:latin typeface="Arial"/>
                <a:ea typeface="+mj-lt"/>
                <a:cs typeface="Arial"/>
              </a:rPr>
              <a:t>Result</a:t>
            </a:r>
            <a:endParaRPr lang="en-US">
              <a:solidFill>
                <a:srgbClr val="FFFFFF"/>
              </a:solidFill>
            </a:endParaRP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01255" y="2177142"/>
            <a:ext cx="3409782" cy="3823607"/>
          </a:xfrm>
        </p:spPr>
        <p:txBody>
          <a:bodyPr>
            <a:normAutofit/>
          </a:bodyPr>
          <a:lstStyle/>
          <a:p>
            <a:pPr marL="0" indent="0">
              <a:buNone/>
            </a:pPr>
            <a:r>
              <a:rPr lang="en-IN">
                <a:solidFill>
                  <a:srgbClr val="FFFFFF"/>
                </a:solidFill>
                <a:ea typeface="+mn-lt"/>
                <a:cs typeface="+mn-lt"/>
              </a:rPr>
              <a:t> </a:t>
            </a:r>
            <a:endParaRPr lang="en-IN">
              <a:solidFill>
                <a:srgbClr val="FFFFFF"/>
              </a:solidFill>
            </a:endParaRPr>
          </a:p>
        </p:txBody>
      </p:sp>
      <p:pic>
        <p:nvPicPr>
          <p:cNvPr id="4" name="Picture 3">
            <a:extLst>
              <a:ext uri="{FF2B5EF4-FFF2-40B4-BE49-F238E27FC236}">
                <a16:creationId xmlns:a16="http://schemas.microsoft.com/office/drawing/2014/main" id="{6861B146-26B1-381F-EDEB-E4CBC4FACE9E}"/>
              </a:ext>
            </a:extLst>
          </p:cNvPr>
          <p:cNvPicPr>
            <a:picLocks noChangeAspect="1"/>
          </p:cNvPicPr>
          <p:nvPr/>
        </p:nvPicPr>
        <p:blipFill>
          <a:blip r:embed="rId2"/>
          <a:stretch>
            <a:fillRect/>
          </a:stretch>
        </p:blipFill>
        <p:spPr>
          <a:xfrm>
            <a:off x="4592231" y="1716291"/>
            <a:ext cx="6831503" cy="3408005"/>
          </a:xfrm>
          <a:prstGeom prst="rect">
            <a:avLst/>
          </a:prstGeom>
        </p:spPr>
      </p:pic>
    </p:spTree>
    <p:extLst>
      <p:ext uri="{BB962C8B-B14F-4D97-AF65-F5344CB8AC3E}">
        <p14:creationId xmlns:p14="http://schemas.microsoft.com/office/powerpoint/2010/main" val="148329338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800" b="0" i="0" dirty="0">
                <a:solidFill>
                  <a:srgbClr val="0D0D0D"/>
                </a:solidFill>
                <a:effectLst/>
                <a:latin typeface="Söhne"/>
              </a:rPr>
              <a:t>In conclusion, the development of a machine learning-based system for identifying phishing URLs presents an effective solution to enhance online security. By leveraging features indicative of phishing behavior and training a decision tree classifier, we can accurately classify URLs as either legitimate or phishing with high confidence. This system can be instrumental in protecting users from falling victim to phishing attacks and mitigating potential security risks associated with deceptive websites.</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800" b="0" i="0" dirty="0">
                <a:solidFill>
                  <a:srgbClr val="0D0D0D"/>
                </a:solidFill>
                <a:effectLst/>
                <a:latin typeface="Söhne"/>
              </a:rPr>
              <a:t>In the future, we aim to explore more advanced machine learning techniques such as ensemble methods and deep learning for further improving the classification performance of our system. Additionally, we plan to integrate additional features and refine the model to enhance its robustness and generalization ability across different types of phishing attacks. Furthermore, extending the system to incorporate real-time monitoring and feedback mechanisms can provide proactive defense against emerging phishing threats.</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841</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Söhne</vt:lpstr>
      <vt:lpstr>Wingdings 2</vt:lpstr>
      <vt:lpstr>DividendVTI</vt:lpstr>
      <vt:lpstr>PHISHING – CLASSIFICATION REPORT</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Naveena Natarajan</cp:lastModifiedBy>
  <cp:revision>23</cp:revision>
  <dcterms:created xsi:type="dcterms:W3CDTF">2021-05-26T16:50:10Z</dcterms:created>
  <dcterms:modified xsi:type="dcterms:W3CDTF">2024-04-03T16:15:28Z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