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57" r:id="rId5"/>
    <p:sldId id="258" r:id="rId6"/>
    <p:sldId id="264" r:id="rId7"/>
    <p:sldId id="260" r:id="rId8"/>
    <p:sldId id="266" r:id="rId9"/>
    <p:sldId id="269" r:id="rId10"/>
    <p:sldId id="261"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F5A9E1-B198-B68D-46DF-B0AB38258F7A}"/>
              </a:ext>
            </a:extLst>
          </p:cNvPr>
          <p:cNvPicPr>
            <a:picLocks noChangeAspect="1"/>
          </p:cNvPicPr>
          <p:nvPr/>
        </p:nvPicPr>
        <p:blipFill>
          <a:blip r:embed="rId2"/>
          <a:stretch>
            <a:fillRect/>
          </a:stretch>
        </p:blipFill>
        <p:spPr>
          <a:xfrm>
            <a:off x="1977958" y="284585"/>
            <a:ext cx="3048264" cy="1444877"/>
          </a:xfrm>
          <a:prstGeom prst="rect">
            <a:avLst/>
          </a:prstGeom>
        </p:spPr>
      </p:pic>
      <p:pic>
        <p:nvPicPr>
          <p:cNvPr id="8" name="Picture 7">
            <a:extLst>
              <a:ext uri="{FF2B5EF4-FFF2-40B4-BE49-F238E27FC236}">
                <a16:creationId xmlns:a16="http://schemas.microsoft.com/office/drawing/2014/main" id="{8ABB4496-9CFD-D0FB-32E9-D616E4C0AFC6}"/>
              </a:ext>
            </a:extLst>
          </p:cNvPr>
          <p:cNvPicPr>
            <a:picLocks noChangeAspect="1"/>
          </p:cNvPicPr>
          <p:nvPr/>
        </p:nvPicPr>
        <p:blipFill>
          <a:blip r:embed="rId3"/>
          <a:stretch>
            <a:fillRect/>
          </a:stretch>
        </p:blipFill>
        <p:spPr>
          <a:xfrm>
            <a:off x="9955764" y="284585"/>
            <a:ext cx="1547258" cy="1371719"/>
          </a:xfrm>
          <a:prstGeom prst="rect">
            <a:avLst/>
          </a:prstGeom>
        </p:spPr>
      </p:pic>
      <p:pic>
        <p:nvPicPr>
          <p:cNvPr id="9" name="Picture 8">
            <a:extLst>
              <a:ext uri="{FF2B5EF4-FFF2-40B4-BE49-F238E27FC236}">
                <a16:creationId xmlns:a16="http://schemas.microsoft.com/office/drawing/2014/main" id="{C2371D23-23E2-DA63-9209-3657BF3CA664}"/>
              </a:ext>
            </a:extLst>
          </p:cNvPr>
          <p:cNvPicPr>
            <a:picLocks noChangeAspect="1"/>
          </p:cNvPicPr>
          <p:nvPr/>
        </p:nvPicPr>
        <p:blipFill>
          <a:blip r:embed="rId4"/>
          <a:stretch>
            <a:fillRect/>
          </a:stretch>
        </p:blipFill>
        <p:spPr>
          <a:xfrm>
            <a:off x="6253399" y="284585"/>
            <a:ext cx="1755800" cy="1450974"/>
          </a:xfrm>
          <a:prstGeom prst="rect">
            <a:avLst/>
          </a:prstGeom>
        </p:spPr>
      </p:pic>
      <p:sp>
        <p:nvSpPr>
          <p:cNvPr id="2" name="Title 1">
            <a:extLst>
              <a:ext uri="{FF2B5EF4-FFF2-40B4-BE49-F238E27FC236}">
                <a16:creationId xmlns:a16="http://schemas.microsoft.com/office/drawing/2014/main" id="{1E97F497-BFD0-F665-DBF4-9200EA13E832}"/>
              </a:ext>
            </a:extLst>
          </p:cNvPr>
          <p:cNvSpPr>
            <a:spLocks noGrp="1"/>
          </p:cNvSpPr>
          <p:nvPr>
            <p:ph type="ctrTitle"/>
          </p:nvPr>
        </p:nvSpPr>
        <p:spPr>
          <a:xfrm>
            <a:off x="0" y="605626"/>
            <a:ext cx="12017828" cy="2118913"/>
          </a:xfrm>
        </p:spPr>
        <p:txBody>
          <a:bodyPr>
            <a:normAutofit/>
          </a:bodyPr>
          <a:lstStyle/>
          <a:p>
            <a:r>
              <a:rPr lang="en-IN" sz="2400" b="1" dirty="0">
                <a:latin typeface="Times New Roman" panose="02020603050405020304" pitchFamily="18" charset="0"/>
                <a:cs typeface="Times New Roman" panose="02020603050405020304" pitchFamily="18" charset="0"/>
              </a:rPr>
              <a:t>DEPARTMENT OF ELECTRONICS AND COMMUNICATION ENGINEERING</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6F5FD48-F449-FDDC-7BC1-5240D0AE86E5}"/>
              </a:ext>
            </a:extLst>
          </p:cNvPr>
          <p:cNvSpPr>
            <a:spLocks noGrp="1"/>
          </p:cNvSpPr>
          <p:nvPr>
            <p:ph type="subTitle" idx="1"/>
          </p:nvPr>
        </p:nvSpPr>
        <p:spPr>
          <a:xfrm>
            <a:off x="457200" y="2407298"/>
            <a:ext cx="11560627" cy="4366726"/>
          </a:xfrm>
        </p:spPr>
        <p:txBody>
          <a:bodyPr>
            <a:normAutofit/>
          </a:bodyPr>
          <a:lstStyle/>
          <a:p>
            <a:pPr algn="ctr"/>
            <a:r>
              <a:rPr lang="en-IN" b="1" dirty="0">
                <a:latin typeface="Times New Roman" panose="02020603050405020304" pitchFamily="18" charset="0"/>
                <a:cs typeface="Times New Roman" panose="02020603050405020304" pitchFamily="18" charset="0"/>
              </a:rPr>
              <a:t>MINOR PROJECT-IV</a:t>
            </a:r>
          </a:p>
          <a:p>
            <a:pPr algn="ctr"/>
            <a:r>
              <a:rPr lang="en-IN" b="1" dirty="0">
                <a:latin typeface="Times New Roman" panose="02020603050405020304" pitchFamily="18" charset="0"/>
                <a:cs typeface="Times New Roman" panose="02020603050405020304" pitchFamily="18" charset="0"/>
              </a:rPr>
              <a:t>FIRST REVIEW [09.03.2024]</a:t>
            </a:r>
          </a:p>
          <a:p>
            <a:pPr algn="l"/>
            <a:r>
              <a:rPr lang="en-IN" b="1" dirty="0">
                <a:latin typeface="Times New Roman" panose="02020603050405020304" pitchFamily="18" charset="0"/>
                <a:cs typeface="Times New Roman" panose="02020603050405020304" pitchFamily="18" charset="0"/>
              </a:rPr>
              <a:t>                                             </a:t>
            </a:r>
            <a:r>
              <a:rPr lang="en-IN" b="1" dirty="0">
                <a:solidFill>
                  <a:srgbClr val="C00000"/>
                </a:solidFill>
                <a:latin typeface="Times New Roman" panose="02020603050405020304" pitchFamily="18" charset="0"/>
                <a:cs typeface="Times New Roman" panose="02020603050405020304" pitchFamily="18" charset="0"/>
              </a:rPr>
              <a:t>AUTOMATIC RAILWAY GATE CONTROL</a:t>
            </a:r>
          </a:p>
          <a:p>
            <a:pPr algn="l"/>
            <a:r>
              <a:rPr lang="en-IN" b="1" dirty="0">
                <a:solidFill>
                  <a:srgbClr val="C00000"/>
                </a:solidFill>
                <a:latin typeface="Times New Roman" panose="02020603050405020304" pitchFamily="18" charset="0"/>
                <a:cs typeface="Times New Roman" panose="02020603050405020304" pitchFamily="18" charset="0"/>
              </a:rPr>
              <a:t>                                                                   BATCH NO:14</a:t>
            </a:r>
          </a:p>
          <a:p>
            <a:pPr algn="l"/>
            <a:r>
              <a:rPr lang="en-IN" b="1" dirty="0">
                <a:solidFill>
                  <a:srgbClr val="C00000"/>
                </a:solidFill>
                <a:latin typeface="Times New Roman" panose="02020603050405020304" pitchFamily="18" charset="0"/>
                <a:cs typeface="Times New Roman" panose="02020603050405020304" pitchFamily="18" charset="0"/>
              </a:rPr>
              <a:t>                       </a:t>
            </a:r>
          </a:p>
          <a:p>
            <a:pPr algn="just"/>
            <a:r>
              <a:rPr lang="en-IN" b="1" dirty="0">
                <a:solidFill>
                  <a:srgbClr val="C00000"/>
                </a:solidFill>
                <a:latin typeface="Times New Roman" panose="02020603050405020304" pitchFamily="18" charset="0"/>
                <a:cs typeface="Times New Roman" panose="02020603050405020304" pitchFamily="18" charset="0"/>
              </a:rPr>
              <a:t>                                                PRESENTED BY:                                                          GUIDE:</a:t>
            </a:r>
          </a:p>
          <a:p>
            <a:pPr algn="just"/>
            <a:r>
              <a:rPr lang="en-IN" b="1" dirty="0">
                <a:latin typeface="Times New Roman" panose="02020603050405020304" pitchFamily="18" charset="0"/>
                <a:cs typeface="Times New Roman" panose="02020603050405020304" pitchFamily="18" charset="0"/>
              </a:rPr>
              <a:t>                                                              K.NAVEENA  [927621BEC136]           </a:t>
            </a:r>
            <a:r>
              <a:rPr lang="en-IN" b="1" dirty="0" err="1">
                <a:latin typeface="Times New Roman" panose="02020603050405020304" pitchFamily="18" charset="0"/>
                <a:cs typeface="Times New Roman" panose="02020603050405020304" pitchFamily="18" charset="0"/>
              </a:rPr>
              <a:t>Mrs.P.SANMUGAVALLI</a:t>
            </a:r>
            <a:endParaRPr lang="en-IN"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G.PAVIPRAVEENA [927621BEC142] Assistant </a:t>
            </a:r>
            <a:r>
              <a:rPr lang="en-IN" b="1" dirty="0" err="1">
                <a:latin typeface="Times New Roman" panose="02020603050405020304" pitchFamily="18" charset="0"/>
                <a:cs typeface="Times New Roman" panose="02020603050405020304" pitchFamily="18" charset="0"/>
              </a:rPr>
              <a:t>Proffessor</a:t>
            </a:r>
            <a:r>
              <a:rPr lang="en-IN" b="1" dirty="0">
                <a:latin typeface="Times New Roman" panose="02020603050405020304" pitchFamily="18" charset="0"/>
                <a:cs typeface="Times New Roman" panose="02020603050405020304" pitchFamily="18" charset="0"/>
              </a:rPr>
              <a:t>/ECE</a:t>
            </a:r>
          </a:p>
          <a:p>
            <a:pPr algn="just"/>
            <a:r>
              <a:rPr lang="en-IN" b="1" dirty="0">
                <a:latin typeface="Times New Roman" panose="02020603050405020304" pitchFamily="18" charset="0"/>
                <a:cs typeface="Times New Roman" panose="02020603050405020304" pitchFamily="18" charset="0"/>
              </a:rPr>
              <a:t>                                                               S.SARANYA  [927621BEC186]</a:t>
            </a:r>
          </a:p>
        </p:txBody>
      </p:sp>
    </p:spTree>
    <p:extLst>
      <p:ext uri="{BB962C8B-B14F-4D97-AF65-F5344CB8AC3E}">
        <p14:creationId xmlns:p14="http://schemas.microsoft.com/office/powerpoint/2010/main" val="219335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A20B-1D75-8449-0AD9-40FCA70626B1}"/>
              </a:ext>
            </a:extLst>
          </p:cNvPr>
          <p:cNvSpPr>
            <a:spLocks noGrp="1"/>
          </p:cNvSpPr>
          <p:nvPr>
            <p:ph type="title"/>
          </p:nvPr>
        </p:nvSpPr>
        <p:spPr>
          <a:xfrm>
            <a:off x="1484311" y="233266"/>
            <a:ext cx="10018713" cy="1324946"/>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1C0EB12-3E0A-D6DB-4B0B-590C1AE49F51}"/>
              </a:ext>
            </a:extLst>
          </p:cNvPr>
          <p:cNvSpPr>
            <a:spLocks noGrp="1"/>
          </p:cNvSpPr>
          <p:nvPr>
            <p:ph idx="1"/>
          </p:nvPr>
        </p:nvSpPr>
        <p:spPr>
          <a:xfrm>
            <a:off x="1484310" y="914400"/>
            <a:ext cx="10365568" cy="6447453"/>
          </a:xfrm>
        </p:spPr>
        <p:txBody>
          <a:bodyPr>
            <a:normAutofit/>
          </a:bodyPr>
          <a:lstStyle/>
          <a:p>
            <a:pPr algn="l"/>
            <a:r>
              <a:rPr lang="en-IN" b="0" i="0" dirty="0" err="1">
                <a:solidFill>
                  <a:srgbClr val="000000"/>
                </a:solidFill>
                <a:effectLst/>
                <a:latin typeface="Times New Roman" panose="02020603050405020304" pitchFamily="18" charset="0"/>
                <a:cs typeface="Times New Roman" panose="02020603050405020304" pitchFamily="18" charset="0"/>
              </a:rPr>
              <a:t>Ajay.V</a:t>
            </a:r>
            <a:r>
              <a:rPr lang="en-IN" b="0" i="0" dirty="0">
                <a:solidFill>
                  <a:srgbClr val="000000"/>
                </a:solidFill>
                <a:effectLst/>
                <a:latin typeface="Times New Roman" panose="02020603050405020304" pitchFamily="18" charset="0"/>
                <a:cs typeface="Times New Roman" panose="02020603050405020304" pitchFamily="18" charset="0"/>
              </a:rPr>
              <a:t>. Deshmukh, Microcontrollers (Theory and Application), Tata McGraw-Hill Publication. </a:t>
            </a:r>
          </a:p>
          <a:p>
            <a:pPr algn="l"/>
            <a:r>
              <a:rPr lang="en-IN" b="0" i="0" dirty="0">
                <a:solidFill>
                  <a:srgbClr val="000000"/>
                </a:solidFill>
                <a:effectLst/>
                <a:latin typeface="Times New Roman" panose="02020603050405020304" pitchFamily="18" charset="0"/>
                <a:cs typeface="Times New Roman" panose="02020603050405020304" pitchFamily="18" charset="0"/>
              </a:rPr>
              <a:t>Ahmed Salih Mahdi, Al-</a:t>
            </a:r>
            <a:r>
              <a:rPr lang="en-IN" b="0" i="0" dirty="0" err="1">
                <a:solidFill>
                  <a:srgbClr val="000000"/>
                </a:solidFill>
                <a:effectLst/>
                <a:latin typeface="Times New Roman" panose="02020603050405020304" pitchFamily="18" charset="0"/>
                <a:cs typeface="Times New Roman" panose="02020603050405020304" pitchFamily="18" charset="0"/>
              </a:rPr>
              <a:t>Zuhairi</a:t>
            </a:r>
            <a:r>
              <a:rPr lang="en-IN" b="0" i="0" dirty="0">
                <a:solidFill>
                  <a:srgbClr val="000000"/>
                </a:solidFill>
                <a:effectLst/>
                <a:latin typeface="Times New Roman" panose="02020603050405020304" pitchFamily="18" charset="0"/>
                <a:cs typeface="Times New Roman" panose="02020603050405020304" pitchFamily="18" charset="0"/>
              </a:rPr>
              <a:t>, Automatic Railway Gate and Crossing Control based Sensors &amp; Microcontroller, International Journal of Computer Trends and Technology (IJCTT).</a:t>
            </a:r>
          </a:p>
          <a:p>
            <a:pPr algn="l"/>
            <a:r>
              <a:rPr lang="en-US" b="0" i="0" dirty="0">
                <a:solidFill>
                  <a:srgbClr val="333333"/>
                </a:solidFill>
                <a:effectLst/>
                <a:latin typeface="Times New Roman" panose="02020603050405020304" pitchFamily="18" charset="0"/>
                <a:cs typeface="Times New Roman" panose="02020603050405020304" pitchFamily="18" charset="0"/>
              </a:rPr>
              <a:t>https://www.researchgate.net/publication/285604396_Automated_Railway_Gate_Controlling_System [accessed Mar 19 2020].</a:t>
            </a:r>
          </a:p>
          <a:p>
            <a:r>
              <a:rPr lang="en-IN" dirty="0">
                <a:latin typeface="Times New Roman" panose="02020603050405020304" pitchFamily="18" charset="0"/>
                <a:cs typeface="Times New Roman" panose="02020603050405020304" pitchFamily="18" charset="0"/>
              </a:rPr>
              <a:t>Chetana </a:t>
            </a:r>
            <a:r>
              <a:rPr lang="en-IN" dirty="0" err="1">
                <a:latin typeface="Times New Roman" panose="02020603050405020304" pitchFamily="18" charset="0"/>
                <a:cs typeface="Times New Roman" panose="02020603050405020304" pitchFamily="18" charset="0"/>
              </a:rPr>
              <a:t>Tukkoji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Mahidhar</a:t>
            </a:r>
            <a:r>
              <a:rPr lang="en-IN" dirty="0">
                <a:latin typeface="Times New Roman" panose="02020603050405020304" pitchFamily="18" charset="0"/>
                <a:cs typeface="Times New Roman" panose="02020603050405020304" pitchFamily="18" charset="0"/>
              </a:rPr>
              <a:t> R, Mahesh Krishna V, Shashank D, </a:t>
            </a:r>
            <a:r>
              <a:rPr lang="en-IN" dirty="0" err="1">
                <a:latin typeface="Times New Roman" panose="02020603050405020304" pitchFamily="18" charset="0"/>
                <a:cs typeface="Times New Roman" panose="02020603050405020304" pitchFamily="18" charset="0"/>
              </a:rPr>
              <a:t>Vedanth</a:t>
            </a:r>
            <a:r>
              <a:rPr lang="en-IN" dirty="0">
                <a:latin typeface="Times New Roman" panose="02020603050405020304" pitchFamily="18" charset="0"/>
                <a:cs typeface="Times New Roman" panose="02020603050405020304" pitchFamily="18" charset="0"/>
              </a:rPr>
              <a:t> S,” Prevention of Accidents using Automated Railway Crossing System”, International Journal of Engineering and Advanced Technology (IJEAT) ISSN: 2249-8958 (Online), Volume-9 Issue-3, February 2020.</a:t>
            </a:r>
            <a:endParaRPr lang="en-US" dirty="0">
              <a:solidFill>
                <a:srgbClr val="333333"/>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50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0180-67CF-C286-435F-C3FA8766D9A9}"/>
              </a:ext>
            </a:extLst>
          </p:cNvPr>
          <p:cNvSpPr>
            <a:spLocks noGrp="1"/>
          </p:cNvSpPr>
          <p:nvPr>
            <p:ph type="ctrTitle"/>
          </p:nvPr>
        </p:nvSpPr>
        <p:spPr>
          <a:xfrm>
            <a:off x="-76056" y="1324947"/>
            <a:ext cx="8574622" cy="1878218"/>
          </a:xfrm>
        </p:spPr>
        <p:txBody>
          <a:bodyPr>
            <a:normAutofit/>
          </a:bodyPr>
          <a:lstStyle/>
          <a:p>
            <a:r>
              <a:rPr lang="en-IN" sz="65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29810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AD68-1BEF-5F5E-FDDA-7C00411C30AD}"/>
              </a:ext>
            </a:extLst>
          </p:cNvPr>
          <p:cNvSpPr>
            <a:spLocks noGrp="1"/>
          </p:cNvSpPr>
          <p:nvPr>
            <p:ph type="title"/>
          </p:nvPr>
        </p:nvSpPr>
        <p:spPr>
          <a:xfrm>
            <a:off x="1484311" y="65315"/>
            <a:ext cx="10018713" cy="1520890"/>
          </a:xfrm>
        </p:spPr>
        <p:txBody>
          <a:bodyPr>
            <a:normAutofit/>
          </a:bodyPr>
          <a:lstStyle/>
          <a:p>
            <a:r>
              <a:rPr lang="en-IN" sz="44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1ED04BC-4BBE-4799-2C0A-15896D9DCC88}"/>
              </a:ext>
            </a:extLst>
          </p:cNvPr>
          <p:cNvSpPr>
            <a:spLocks noGrp="1"/>
          </p:cNvSpPr>
          <p:nvPr>
            <p:ph idx="1"/>
          </p:nvPr>
        </p:nvSpPr>
        <p:spPr>
          <a:xfrm>
            <a:off x="1884784" y="1586204"/>
            <a:ext cx="9618239" cy="4879910"/>
          </a:xfrm>
        </p:spPr>
        <p:txBody>
          <a:bodyPr>
            <a:normAutofit/>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Components Required</a:t>
            </a:r>
          </a:p>
          <a:p>
            <a:r>
              <a:rPr lang="en-IN" dirty="0">
                <a:latin typeface="Times New Roman" panose="02020603050405020304" pitchFamily="18" charset="0"/>
                <a:cs typeface="Times New Roman" panose="02020603050405020304" pitchFamily="18" charset="0"/>
              </a:rPr>
              <a:t>Existing Methods</a:t>
            </a:r>
          </a:p>
          <a:p>
            <a:r>
              <a:rPr lang="en-IN" dirty="0">
                <a:latin typeface="Times New Roman" panose="02020603050405020304" pitchFamily="18" charset="0"/>
                <a:cs typeface="Times New Roman" panose="02020603050405020304" pitchFamily="18" charset="0"/>
              </a:rPr>
              <a:t>Advantages and Disadvantages</a:t>
            </a:r>
          </a:p>
          <a:p>
            <a:r>
              <a:rPr lang="en-IN"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0311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F56C-D227-3DBF-2497-6A6ED4656446}"/>
              </a:ext>
            </a:extLst>
          </p:cNvPr>
          <p:cNvSpPr>
            <a:spLocks noGrp="1"/>
          </p:cNvSpPr>
          <p:nvPr>
            <p:ph type="title"/>
          </p:nvPr>
        </p:nvSpPr>
        <p:spPr>
          <a:xfrm>
            <a:off x="1484311" y="289250"/>
            <a:ext cx="10018713" cy="1520890"/>
          </a:xfrm>
        </p:spPr>
        <p:txBody>
          <a:bodyPr>
            <a:normAutofit/>
          </a:bodyPr>
          <a:lstStyle/>
          <a:p>
            <a:r>
              <a:rPr lang="en-IN" sz="4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9A640B9-7C36-2772-738C-0401E5F1271F}"/>
              </a:ext>
            </a:extLst>
          </p:cNvPr>
          <p:cNvSpPr>
            <a:spLocks noGrp="1"/>
          </p:cNvSpPr>
          <p:nvPr>
            <p:ph idx="1"/>
          </p:nvPr>
        </p:nvSpPr>
        <p:spPr>
          <a:xfrm>
            <a:off x="1484310" y="1324947"/>
            <a:ext cx="10018713" cy="5141167"/>
          </a:xfrm>
        </p:spPr>
        <p:txBody>
          <a:bodyPr/>
          <a:lstStyle/>
          <a:p>
            <a:r>
              <a:rPr lang="en-US" dirty="0">
                <a:latin typeface="Times New Roman" panose="02020603050405020304" pitchFamily="18" charset="0"/>
                <a:cs typeface="Times New Roman" panose="02020603050405020304" pitchFamily="18" charset="0"/>
              </a:rPr>
              <a:t>Railways being one of the safest and cheapest modes of transportation that are preferred over all the opposite means of transport. So, it is essential to take care of and improve the level of safety at railway track and level crossings. Rate of railway accidents at level crossings is high due to manual operation. </a:t>
            </a:r>
          </a:p>
          <a:p>
            <a:r>
              <a:rPr lang="en-US" dirty="0">
                <a:latin typeface="Times New Roman" panose="02020603050405020304" pitchFamily="18" charset="0"/>
                <a:cs typeface="Times New Roman" panose="02020603050405020304" pitchFamily="18" charset="0"/>
              </a:rPr>
              <a:t>Railway gates are manually opened and closed by gatekeeper. To avoid human intervention at crossroads completely, we need to automate the method of railway gate control. Automation basically means to devise a method to reduce or eliminate human efforts or intervention. </a:t>
            </a:r>
          </a:p>
          <a:p>
            <a:r>
              <a:rPr lang="en-US" dirty="0">
                <a:latin typeface="Times New Roman" panose="02020603050405020304" pitchFamily="18" charset="0"/>
                <a:cs typeface="Times New Roman" panose="02020603050405020304" pitchFamily="18" charset="0"/>
              </a:rPr>
              <a:t>This project represents a unique and economical method for improving the security of our crossing road accidents at railway.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48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00BC-D99C-7A3C-2BD7-99B3E9BFBA05}"/>
              </a:ext>
            </a:extLst>
          </p:cNvPr>
          <p:cNvSpPr>
            <a:spLocks noGrp="1"/>
          </p:cNvSpPr>
          <p:nvPr>
            <p:ph type="title"/>
          </p:nvPr>
        </p:nvSpPr>
        <p:spPr>
          <a:xfrm>
            <a:off x="1484311" y="-167950"/>
            <a:ext cx="10018713" cy="2612570"/>
          </a:xfrm>
        </p:spPr>
        <p:txBody>
          <a:bodyPr>
            <a:normAutofit/>
          </a:bodyPr>
          <a:lstStyle/>
          <a:p>
            <a:r>
              <a:rPr lang="en-US" sz="4400" b="1" dirty="0">
                <a:latin typeface="Times New Roman" panose="02020603050405020304" pitchFamily="18" charset="0"/>
                <a:cs typeface="Times New Roman" panose="02020603050405020304" pitchFamily="18" charset="0"/>
              </a:rPr>
              <a:t>Problem Statement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BCCB19-8BDF-3305-0E28-24D8531EB84A}"/>
              </a:ext>
            </a:extLst>
          </p:cNvPr>
          <p:cNvSpPr>
            <a:spLocks noGrp="1"/>
          </p:cNvSpPr>
          <p:nvPr>
            <p:ph idx="1"/>
          </p:nvPr>
        </p:nvSpPr>
        <p:spPr>
          <a:xfrm>
            <a:off x="1484310" y="1054359"/>
            <a:ext cx="10018713" cy="5057192"/>
          </a:xfrm>
        </p:spPr>
        <p: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Accidents at the level crossings and on rail tracks are increasing day by day.</a:t>
            </a:r>
          </a:p>
          <a:p>
            <a:r>
              <a:rPr lang="en-IN" dirty="0">
                <a:latin typeface="Times New Roman" panose="02020603050405020304" pitchFamily="18" charset="0"/>
                <a:cs typeface="Times New Roman" panose="02020603050405020304" pitchFamily="18" charset="0"/>
              </a:rPr>
              <a:t>The main reason behind it is the careless operation of human workers , lack of resources and lack of technology.</a:t>
            </a:r>
          </a:p>
          <a:p>
            <a:r>
              <a:rPr lang="en-IN" dirty="0">
                <a:latin typeface="Times New Roman" panose="02020603050405020304" pitchFamily="18" charset="0"/>
                <a:cs typeface="Times New Roman" panose="02020603050405020304" pitchFamily="18" charset="0"/>
              </a:rPr>
              <a:t>The main purpose of designing the model of this system is to provide automatic control railway gates at level crossings replacing human interference.</a:t>
            </a:r>
          </a:p>
          <a:p>
            <a:r>
              <a:rPr lang="en-IN" dirty="0">
                <a:latin typeface="Times New Roman" panose="02020603050405020304" pitchFamily="18" charset="0"/>
                <a:cs typeface="Times New Roman" panose="02020603050405020304" pitchFamily="18" charset="0"/>
              </a:rPr>
              <a:t>This project deals with one of the efficient method to avoid train accidents.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76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A8C8-8F3F-72FC-1BFF-D98D4030F70B}"/>
              </a:ext>
            </a:extLst>
          </p:cNvPr>
          <p:cNvSpPr>
            <a:spLocks noGrp="1"/>
          </p:cNvSpPr>
          <p:nvPr>
            <p:ph type="title"/>
          </p:nvPr>
        </p:nvSpPr>
        <p:spPr>
          <a:xfrm>
            <a:off x="1484311" y="1"/>
            <a:ext cx="10018713" cy="2323322"/>
          </a:xfrm>
        </p:spPr>
        <p:txBody>
          <a:bodyPr>
            <a:normAutofit/>
          </a:bodyPr>
          <a:lstStyle/>
          <a:p>
            <a:r>
              <a:rPr lang="en-US" sz="4400" b="1" dirty="0">
                <a:latin typeface="Times New Roman" panose="02020603050405020304" pitchFamily="18" charset="0"/>
                <a:cs typeface="Times New Roman" panose="02020603050405020304" pitchFamily="18" charset="0"/>
              </a:rPr>
              <a:t>Objective</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0A8900-FAFC-C049-6E32-5E36F03715E4}"/>
              </a:ext>
            </a:extLst>
          </p:cNvPr>
          <p:cNvSpPr>
            <a:spLocks noGrp="1"/>
          </p:cNvSpPr>
          <p:nvPr>
            <p:ph idx="1"/>
          </p:nvPr>
        </p:nvSpPr>
        <p:spPr>
          <a:xfrm>
            <a:off x="1484310" y="1240970"/>
            <a:ext cx="10018713" cy="5617029"/>
          </a:xfrm>
        </p:spPr>
        <p:txBody>
          <a:bodyPr>
            <a:normAutofit/>
          </a:bodyPr>
          <a:lstStyle/>
          <a:p>
            <a:r>
              <a:rPr lang="en-US" dirty="0">
                <a:latin typeface="Times New Roman" panose="02020603050405020304" pitchFamily="18" charset="0"/>
                <a:cs typeface="Times New Roman" panose="02020603050405020304" pitchFamily="18" charset="0"/>
              </a:rPr>
              <a:t>The main aim of this project is to automize the unmanned railway gate.</a:t>
            </a:r>
          </a:p>
          <a:p>
            <a:r>
              <a:rPr lang="en-US" dirty="0">
                <a:latin typeface="Times New Roman" panose="02020603050405020304" pitchFamily="18" charset="0"/>
                <a:cs typeface="Times New Roman" panose="02020603050405020304" pitchFamily="18" charset="0"/>
              </a:rPr>
              <a:t>The gate is closed automatically whenever the train comes and is opened after the train leaves the railway-road crossing.</a:t>
            </a:r>
          </a:p>
          <a:p>
            <a:r>
              <a:rPr lang="en-US" dirty="0">
                <a:latin typeface="Times New Roman" panose="02020603050405020304" pitchFamily="18" charset="0"/>
                <a:cs typeface="Times New Roman" panose="02020603050405020304" pitchFamily="18" charset="0"/>
              </a:rPr>
              <a:t>It is highly economical Arduino based arrangement, designed for use in almost all the unmanned level crossings in the country.</a:t>
            </a:r>
          </a:p>
          <a:p>
            <a:r>
              <a:rPr lang="en-US" dirty="0">
                <a:latin typeface="Times New Roman" panose="02020603050405020304" pitchFamily="18" charset="0"/>
                <a:cs typeface="Times New Roman" panose="02020603050405020304" pitchFamily="18" charset="0"/>
              </a:rPr>
              <a:t>It is also help by improving safety at railway crossings by reducing the risk of accidents caused by human unconsciousness.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17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466F-2711-066B-7ECF-905A0C820FC0}"/>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Components Required</a:t>
            </a:r>
          </a:p>
        </p:txBody>
      </p:sp>
      <p:sp>
        <p:nvSpPr>
          <p:cNvPr id="3" name="Content Placeholder 2">
            <a:extLst>
              <a:ext uri="{FF2B5EF4-FFF2-40B4-BE49-F238E27FC236}">
                <a16:creationId xmlns:a16="http://schemas.microsoft.com/office/drawing/2014/main" id="{334BD042-4F4A-5EC6-45EB-03CB1CF2AFDF}"/>
              </a:ext>
            </a:extLst>
          </p:cNvPr>
          <p:cNvSpPr>
            <a:spLocks noGrp="1"/>
          </p:cNvSpPr>
          <p:nvPr>
            <p:ph idx="1"/>
          </p:nvPr>
        </p:nvSpPr>
        <p:spPr>
          <a:xfrm>
            <a:off x="1754155" y="1492899"/>
            <a:ext cx="9748868" cy="5094514"/>
          </a:xfrm>
        </p:spPr>
        <p:txBody>
          <a:bodyPr/>
          <a:lstStyle/>
          <a:p>
            <a:r>
              <a:rPr lang="en-IN" dirty="0">
                <a:latin typeface="Times New Roman" panose="02020603050405020304" pitchFamily="18" charset="0"/>
                <a:cs typeface="Times New Roman" panose="02020603050405020304" pitchFamily="18" charset="0"/>
              </a:rPr>
              <a:t>Arduino UNO</a:t>
            </a:r>
          </a:p>
          <a:p>
            <a:r>
              <a:rPr lang="en-IN" dirty="0">
                <a:latin typeface="Times New Roman" panose="02020603050405020304" pitchFamily="18" charset="0"/>
                <a:cs typeface="Times New Roman" panose="02020603050405020304" pitchFamily="18" charset="0"/>
              </a:rPr>
              <a:t>Infrared Sensors</a:t>
            </a:r>
          </a:p>
          <a:p>
            <a:r>
              <a:rPr lang="en-IN" dirty="0">
                <a:latin typeface="Times New Roman" panose="02020603050405020304" pitchFamily="18" charset="0"/>
                <a:cs typeface="Times New Roman" panose="02020603050405020304" pitchFamily="18" charset="0"/>
              </a:rPr>
              <a:t>Servo motor</a:t>
            </a:r>
          </a:p>
          <a:p>
            <a:r>
              <a:rPr lang="en-IN" dirty="0">
                <a:latin typeface="Times New Roman" panose="02020603050405020304" pitchFamily="18" charset="0"/>
                <a:cs typeface="Times New Roman" panose="02020603050405020304" pitchFamily="18" charset="0"/>
              </a:rPr>
              <a:t>Bread board</a:t>
            </a:r>
          </a:p>
          <a:p>
            <a:r>
              <a:rPr lang="en-IN" dirty="0">
                <a:latin typeface="Times New Roman" panose="02020603050405020304" pitchFamily="18" charset="0"/>
                <a:cs typeface="Times New Roman" panose="02020603050405020304" pitchFamily="18" charset="0"/>
              </a:rPr>
              <a:t>Jumper wires</a:t>
            </a:r>
          </a:p>
        </p:txBody>
      </p:sp>
    </p:spTree>
    <p:extLst>
      <p:ext uri="{BB962C8B-B14F-4D97-AF65-F5344CB8AC3E}">
        <p14:creationId xmlns:p14="http://schemas.microsoft.com/office/powerpoint/2010/main" val="257660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59B7-6737-7EF7-6306-533DC6B2AD67}"/>
              </a:ext>
            </a:extLst>
          </p:cNvPr>
          <p:cNvSpPr>
            <a:spLocks noGrp="1"/>
          </p:cNvSpPr>
          <p:nvPr>
            <p:ph type="title"/>
          </p:nvPr>
        </p:nvSpPr>
        <p:spPr>
          <a:xfrm>
            <a:off x="1484311" y="685800"/>
            <a:ext cx="10018713" cy="1380931"/>
          </a:xfrm>
        </p:spPr>
        <p:txBody>
          <a:bodyPr/>
          <a:lstStyle/>
          <a:p>
            <a:r>
              <a:rPr lang="en-IN" b="1" dirty="0">
                <a:latin typeface="Times New Roman" panose="02020603050405020304" pitchFamily="18" charset="0"/>
                <a:cs typeface="Times New Roman" panose="02020603050405020304" pitchFamily="18" charset="0"/>
              </a:rPr>
              <a:t>Existing Method</a:t>
            </a:r>
          </a:p>
        </p:txBody>
      </p:sp>
      <p:sp>
        <p:nvSpPr>
          <p:cNvPr id="3" name="Content Placeholder 2">
            <a:extLst>
              <a:ext uri="{FF2B5EF4-FFF2-40B4-BE49-F238E27FC236}">
                <a16:creationId xmlns:a16="http://schemas.microsoft.com/office/drawing/2014/main" id="{6F54C4C7-4F6C-B7DA-748A-9D8751B3932C}"/>
              </a:ext>
            </a:extLst>
          </p:cNvPr>
          <p:cNvSpPr>
            <a:spLocks noGrp="1"/>
          </p:cNvSpPr>
          <p:nvPr>
            <p:ph idx="1"/>
          </p:nvPr>
        </p:nvSpPr>
        <p:spPr>
          <a:xfrm>
            <a:off x="1688841" y="2066731"/>
            <a:ext cx="9601200" cy="4418045"/>
          </a:xfrm>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By the presently existing system once the train leaves the station, the stationmaster informs the gatekeeper about the arrival of the train through the telephone. Once the gatekeeper receives the information, they closes the gate depending on the timing at which the train arrives.</a:t>
            </a:r>
          </a:p>
          <a:p>
            <a:r>
              <a:rPr lang="en-US" dirty="0">
                <a:solidFill>
                  <a:srgbClr val="333333"/>
                </a:solidFill>
                <a:latin typeface="Times New Roman" panose="02020603050405020304" pitchFamily="18" charset="0"/>
                <a:cs typeface="Times New Roman" panose="02020603050405020304" pitchFamily="18" charset="0"/>
              </a:rPr>
              <a:t>Sensor based systems – Ultrasonic sensors ,Pressure sensors ,Acoustic sensors.</a:t>
            </a:r>
          </a:p>
          <a:p>
            <a:r>
              <a:rPr lang="en-US" dirty="0">
                <a:solidFill>
                  <a:srgbClr val="333333"/>
                </a:solidFill>
                <a:latin typeface="Times New Roman" panose="02020603050405020304" pitchFamily="18" charset="0"/>
                <a:cs typeface="Times New Roman" panose="02020603050405020304" pitchFamily="18" charset="0"/>
              </a:rPr>
              <a:t>GPS based Systems and Timer based systems. </a:t>
            </a:r>
          </a:p>
          <a:p>
            <a:r>
              <a:rPr lang="en-US" b="0" i="0" dirty="0">
                <a:solidFill>
                  <a:srgbClr val="333333"/>
                </a:solidFill>
                <a:effectLst/>
                <a:latin typeface="Times New Roman" panose="02020603050405020304" pitchFamily="18" charset="0"/>
                <a:cs typeface="Times New Roman" panose="02020603050405020304" pitchFamily="18" charset="0"/>
              </a:rPr>
              <a:t>Hybrid system-It combines the sensor based detection method and GPS based method to realize the arrival of train.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84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D9AE-B5D1-707E-2A03-D2DAAE73E8C2}"/>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F42AAC61-6F21-706D-958A-53E700F87B55}"/>
              </a:ext>
            </a:extLst>
          </p:cNvPr>
          <p:cNvSpPr>
            <a:spLocks noGrp="1"/>
          </p:cNvSpPr>
          <p:nvPr>
            <p:ph idx="1"/>
          </p:nvPr>
        </p:nvSpPr>
        <p:spPr>
          <a:xfrm>
            <a:off x="2118049" y="2024743"/>
            <a:ext cx="9384974" cy="4926563"/>
          </a:xfrm>
        </p:spPr>
        <p:txBody>
          <a:bodyPr/>
          <a:lstStyle/>
          <a:p>
            <a:r>
              <a:rPr lang="en-IN" dirty="0">
                <a:latin typeface="Times New Roman" panose="02020603050405020304" pitchFamily="18" charset="0"/>
                <a:cs typeface="Times New Roman" panose="02020603050405020304" pitchFamily="18" charset="0"/>
              </a:rPr>
              <a:t>Prevention of Accidents inside the gate</a:t>
            </a:r>
          </a:p>
          <a:p>
            <a:r>
              <a:rPr lang="en-IN" dirty="0">
                <a:latin typeface="Times New Roman" panose="02020603050405020304" pitchFamily="18" charset="0"/>
                <a:cs typeface="Times New Roman" panose="02020603050405020304" pitchFamily="18" charset="0"/>
              </a:rPr>
              <a:t>24/7 operation</a:t>
            </a:r>
          </a:p>
          <a:p>
            <a:r>
              <a:rPr lang="en-IN" dirty="0">
                <a:latin typeface="Times New Roman" panose="02020603050405020304" pitchFamily="18" charset="0"/>
                <a:cs typeface="Times New Roman" panose="02020603050405020304" pitchFamily="18" charset="0"/>
              </a:rPr>
              <a:t>Low power consumption</a:t>
            </a:r>
          </a:p>
          <a:p>
            <a:r>
              <a:rPr lang="en-IN" dirty="0">
                <a:latin typeface="Times New Roman" panose="02020603050405020304" pitchFamily="18" charset="0"/>
                <a:cs typeface="Times New Roman" panose="02020603050405020304" pitchFamily="18" charset="0"/>
              </a:rPr>
              <a:t>Automatic operation</a:t>
            </a:r>
          </a:p>
          <a:p>
            <a:r>
              <a:rPr lang="en-IN" dirty="0">
                <a:latin typeface="Times New Roman" panose="02020603050405020304" pitchFamily="18" charset="0"/>
                <a:cs typeface="Times New Roman" panose="02020603050405020304" pitchFamily="18" charset="0"/>
              </a:rPr>
              <a:t>High Performance  and Accuracy</a:t>
            </a:r>
          </a:p>
          <a:p>
            <a:r>
              <a:rPr lang="en-IN" dirty="0">
                <a:latin typeface="Times New Roman" panose="02020603050405020304" pitchFamily="18" charset="0"/>
                <a:cs typeface="Times New Roman" panose="02020603050405020304" pitchFamily="18" charset="0"/>
              </a:rPr>
              <a:t>Reduce the man power</a:t>
            </a:r>
          </a:p>
          <a:p>
            <a:r>
              <a:rPr lang="en-IN" dirty="0">
                <a:latin typeface="Times New Roman" panose="02020603050405020304" pitchFamily="18" charset="0"/>
                <a:cs typeface="Times New Roman" panose="02020603050405020304" pitchFamily="18" charset="0"/>
              </a:rPr>
              <a:t>Provides safety</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1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2C382-C93D-B501-5220-62500573FE68}"/>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8C3FB693-8F51-EF4B-EA92-6B70409E115A}"/>
              </a:ext>
            </a:extLst>
          </p:cNvPr>
          <p:cNvSpPr>
            <a:spLocks noGrp="1"/>
          </p:cNvSpPr>
          <p:nvPr>
            <p:ph idx="1"/>
          </p:nvPr>
        </p:nvSpPr>
        <p:spPr>
          <a:xfrm>
            <a:off x="1614196" y="1446245"/>
            <a:ext cx="9888827" cy="5113175"/>
          </a:xfrm>
        </p:spPr>
        <p:txBody>
          <a:bodyPr/>
          <a:lstStyle/>
          <a:p>
            <a:r>
              <a:rPr lang="en-IN" dirty="0">
                <a:latin typeface="Times New Roman" panose="02020603050405020304" pitchFamily="18" charset="0"/>
                <a:cs typeface="Times New Roman" panose="02020603050405020304" pitchFamily="18" charset="0"/>
              </a:rPr>
              <a:t>To establish a entire network it is quite costly.</a:t>
            </a:r>
          </a:p>
          <a:p>
            <a:r>
              <a:rPr lang="en-IN" dirty="0">
                <a:latin typeface="Times New Roman" panose="02020603050405020304" pitchFamily="18" charset="0"/>
                <a:cs typeface="Times New Roman" panose="02020603050405020304" pitchFamily="18" charset="0"/>
              </a:rPr>
              <a:t>The Arduino UNO board is the delicate device so it has to be handled carefully.</a:t>
            </a:r>
          </a:p>
          <a:p>
            <a:r>
              <a:rPr lang="en-US" b="0" i="0" dirty="0">
                <a:solidFill>
                  <a:srgbClr val="0D0D0D"/>
                </a:solidFill>
                <a:effectLst/>
                <a:latin typeface="Times New Roman" panose="02020603050405020304" pitchFamily="18" charset="0"/>
                <a:cs typeface="Times New Roman" panose="02020603050405020304" pitchFamily="18" charset="0"/>
              </a:rPr>
              <a:t>Automatic gate control systems require regular maintenance to ensure proper functioning. </a:t>
            </a:r>
            <a:endParaRPr lang="en-IN"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02925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465</TotalTime>
  <Words>637</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Times New Roman</vt:lpstr>
      <vt:lpstr>Parallax</vt:lpstr>
      <vt:lpstr>DEPARTMENT OF ELECTRONICS AND COMMUNICATION ENGINEERING </vt:lpstr>
      <vt:lpstr>Contents</vt:lpstr>
      <vt:lpstr>Introduction</vt:lpstr>
      <vt:lpstr>Problem Statement</vt:lpstr>
      <vt:lpstr>Objective</vt:lpstr>
      <vt:lpstr>Components Required</vt:lpstr>
      <vt:lpstr>Existing Method</vt:lpstr>
      <vt:lpstr>Advantages</vt:lpstr>
      <vt:lpstr>Disadvantages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 </dc:title>
  <dc:creator>saranyasree5555@gmail.com</dc:creator>
  <cp:lastModifiedBy>saranyasree5555@gmail.com</cp:lastModifiedBy>
  <cp:revision>19</cp:revision>
  <dcterms:created xsi:type="dcterms:W3CDTF">2024-01-26T15:09:43Z</dcterms:created>
  <dcterms:modified xsi:type="dcterms:W3CDTF">2024-04-05T14:49:27Z</dcterms:modified>
</cp:coreProperties>
</file>