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4591" r:id="rId2"/>
    <p:sldMasterId id="2147484579" r:id="rId3"/>
  </p:sldMasterIdLst>
  <p:notesMasterIdLst>
    <p:notesMasterId r:id="rId12"/>
  </p:notesMasterIdLst>
  <p:handoutMasterIdLst>
    <p:handoutMasterId r:id="rId13"/>
  </p:handoutMasterIdLst>
  <p:sldIdLst>
    <p:sldId id="557" r:id="rId4"/>
    <p:sldId id="585" r:id="rId5"/>
    <p:sldId id="590" r:id="rId6"/>
    <p:sldId id="584" r:id="rId7"/>
    <p:sldId id="586" r:id="rId8"/>
    <p:sldId id="587" r:id="rId9"/>
    <p:sldId id="589" r:id="rId10"/>
    <p:sldId id="591"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2783BB"/>
    <a:srgbClr val="3366FF"/>
    <a:srgbClr val="0000FF"/>
    <a:srgbClr val="AC0000"/>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379" autoAdjust="0"/>
  </p:normalViewPr>
  <p:slideViewPr>
    <p:cSldViewPr>
      <p:cViewPr varScale="1">
        <p:scale>
          <a:sx n="63" d="100"/>
          <a:sy n="63" d="100"/>
        </p:scale>
        <p:origin x="1368" y="76"/>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28 January 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a:p>
        </p:txBody>
      </p:sp>
    </p:spTree>
    <p:extLst>
      <p:ext uri="{BB962C8B-B14F-4D97-AF65-F5344CB8AC3E}">
        <p14:creationId xmlns:p14="http://schemas.microsoft.com/office/powerpoint/2010/main" val="100363466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28 January 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a:p>
        </p:txBody>
      </p:sp>
    </p:spTree>
    <p:extLst>
      <p:ext uri="{BB962C8B-B14F-4D97-AF65-F5344CB8AC3E}">
        <p14:creationId xmlns:p14="http://schemas.microsoft.com/office/powerpoint/2010/main" val="17637641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Image Placeholder 1"/>
          <p:cNvSpPr>
            <a:spLocks noGrp="1" noRot="1" noChangeAspect="1"/>
          </p:cNvSpPr>
          <p:nvPr>
            <p:ph type="sldImg"/>
          </p:nvPr>
        </p:nvSpPr>
        <p:spPr/>
      </p:sp>
      <p:sp>
        <p:nvSpPr>
          <p:cNvPr id="1048587" name="Notes Placeholder 2"/>
          <p:cNvSpPr>
            <a:spLocks noGrp="1"/>
          </p:cNvSpPr>
          <p:nvPr>
            <p:ph type="body" idx="1"/>
          </p:nvPr>
        </p:nvSpPr>
        <p:spPr/>
        <p:txBody>
          <a:bodyPr>
            <a:normAutofit/>
          </a:bodyPr>
          <a:lstStyle/>
          <a:p>
            <a:endParaRPr lang="en-US" dirty="0"/>
          </a:p>
        </p:txBody>
      </p:sp>
      <p:sp>
        <p:nvSpPr>
          <p:cNvPr id="1048588" name="Date Placeholder 3"/>
          <p:cNvSpPr>
            <a:spLocks noGrp="1"/>
          </p:cNvSpPr>
          <p:nvPr>
            <p:ph type="dt" idx="10"/>
          </p:nvPr>
        </p:nvSpPr>
        <p:spPr/>
        <p:txBody>
          <a:bodyPr/>
          <a:lstStyle/>
          <a:p>
            <a:fld id="{CFAECF55-D18E-4ED6-8014-675926654BCE}" type="datetime3">
              <a:rPr lang="en-US" smtClean="0"/>
              <a:pPr/>
              <a:t>28 January 2023</a:t>
            </a:fld>
            <a:endParaRPr lang="en-US"/>
          </a:p>
        </p:txBody>
      </p:sp>
      <p:sp>
        <p:nvSpPr>
          <p:cNvPr id="1048589" name="Footer Placeholder 4"/>
          <p:cNvSpPr>
            <a:spLocks noGrp="1"/>
          </p:cNvSpPr>
          <p:nvPr>
            <p:ph type="ftr" sz="quarter" idx="11"/>
          </p:nvPr>
        </p:nvSpPr>
        <p:spPr/>
        <p:txBody>
          <a:bodyPr/>
          <a:lstStyle/>
          <a:p>
            <a:r>
              <a:rPr lang="en-US"/>
              <a:t>1-59</a:t>
            </a:r>
          </a:p>
        </p:txBody>
      </p:sp>
      <p:sp>
        <p:nvSpPr>
          <p:cNvPr id="1048590" name="Slide Number Placeholder 5"/>
          <p:cNvSpPr>
            <a:spLocks noGrp="1"/>
          </p:cNvSpPr>
          <p:nvPr>
            <p:ph type="sldNum" sz="quarter" idx="12"/>
          </p:nvPr>
        </p:nvSpPr>
        <p:spPr/>
        <p:txBody>
          <a:bodyPr/>
          <a:lstStyle/>
          <a:p>
            <a:fld id="{2587D5A1-37CC-4B13-9F17-5059BEF349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28 January 2023</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1D17789A-85E4-4C09-A8A1-07D1EC96F694}"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8972412-8E97-407D-BC84-CAD0FCEF4448}"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0F04524-BF2D-4091-937D-C6A97B3B701E}"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3605A42-2E01-49CC-B1F8-72F1A9CB3E7F}" type="datetime5">
              <a:rPr lang="en-US" smtClean="0"/>
              <a:pPr>
                <a:defRPr/>
              </a:pPr>
              <a:t>28-Jan-23</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95F038-CCF3-4817-B0CD-F690BBBB6111}"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568F0C-9F84-47C8-B8B4-6B5D0E962B3C}"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C5697-44BB-465A-84CF-30709A71F728}"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FA79A-1D84-4FF2-B49F-DDCEF73C2D0D}"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7B067-0D11-4188-B262-E4C6B4B08DF4}" type="datetime5">
              <a:rPr lang="en-US" smtClean="0"/>
              <a:pPr/>
              <a:t>28-Jan-23</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1B726-F2AD-4EA8-A5B1-0292D337A8DB}" type="datetime5">
              <a:rPr lang="en-US" smtClean="0"/>
              <a:pPr/>
              <a:t>28-Jan-23</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4A4C-4E98-44B3-8204-5B4DAD4B0554}" type="datetime5">
              <a:rPr lang="en-US" smtClean="0"/>
              <a:pPr/>
              <a:t>28-Jan-23</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00CB9D6-18FE-4072-B254-084C54278916}"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BA3F6-70B7-4C36-BADB-74B1F37A6ED9}"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BF2DC-B547-4421-8F9D-428AAEA296A5}"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10B7E-8EE4-4F62-B330-3ECC571C9680}"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CFB97-352C-4471-BC38-14D2C42E63A0}" type="datetime5">
              <a:rPr lang="en-US" smtClean="0"/>
              <a:pPr/>
              <a:t>28-Jan-23</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FAE81E-20A9-4A9A-A0B5-727954F1A19C}"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74410-8CF8-4559-8CF4-94C1F4DB4E60}"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F4C67-53C3-4605-A1EB-B22B3C259EA6}"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8FF8C-B262-471F-B3D8-CAEFA1B07A71}"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07DC5-F4B3-49A2-BF44-005FCE716BF1}" type="datetime5">
              <a:rPr lang="en-US" smtClean="0"/>
              <a:pPr/>
              <a:t>28-Jan-23</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77CD7-0714-4DE6-9927-22BE63BF606E}" type="datetime5">
              <a:rPr lang="en-US" smtClean="0"/>
              <a:pPr/>
              <a:t>28-Jan-23</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497BC228-30E8-4FDF-9DFC-1FF490AE414F}"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108D2-7048-4ED3-B0BF-A856A47771E3}" type="datetime5">
              <a:rPr lang="en-US" smtClean="0"/>
              <a:pPr/>
              <a:t>28-Jan-23</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EB0D6-3562-4D0C-A323-1DAB78F73032}"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14C-0ED0-4A21-A9EB-61FBB67B0976}"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AF18-EAB5-45C0-B6FC-846C78229B65}"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9D8C6-6967-4711-B56E-88BEB27FA9E8}"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F6D5613-6ADD-4C0B-A71F-0A5EE174C3E4}" type="datetime5">
              <a:rPr lang="en-US" smtClean="0"/>
              <a:pPr>
                <a:defRPr/>
              </a:pPr>
              <a:t>28-Jan-23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A2BCED7E-F676-4613-B7D5-E92EFBE02F7A}" type="datetime5">
              <a:rPr lang="en-US" smtClean="0"/>
              <a:pPr>
                <a:defRPr/>
              </a:pPr>
              <a:t>28-Jan-23</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9E92964-DC11-4852-BA0C-DE599CDFDADA}" type="datetime5">
              <a:rPr lang="en-US" smtClean="0"/>
              <a:pPr>
                <a:defRPr/>
              </a:pPr>
              <a:t>28-Jan-23</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0EF2EC5-2D9C-4834-AB2F-4C2B291403EF}" type="datetime5">
              <a:rPr lang="en-US" smtClean="0"/>
              <a:pPr>
                <a:defRPr/>
              </a:pPr>
              <a:t>28-Jan-23</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787CFF9-C5AF-498E-86E3-62CCCB71EAB5}" type="datetime5">
              <a:rPr lang="en-US" smtClean="0"/>
              <a:pPr>
                <a:defRPr/>
              </a:pPr>
              <a:t>28-Jan-23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58B6FA1-248E-49FB-ADBB-122DD4FD7E58}" type="datetime5">
              <a:rPr lang="en-US" smtClean="0"/>
              <a:pPr>
                <a:defRPr/>
              </a:pPr>
              <a:t>28-Jan-23</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117D925A-E026-4DFA-A48F-EE21BE5A9550}" type="datetime5">
              <a:rPr lang="en-US" smtClean="0"/>
              <a:pPr>
                <a:defRPr/>
              </a:pPr>
              <a:t>28-Jan-23</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5AD93-4F0B-4E8A-B7BC-E597DD1D34DD}" type="datetime5">
              <a:rPr lang="en-US" smtClean="0"/>
              <a:pPr/>
              <a:t>28-Jan-23</a:t>
            </a:fld>
            <a:endParaRPr lang="en-US"/>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4C98-13E1-413B-AFD3-A82EF6787ADC}" type="datetime5">
              <a:rPr lang="en-US" smtClean="0"/>
              <a:pPr/>
              <a:t>28-Jan-23</a:t>
            </a:fld>
            <a:endParaRPr lang="en-US"/>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2"/>
          <p:cNvSpPr>
            <a:spLocks noGrp="1"/>
          </p:cNvSpPr>
          <p:nvPr>
            <p:ph type="subTitle" idx="1"/>
          </p:nvPr>
        </p:nvSpPr>
        <p:spPr>
          <a:xfrm>
            <a:off x="714348" y="571480"/>
            <a:ext cx="8153400" cy="5614990"/>
          </a:xfrm>
          <a:noFill/>
          <a:ln>
            <a:noFill/>
          </a:ln>
        </p:spPr>
        <p:txBody>
          <a:bodyPr/>
          <a:lstStyle/>
          <a:p>
            <a:r>
              <a:rPr lang="en-IN" b="1" dirty="0">
                <a:solidFill>
                  <a:schemeClr val="accent1"/>
                </a:solidFill>
                <a:latin typeface="Times New Roman" panose="02020603050405020304" pitchFamily="18" charset="0"/>
                <a:cs typeface="Times New Roman" panose="02020603050405020304" pitchFamily="18" charset="0"/>
              </a:rPr>
              <a:t> </a:t>
            </a:r>
          </a:p>
          <a:p>
            <a:pPr marL="354330" algn="ctr">
              <a:lnSpc>
                <a:spcPct val="115000"/>
              </a:lnSpc>
            </a:pPr>
            <a:r>
              <a:rPr lang="en-US" sz="1800" b="1" dirty="0">
                <a:effectLst/>
                <a:latin typeface="Times New Roman" panose="02020603050405020304" pitchFamily="18" charset="0"/>
                <a:ea typeface="Times New Roman" panose="02020603050405020304" pitchFamily="18" charset="0"/>
              </a:rPr>
              <a:t>DASHBOARD TO ANALYZE IMPORT AND EXPORT</a:t>
            </a:r>
          </a:p>
          <a:p>
            <a:pPr marL="354330" algn="ctr">
              <a:lnSpc>
                <a:spcPct val="115000"/>
              </a:lnSpc>
            </a:pPr>
            <a:r>
              <a:rPr lang="en-US" sz="1800" b="1" dirty="0">
                <a:effectLst/>
                <a:latin typeface="Times New Roman" panose="02020603050405020304" pitchFamily="18" charset="0"/>
                <a:ea typeface="Times New Roman" panose="02020603050405020304" pitchFamily="18" charset="0"/>
              </a:rPr>
              <a:t>ANALYSIS OF INDIA</a:t>
            </a:r>
            <a:endParaRPr lang="en-IN" sz="1800" b="1" dirty="0">
              <a:effectLst/>
              <a:latin typeface="Times New Roman" panose="02020603050405020304" pitchFamily="18" charset="0"/>
              <a:ea typeface="Times New Roman" panose="02020603050405020304" pitchFamily="18" charset="0"/>
            </a:endParaRPr>
          </a:p>
          <a:p>
            <a:pPr marL="354330">
              <a:lnSpc>
                <a:spcPct val="115000"/>
              </a:lnSpc>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20ADC33 – DATA ANALYSIS</a:t>
            </a:r>
          </a:p>
          <a:p>
            <a:pPr algn="ctr">
              <a:lnSpc>
                <a:spcPct val="115000"/>
              </a:lnSpc>
            </a:pPr>
            <a:r>
              <a:rPr lang="en-IN" sz="1800" b="1" dirty="0">
                <a:solidFill>
                  <a:srgbClr val="000000"/>
                </a:solidFill>
                <a:effectLst/>
                <a:latin typeface="Times New Roman" panose="02020603050405020304" pitchFamily="18" charset="0"/>
                <a:ea typeface="Calibri" panose="020F0502020204030204" pitchFamily="34" charset="0"/>
              </a:rPr>
              <a:t>MONISHA K (</a:t>
            </a:r>
            <a:r>
              <a:rPr lang="en-IN" sz="1800" b="1" dirty="0">
                <a:effectLst/>
                <a:latin typeface="Times New Roman" panose="02020603050405020304" pitchFamily="18" charset="0"/>
                <a:ea typeface="Calibri" panose="020F0502020204030204" pitchFamily="34" charset="0"/>
              </a:rPr>
              <a:t>21ADR029</a:t>
            </a:r>
            <a:r>
              <a:rPr lang="en-IN" sz="1800" b="1"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Times New Roman" panose="02020603050405020304" pitchFamily="18" charset="0"/>
              <a:ea typeface="Calibri" panose="020F0502020204030204" pitchFamily="34" charset="0"/>
            </a:endParaRPr>
          </a:p>
          <a:p>
            <a:pPr algn="ctr">
              <a:lnSpc>
                <a:spcPct val="115000"/>
              </a:lnSpc>
            </a:pPr>
            <a:r>
              <a:rPr lang="en-IN" sz="1800" b="1" dirty="0">
                <a:solidFill>
                  <a:srgbClr val="000000"/>
                </a:solidFill>
                <a:effectLst/>
                <a:latin typeface="Times New Roman" panose="02020603050405020304" pitchFamily="18" charset="0"/>
                <a:ea typeface="Calibri" panose="020F0502020204030204" pitchFamily="34" charset="0"/>
              </a:rPr>
              <a:t>         MOHAMED RIZWAN M (</a:t>
            </a:r>
            <a:r>
              <a:rPr lang="en-IN" sz="1800" b="1" dirty="0">
                <a:effectLst/>
                <a:latin typeface="Times New Roman" panose="02020603050405020304" pitchFamily="18" charset="0"/>
                <a:ea typeface="Calibri" panose="020F0502020204030204" pitchFamily="34" charset="0"/>
              </a:rPr>
              <a:t>21ADR028</a:t>
            </a:r>
            <a:r>
              <a:rPr lang="en-IN" sz="1800" b="1" dirty="0">
                <a:solidFill>
                  <a:srgbClr val="000000"/>
                </a:solidFill>
                <a:effectLst/>
                <a:latin typeface="Times New Roman" panose="02020603050405020304" pitchFamily="18" charset="0"/>
                <a:ea typeface="Calibri" panose="020F0502020204030204" pitchFamily="34" charset="0"/>
              </a:rPr>
              <a:t>)</a:t>
            </a:r>
            <a:r>
              <a:rPr lang="en-IN" sz="1800" dirty="0">
                <a:solidFill>
                  <a:srgbClr val="000000"/>
                </a:solidFill>
                <a:latin typeface="Times New Roman" panose="02020603050405020304" pitchFamily="18" charset="0"/>
                <a:ea typeface="Calibri" panose="020F0502020204030204" pitchFamily="34" charset="0"/>
              </a:rPr>
              <a:t> </a:t>
            </a:r>
          </a:p>
          <a:p>
            <a:pPr algn="ctr">
              <a:lnSpc>
                <a:spcPct val="115000"/>
              </a:lnSpc>
            </a:pPr>
            <a:r>
              <a:rPr lang="en-IN" sz="1800" b="1" dirty="0">
                <a:solidFill>
                  <a:srgbClr val="000000"/>
                </a:solidFill>
                <a:effectLst/>
                <a:latin typeface="Times New Roman" panose="02020603050405020304" pitchFamily="18" charset="0"/>
                <a:ea typeface="Calibri" panose="020F0502020204030204" pitchFamily="34" charset="0"/>
              </a:rPr>
              <a:t>DINESH KUMAR B (</a:t>
            </a:r>
            <a:r>
              <a:rPr lang="en-IN" sz="1800" b="1" dirty="0">
                <a:effectLst/>
                <a:latin typeface="Times New Roman" panose="02020603050405020304" pitchFamily="18" charset="0"/>
                <a:ea typeface="Calibri" panose="020F0502020204030204" pitchFamily="34" charset="0"/>
              </a:rPr>
              <a:t>21ADR013</a:t>
            </a:r>
            <a:r>
              <a:rPr lang="en-IN" sz="1800" b="1"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Times New Roman" panose="02020603050405020304" pitchFamily="18" charset="0"/>
              <a:ea typeface="Calibri" panose="020F0502020204030204" pitchFamily="34" charset="0"/>
            </a:endParaRPr>
          </a:p>
          <a:p>
            <a:pPr marL="328295" marR="1797050" indent="-163195" algn="ctr">
              <a:lnSpc>
                <a:spcPct val="115000"/>
              </a:lnSpc>
              <a:spcAft>
                <a:spcPts val="0"/>
              </a:spcAft>
            </a:pPr>
            <a:r>
              <a:rPr lang="en-US" sz="1800" b="1" dirty="0">
                <a:effectLst/>
                <a:latin typeface="Times New Roman" panose="02020603050405020304" pitchFamily="18" charset="0"/>
                <a:ea typeface="Times New Roman" panose="02020603050405020304" pitchFamily="18" charset="0"/>
              </a:rPr>
              <a:t>                                NAVEENAN M (21ADR031)</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Department of AI</a:t>
            </a:r>
          </a:p>
          <a:p>
            <a:pPr algn="ctr"/>
            <a:r>
              <a:rPr lang="en-US" sz="2800" dirty="0">
                <a:latin typeface="Times New Roman" panose="02020603050405020304" pitchFamily="18" charset="0"/>
                <a:cs typeface="Times New Roman" panose="02020603050405020304" pitchFamily="18" charset="0"/>
              </a:rPr>
              <a:t>      </a:t>
            </a:r>
            <a:r>
              <a:rPr lang="en-US" sz="2400" dirty="0" err="1">
                <a:latin typeface="Copperplate Gothic Bold" panose="020E0705020206020404" pitchFamily="34" charset="0"/>
                <a:cs typeface="Times New Roman" panose="02020603050405020304" pitchFamily="18" charset="0"/>
              </a:rPr>
              <a:t>Kongu</a:t>
            </a:r>
            <a:r>
              <a:rPr lang="en-US" sz="2400" dirty="0">
                <a:latin typeface="Copperplate Gothic Bold" panose="020E0705020206020404" pitchFamily="34" charset="0"/>
                <a:cs typeface="Times New Roman" panose="02020603050405020304" pitchFamily="18" charset="0"/>
              </a:rPr>
              <a:t> Engineering College</a:t>
            </a:r>
            <a:endParaRPr lang="en-US" sz="2800" dirty="0">
              <a:latin typeface="Times New Roman" panose="02020603050405020304" pitchFamily="18" charset="0"/>
              <a:cs typeface="Times New Roman" panose="02020603050405020304" pitchFamily="18" charset="0"/>
            </a:endParaRPr>
          </a:p>
          <a:p>
            <a:pPr algn="ctr"/>
            <a:r>
              <a:rPr lang="en-US" sz="2800" dirty="0" err="1">
                <a:latin typeface="Times New Roman" panose="02020603050405020304" pitchFamily="18" charset="0"/>
                <a:cs typeface="Times New Roman" panose="02020603050405020304" pitchFamily="18" charset="0"/>
              </a:rPr>
              <a:t>Perundurai</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endParaRPr lang="en-US" sz="3200" dirty="0"/>
          </a:p>
        </p:txBody>
      </p:sp>
      <p:pic>
        <p:nvPicPr>
          <p:cNvPr id="2097152" name="Picture 6" descr="klogo copy.png"/>
          <p:cNvPicPr>
            <a:picLocks noChangeAspect="1"/>
          </p:cNvPicPr>
          <p:nvPr/>
        </p:nvPicPr>
        <p:blipFill>
          <a:blip r:embed="rId3" cstate="print"/>
          <a:stretch>
            <a:fillRect/>
          </a:stretch>
        </p:blipFill>
        <p:spPr>
          <a:xfrm>
            <a:off x="714348" y="561532"/>
            <a:ext cx="1374249" cy="1066800"/>
          </a:xfrm>
          <a:prstGeom prst="rect">
            <a:avLst/>
          </a:prstGeom>
          <a:effectLst>
            <a:innerShdw blurRad="63500" dist="50800" dir="2700000">
              <a:prstClr val="black">
                <a:alpha val="50000"/>
              </a:prstClr>
            </a:innerShdw>
          </a:effectLst>
        </p:spPr>
      </p:pic>
      <p:pic>
        <p:nvPicPr>
          <p:cNvPr id="2097153" name="Picture 8" descr="kec2blackborder png.PNG"/>
          <p:cNvPicPr>
            <a:picLocks noChangeAspect="1"/>
          </p:cNvPicPr>
          <p:nvPr/>
        </p:nvPicPr>
        <p:blipFill>
          <a:blip r:embed="rId4" cstate="print"/>
          <a:stretch>
            <a:fillRect/>
          </a:stretch>
        </p:blipFill>
        <p:spPr>
          <a:xfrm>
            <a:off x="863342" y="2718643"/>
            <a:ext cx="1479013" cy="1841384"/>
          </a:xfrm>
          <a:prstGeom prst="rect">
            <a:avLst/>
          </a:prstGeom>
          <a:effectLst>
            <a:outerShdw blurRad="50800" dist="38100" dir="18900000" algn="bl" rotWithShape="0">
              <a:prstClr val="black">
                <a:alpha val="40000"/>
              </a:prstClr>
            </a:outerShdw>
          </a:effec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US" b="1" dirty="0"/>
              <a:t>Problem Statement</a:t>
            </a:r>
            <a:endParaRPr lang="en-IN" b="1" dirty="0"/>
          </a:p>
        </p:txBody>
      </p:sp>
      <p:sp>
        <p:nvSpPr>
          <p:cNvPr id="3" name="TextBox 2">
            <a:extLst>
              <a:ext uri="{FF2B5EF4-FFF2-40B4-BE49-F238E27FC236}">
                <a16:creationId xmlns:a16="http://schemas.microsoft.com/office/drawing/2014/main" id="{249427D2-AE49-B931-9566-D7EF37FBE0E4}"/>
              </a:ext>
            </a:extLst>
          </p:cNvPr>
          <p:cNvSpPr txBox="1"/>
          <p:nvPr/>
        </p:nvSpPr>
        <p:spPr>
          <a:xfrm>
            <a:off x="1115616" y="1599098"/>
            <a:ext cx="7704856" cy="4197239"/>
          </a:xfrm>
          <a:prstGeom prst="rect">
            <a:avLst/>
          </a:prstGeom>
          <a:noFill/>
        </p:spPr>
        <p:txBody>
          <a:bodyPr wrap="square" rtlCol="0">
            <a:spAutoFit/>
          </a:bodyPr>
          <a:lstStyle/>
          <a:p>
            <a:pPr marL="717550" marR="288290" indent="-285750" algn="just">
              <a:lnSpc>
                <a:spcPct val="150000"/>
              </a:lnSpc>
              <a:spcAft>
                <a:spcPts val="0"/>
              </a:spcAft>
              <a:buFont typeface="Arial" panose="020B0604020202020204" pitchFamily="34" charset="0"/>
              <a:buChar char="•"/>
              <a:tabLst>
                <a:tab pos="471805" algn="l"/>
              </a:tabLst>
            </a:pPr>
            <a:r>
              <a:rPr lang="en-US" sz="1800" b="0" dirty="0">
                <a:effectLst/>
                <a:latin typeface="Times New Roman" panose="02020603050405020304" pitchFamily="18" charset="0"/>
                <a:ea typeface="Times New Roman" panose="02020603050405020304" pitchFamily="18" charset="0"/>
              </a:rPr>
              <a:t>Maintaining the proper balance between import and export is essential for a country and to reduce the Indian import expenditure and raise its profit through exports. </a:t>
            </a:r>
          </a:p>
          <a:p>
            <a:pPr marL="717550" marR="288290" indent="-285750" algn="just">
              <a:lnSpc>
                <a:spcPct val="150000"/>
              </a:lnSpc>
              <a:spcAft>
                <a:spcPts val="0"/>
              </a:spcAft>
              <a:buFont typeface="Arial" panose="020B0604020202020204" pitchFamily="34" charset="0"/>
              <a:buChar char="•"/>
              <a:tabLst>
                <a:tab pos="471805" algn="l"/>
              </a:tabLst>
            </a:pPr>
            <a:r>
              <a:rPr lang="en-US" sz="1800" b="0" dirty="0">
                <a:effectLst/>
                <a:latin typeface="Times New Roman" panose="02020603050405020304" pitchFamily="18" charset="0"/>
                <a:ea typeface="Times New Roman" panose="02020603050405020304" pitchFamily="18" charset="0"/>
              </a:rPr>
              <a:t>A country's import and export activities can have an impact on its GDP, exchange rate, degree of inflation, and interest rates. They will benefit from it as the economy of our nation grows.</a:t>
            </a:r>
          </a:p>
          <a:p>
            <a:pPr marL="717550" marR="288290" indent="-285750" algn="just">
              <a:lnSpc>
                <a:spcPct val="150000"/>
              </a:lnSpc>
              <a:spcAft>
                <a:spcPts val="0"/>
              </a:spcAft>
              <a:buFont typeface="Arial" panose="020B0604020202020204" pitchFamily="34" charset="0"/>
              <a:buChar char="•"/>
              <a:tabLst>
                <a:tab pos="471805" algn="l"/>
              </a:tabLst>
            </a:pPr>
            <a:r>
              <a:rPr lang="en-US" sz="1800" b="0" dirty="0">
                <a:effectLst/>
                <a:latin typeface="Times New Roman" panose="02020603050405020304" pitchFamily="18" charset="0"/>
                <a:ea typeface="Times New Roman" panose="02020603050405020304" pitchFamily="18" charset="0"/>
              </a:rPr>
              <a:t> For that, the comparison of the products that India import from other countries and try to reduce the import of some products by producing that product on our own, but it can be done only with the help of clear knowledge about the past records of import and export of our country. </a:t>
            </a:r>
            <a:endParaRPr lang="en-IN" dirty="0"/>
          </a:p>
        </p:txBody>
      </p:sp>
    </p:spTree>
    <p:extLst>
      <p:ext uri="{BB962C8B-B14F-4D97-AF65-F5344CB8AC3E}">
        <p14:creationId xmlns:p14="http://schemas.microsoft.com/office/powerpoint/2010/main" val="281321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pPr algn="ctr"/>
            <a:r>
              <a:rPr lang="en-US" b="1" dirty="0"/>
              <a:t>Introduction</a:t>
            </a:r>
            <a:endParaRPr lang="en-IN" b="1" dirty="0"/>
          </a:p>
        </p:txBody>
      </p:sp>
      <p:sp>
        <p:nvSpPr>
          <p:cNvPr id="3" name="TextBox 2">
            <a:extLst>
              <a:ext uri="{FF2B5EF4-FFF2-40B4-BE49-F238E27FC236}">
                <a16:creationId xmlns:a16="http://schemas.microsoft.com/office/drawing/2014/main" id="{49F9C000-6194-14EF-C814-BB8670BF722F}"/>
              </a:ext>
            </a:extLst>
          </p:cNvPr>
          <p:cNvSpPr txBox="1"/>
          <p:nvPr/>
        </p:nvSpPr>
        <p:spPr>
          <a:xfrm>
            <a:off x="971600" y="1869289"/>
            <a:ext cx="7922042" cy="4093428"/>
          </a:xfrm>
          <a:prstGeom prst="rect">
            <a:avLst/>
          </a:prstGeom>
          <a:noFill/>
        </p:spPr>
        <p:txBody>
          <a:bodyPr wrap="square" rtlCol="0">
            <a:spAutoFit/>
          </a:bodyPr>
          <a:lstStyle/>
          <a:p>
            <a:pPr marL="285750" indent="-285750">
              <a:buFont typeface="Arial" panose="020B0604020202020204" pitchFamily="34" charset="0"/>
              <a:buChar char="•"/>
            </a:pPr>
            <a:r>
              <a:rPr lang="en-US" sz="1950" dirty="0">
                <a:solidFill>
                  <a:srgbClr val="000000"/>
                </a:solidFill>
                <a:effectLst/>
                <a:latin typeface="Times New Roman" panose="02020603050405020304" pitchFamily="18" charset="0"/>
                <a:ea typeface="Times New Roman" panose="02020603050405020304" pitchFamily="18" charset="0"/>
              </a:rPr>
              <a:t>An import is a good or service that is made overseas and bought in your native nation. When native industries are unable to provide comparable goods and services affordably or effectively, customers are attracted to imported goods and services.</a:t>
            </a:r>
          </a:p>
          <a:p>
            <a:endParaRPr lang="en-US" sz="195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950" dirty="0">
                <a:solidFill>
                  <a:srgbClr val="000000"/>
                </a:solidFill>
                <a:effectLst/>
                <a:latin typeface="Times New Roman" panose="02020603050405020304" pitchFamily="18" charset="0"/>
                <a:ea typeface="Times New Roman" panose="02020603050405020304" pitchFamily="18" charset="0"/>
              </a:rPr>
              <a:t>A good or service that is exported is one that is produced in one nation but is sold to a customer abroad</a:t>
            </a:r>
            <a:r>
              <a:rPr lang="en-US" sz="1950" dirty="0">
                <a:effectLst/>
                <a:latin typeface="Times New Roman" panose="02020603050405020304" pitchFamily="18" charset="0"/>
                <a:ea typeface="Times New Roman" panose="02020603050405020304" pitchFamily="18" charset="0"/>
              </a:rPr>
              <a:t>. Export is one of the earliest forms of trade and occur often between nations</a:t>
            </a:r>
          </a:p>
          <a:p>
            <a:r>
              <a:rPr lang="en-US" sz="195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1950" dirty="0">
                <a:latin typeface="Times New Roman" panose="02020603050405020304" pitchFamily="18" charset="0"/>
                <a:cs typeface="Times New Roman" panose="02020603050405020304" pitchFamily="18" charset="0"/>
              </a:rPr>
              <a:t>International trade is important for the Indian economy, as it allows it to import and export a variety of goods. Exporting to new areas can increase sales and profits, allowing companies to capture a large portion of the global market.</a:t>
            </a:r>
            <a:endParaRPr lang="en-IN" sz="1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18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8001000" cy="990600"/>
          </a:xfrm>
        </p:spPr>
        <p:txBody>
          <a:bodyPr/>
          <a:lstStyle/>
          <a:p>
            <a:pPr algn="ctr"/>
            <a:r>
              <a:rPr lang="en-US" b="1" dirty="0"/>
              <a:t>Business Objective</a:t>
            </a:r>
          </a:p>
        </p:txBody>
      </p:sp>
      <p:sp>
        <p:nvSpPr>
          <p:cNvPr id="3" name="TextBox 2">
            <a:extLst>
              <a:ext uri="{FF2B5EF4-FFF2-40B4-BE49-F238E27FC236}">
                <a16:creationId xmlns:a16="http://schemas.microsoft.com/office/drawing/2014/main" id="{19562D15-B820-829D-E84D-7AAEF7150BC6}"/>
              </a:ext>
            </a:extLst>
          </p:cNvPr>
          <p:cNvSpPr txBox="1"/>
          <p:nvPr/>
        </p:nvSpPr>
        <p:spPr>
          <a:xfrm>
            <a:off x="1331640" y="1970139"/>
            <a:ext cx="7416824" cy="2917722"/>
          </a:xfrm>
          <a:prstGeom prst="rect">
            <a:avLst/>
          </a:prstGeom>
          <a:noFill/>
        </p:spPr>
        <p:txBody>
          <a:bodyPr wrap="square" rtlCol="0">
            <a:spAutoFit/>
          </a:bodyPr>
          <a:lstStyle/>
          <a:p>
            <a:pPr marL="453390" marR="288290" indent="-285750" algn="just">
              <a:lnSpc>
                <a:spcPct val="115000"/>
              </a:lnSpc>
              <a:spcAft>
                <a:spcPts val="0"/>
              </a:spcAft>
              <a:buFont typeface="Wingdings" panose="05000000000000000000" pitchFamily="2" charset="2"/>
              <a:buChar char="v"/>
              <a:tabLst>
                <a:tab pos="471805" algn="l"/>
              </a:tabLst>
            </a:pPr>
            <a:r>
              <a:rPr lang="en-US" sz="1800" b="0" dirty="0">
                <a:effectLst/>
                <a:latin typeface="Times New Roman" panose="02020603050405020304" pitchFamily="18" charset="0"/>
                <a:ea typeface="Times New Roman" panose="02020603050405020304" pitchFamily="18" charset="0"/>
              </a:rPr>
              <a:t>from the analysis we can increase the production of the highly exporting products.</a:t>
            </a:r>
          </a:p>
          <a:p>
            <a:pPr marL="167640" marR="288290" algn="just">
              <a:lnSpc>
                <a:spcPct val="115000"/>
              </a:lnSpc>
              <a:spcAft>
                <a:spcPts val="0"/>
              </a:spcAft>
              <a:tabLst>
                <a:tab pos="471805" algn="l"/>
              </a:tabLst>
            </a:pPr>
            <a:endParaRPr lang="en-IN" sz="1800" b="1" dirty="0">
              <a:effectLst/>
              <a:latin typeface="Times New Roman" panose="02020603050405020304" pitchFamily="18" charset="0"/>
              <a:ea typeface="Times New Roman" panose="02020603050405020304" pitchFamily="18" charset="0"/>
            </a:endParaRPr>
          </a:p>
          <a:p>
            <a:pPr marL="453390" marR="288290" indent="-285750" algn="just">
              <a:lnSpc>
                <a:spcPct val="115000"/>
              </a:lnSpc>
              <a:spcAft>
                <a:spcPts val="0"/>
              </a:spcAft>
              <a:buFont typeface="Wingdings" panose="05000000000000000000" pitchFamily="2" charset="2"/>
              <a:buChar char="v"/>
              <a:tabLst>
                <a:tab pos="471805" algn="l"/>
              </a:tabLst>
            </a:pPr>
            <a:r>
              <a:rPr lang="en-US" sz="1800" b="0" dirty="0">
                <a:effectLst/>
                <a:latin typeface="Times New Roman" panose="02020603050405020304" pitchFamily="18" charset="0"/>
                <a:ea typeface="Times New Roman" panose="02020603050405020304" pitchFamily="18" charset="0"/>
              </a:rPr>
              <a:t>  from the analysis we can decrease the imports from other countries to increase our economy.</a:t>
            </a:r>
          </a:p>
          <a:p>
            <a:pPr marL="167640" marR="288290" algn="just">
              <a:lnSpc>
                <a:spcPct val="115000"/>
              </a:lnSpc>
              <a:spcAft>
                <a:spcPts val="0"/>
              </a:spcAft>
              <a:tabLst>
                <a:tab pos="471805" algn="l"/>
              </a:tabLst>
            </a:pPr>
            <a:endParaRPr lang="en-IN" sz="1800" b="1" dirty="0">
              <a:effectLst/>
              <a:latin typeface="Times New Roman" panose="02020603050405020304" pitchFamily="18" charset="0"/>
              <a:ea typeface="Times New Roman" panose="02020603050405020304" pitchFamily="18" charset="0"/>
            </a:endParaRPr>
          </a:p>
          <a:p>
            <a:pPr marL="453390" marR="288290" indent="-285750" algn="just">
              <a:lnSpc>
                <a:spcPct val="115000"/>
              </a:lnSpc>
              <a:spcAft>
                <a:spcPts val="0"/>
              </a:spcAft>
              <a:buFont typeface="Wingdings" panose="05000000000000000000" pitchFamily="2" charset="2"/>
              <a:buChar char="v"/>
              <a:tabLst>
                <a:tab pos="471805" algn="l"/>
              </a:tabLst>
            </a:pPr>
            <a:r>
              <a:rPr lang="en-US" sz="1800" b="0" dirty="0">
                <a:effectLst/>
                <a:latin typeface="Times New Roman" panose="02020603050405020304" pitchFamily="18" charset="0"/>
                <a:ea typeface="Times New Roman" panose="02020603050405020304" pitchFamily="18" charset="0"/>
              </a:rPr>
              <a:t> we can introduce some new products according to the demand previous product</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184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lstStyle/>
          <a:p>
            <a:pPr algn="ctr"/>
            <a:r>
              <a:rPr lang="en-US" b="1" dirty="0"/>
              <a:t>Dashboard</a:t>
            </a:r>
            <a:endParaRPr lang="en-IN" b="1" dirty="0"/>
          </a:p>
        </p:txBody>
      </p:sp>
      <p:sp>
        <p:nvSpPr>
          <p:cNvPr id="3" name="TextBox 2">
            <a:extLst>
              <a:ext uri="{FF2B5EF4-FFF2-40B4-BE49-F238E27FC236}">
                <a16:creationId xmlns:a16="http://schemas.microsoft.com/office/drawing/2014/main" id="{BD6C963C-CFC1-8F15-575E-B2A3673B2C76}"/>
              </a:ext>
            </a:extLst>
          </p:cNvPr>
          <p:cNvSpPr txBox="1"/>
          <p:nvPr/>
        </p:nvSpPr>
        <p:spPr>
          <a:xfrm>
            <a:off x="899592" y="1484784"/>
            <a:ext cx="8229600" cy="1754326"/>
          </a:xfrm>
          <a:prstGeom prst="rect">
            <a:avLst/>
          </a:prstGeom>
          <a:noFill/>
        </p:spPr>
        <p:txBody>
          <a:bodyPr wrap="square" rtlCol="0">
            <a:spAutoFit/>
          </a:bodyPr>
          <a:lstStyle/>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The Power BI publishing dashboard is a powerful tool that enables users to easily create, share and publish interactive Power BI dashboards with their colleagues</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With the dashboard, you can quickly create visualizations and insights from your data, as well as gain access to a range of advanced features, such as automatic refresh, data alert notifications, security and privacy settings, and more.</a:t>
            </a:r>
            <a:endParaRPr lang="en-IN" dirty="0"/>
          </a:p>
        </p:txBody>
      </p:sp>
      <p:pic>
        <p:nvPicPr>
          <p:cNvPr id="5" name="Picture 4">
            <a:extLst>
              <a:ext uri="{FF2B5EF4-FFF2-40B4-BE49-F238E27FC236}">
                <a16:creationId xmlns:a16="http://schemas.microsoft.com/office/drawing/2014/main" id="{AD742B9D-691C-1912-996C-5F02EB731295}"/>
              </a:ext>
            </a:extLst>
          </p:cNvPr>
          <p:cNvPicPr>
            <a:picLocks noChangeAspect="1"/>
          </p:cNvPicPr>
          <p:nvPr/>
        </p:nvPicPr>
        <p:blipFill>
          <a:blip r:embed="rId2"/>
          <a:srcRect/>
          <a:stretch>
            <a:fillRect/>
          </a:stretch>
        </p:blipFill>
        <p:spPr bwMode="auto">
          <a:xfrm>
            <a:off x="1835696" y="3618891"/>
            <a:ext cx="5599430" cy="2771775"/>
          </a:xfrm>
          <a:prstGeom prst="rect">
            <a:avLst/>
          </a:prstGeom>
          <a:noFill/>
          <a:ln w="38100">
            <a:solidFill>
              <a:schemeClr val="tx1"/>
            </a:solidFill>
          </a:ln>
        </p:spPr>
      </p:pic>
    </p:spTree>
    <p:extLst>
      <p:ext uri="{BB962C8B-B14F-4D97-AF65-F5344CB8AC3E}">
        <p14:creationId xmlns:p14="http://schemas.microsoft.com/office/powerpoint/2010/main" val="9080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a:t>Inference</a:t>
            </a:r>
            <a:endParaRPr lang="en-IN" b="1" dirty="0"/>
          </a:p>
        </p:txBody>
      </p:sp>
      <p:sp>
        <p:nvSpPr>
          <p:cNvPr id="3" name="TextBox 2">
            <a:extLst>
              <a:ext uri="{FF2B5EF4-FFF2-40B4-BE49-F238E27FC236}">
                <a16:creationId xmlns:a16="http://schemas.microsoft.com/office/drawing/2014/main" id="{0775F509-0D26-73E2-7673-4B3E05D30A6E}"/>
              </a:ext>
            </a:extLst>
          </p:cNvPr>
          <p:cNvSpPr txBox="1"/>
          <p:nvPr/>
        </p:nvSpPr>
        <p:spPr>
          <a:xfrm>
            <a:off x="1331640" y="1737598"/>
            <a:ext cx="7200800" cy="6047809"/>
          </a:xfrm>
          <a:prstGeom prst="rect">
            <a:avLst/>
          </a:prstGeom>
          <a:noFill/>
        </p:spPr>
        <p:txBody>
          <a:bodyPr wrap="square" numCol="1" rtlCol="0">
            <a:spAutoFit/>
          </a:bodyPr>
          <a:lstStyle/>
          <a:p>
            <a:pPr marL="342900" lvl="0" indent="-342900" algn="jus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Among Germany, Canada, Australia, Hong Kong, Greece and Afghanistan, Germany is the most profitable country and the next country is Canada.</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total cost of imports in the year 2014-2015 is the highest among the three     years.</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Most of the marine products were exported to Vietnam, USA and Japan from India.</a:t>
            </a: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while comparing the export of tea from India is higher in 2015-2016 as 39 countries and the export of sugar from India is higher in the year 2015-2016 and 2016-2017 as 18 countries.</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maximum sales were achieved in imports in 2016-2017 and exports in 2014-2015.</a:t>
            </a: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Castor oil and dyes were the most profitable products.</a:t>
            </a: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average export sales from India is highest in 2014-2015.</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176530" indent="-10160"/>
            <a:r>
              <a:rPr lang="en-US" sz="1800" dirty="0">
                <a:effectLst/>
                <a:latin typeface="Times New Roman" panose="02020603050405020304" pitchFamily="18" charset="0"/>
                <a:ea typeface="Times New Roman" panose="02020603050405020304" pitchFamily="18" charset="0"/>
              </a:rPr>
              <a:t> </a:t>
            </a:r>
          </a:p>
          <a:p>
            <a:pPr marL="176530" indent="-1016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76530" indent="-1016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lvl="1" algn="ctr"/>
            <a:r>
              <a:rPr lang="en-US"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28487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1143000"/>
          </a:xfrm>
        </p:spPr>
        <p:txBody>
          <a:bodyPr/>
          <a:lstStyle/>
          <a:p>
            <a:pPr algn="ctr"/>
            <a:r>
              <a:rPr lang="en-US" b="1" dirty="0"/>
              <a:t>Conclusion</a:t>
            </a:r>
            <a:endParaRPr lang="en-IN" b="1" dirty="0"/>
          </a:p>
        </p:txBody>
      </p:sp>
      <p:sp>
        <p:nvSpPr>
          <p:cNvPr id="3" name="TextBox 2">
            <a:extLst>
              <a:ext uri="{FF2B5EF4-FFF2-40B4-BE49-F238E27FC236}">
                <a16:creationId xmlns:a16="http://schemas.microsoft.com/office/drawing/2014/main" id="{641D6CB7-BE09-55C4-81EC-94F7533660B1}"/>
              </a:ext>
            </a:extLst>
          </p:cNvPr>
          <p:cNvSpPr txBox="1"/>
          <p:nvPr/>
        </p:nvSpPr>
        <p:spPr>
          <a:xfrm>
            <a:off x="1619672" y="1790090"/>
            <a:ext cx="7128792"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It can be used to calculate the number of countries importing or exporting that particular products to India.</a:t>
            </a:r>
          </a:p>
          <a:p>
            <a:pPr marL="285750" indent="-285750">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It is used to calculate the which type of goods are imported and exported to the specific country.</a:t>
            </a:r>
          </a:p>
          <a:p>
            <a:pPr marL="285750" indent="-285750">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It is used to calculate a particular product's minimum export or import.</a:t>
            </a:r>
            <a:endParaRPr lang="en-US" dirty="0">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It is used to calculate a particular product's maximum export or import.</a:t>
            </a:r>
          </a:p>
          <a:p>
            <a:pPr marL="285750" indent="-285750">
              <a:lnSpc>
                <a:spcPct val="150000"/>
              </a:lnSpc>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Y</a:t>
            </a:r>
            <a:r>
              <a:rPr lang="en-US" dirty="0">
                <a:effectLst/>
                <a:latin typeface="Times New Roman" panose="02020603050405020304" pitchFamily="18" charset="0"/>
                <a:ea typeface="Times New Roman" panose="02020603050405020304" pitchFamily="18" charset="0"/>
              </a:rPr>
              <a:t>ear wise analysis can be done with this dashboard</a:t>
            </a:r>
            <a:endParaRPr lang="en-IN"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48998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875"/>
            <a:ext cx="8229600" cy="1143000"/>
          </a:xfrm>
        </p:spPr>
        <p:txBody>
          <a:bodyPr/>
          <a:lstStyle/>
          <a:p>
            <a:pPr algn="ctr"/>
            <a:r>
              <a:rPr lang="en-US" b="1" dirty="0"/>
              <a:t>References</a:t>
            </a:r>
            <a:endParaRPr lang="en-IN" b="1" dirty="0"/>
          </a:p>
        </p:txBody>
      </p:sp>
      <p:sp>
        <p:nvSpPr>
          <p:cNvPr id="3" name="TextBox 2">
            <a:extLst>
              <a:ext uri="{FF2B5EF4-FFF2-40B4-BE49-F238E27FC236}">
                <a16:creationId xmlns:a16="http://schemas.microsoft.com/office/drawing/2014/main" id="{CCF5E18F-EF02-56CE-1C02-ED93CBEE321D}"/>
              </a:ext>
            </a:extLst>
          </p:cNvPr>
          <p:cNvSpPr txBox="1"/>
          <p:nvPr/>
        </p:nvSpPr>
        <p:spPr>
          <a:xfrm>
            <a:off x="1187624" y="1844824"/>
            <a:ext cx="7992888" cy="3416320"/>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222222"/>
                </a:solidFill>
                <a:effectLst/>
                <a:latin typeface="Times New Roman" panose="02020603050405020304" pitchFamily="18" charset="0"/>
                <a:ea typeface="Times New Roman" panose="02020603050405020304" pitchFamily="18" charset="0"/>
              </a:rPr>
              <a:t>Dutta, M. (1965). Import structure of India. The Review of Economics and Statistics, 295-300.</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solidFill>
                  <a:srgbClr val="222222"/>
                </a:solidFill>
                <a:effectLst/>
                <a:latin typeface="Times New Roman" panose="02020603050405020304" pitchFamily="18" charset="0"/>
                <a:ea typeface="Times New Roman" panose="02020603050405020304" pitchFamily="18" charset="0"/>
              </a:rPr>
              <a:t>Bhattacharyya, M. (1989). Import intensity of exports: A case study of Indian economy. Indian Economic Journal, 36(3), 94.</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dirty="0" err="1">
                <a:solidFill>
                  <a:srgbClr val="222222"/>
                </a:solidFill>
                <a:latin typeface="Times New Roman" panose="02020603050405020304" pitchFamily="18" charset="0"/>
                <a:ea typeface="Times New Roman" panose="02020603050405020304" pitchFamily="18" charset="0"/>
              </a:rPr>
              <a:t>G</a:t>
            </a:r>
            <a:r>
              <a:rPr lang="en-US" sz="1800" dirty="0" err="1">
                <a:solidFill>
                  <a:srgbClr val="222222"/>
                </a:solidFill>
                <a:effectLst/>
                <a:latin typeface="Times New Roman" panose="02020603050405020304" pitchFamily="18" charset="0"/>
                <a:ea typeface="Times New Roman" panose="02020603050405020304" pitchFamily="18" charset="0"/>
              </a:rPr>
              <a:t>oldar</a:t>
            </a:r>
            <a:r>
              <a:rPr lang="en-US" dirty="0" err="1">
                <a:solidFill>
                  <a:srgbClr val="222222"/>
                </a:solidFill>
                <a:latin typeface="Times New Roman" panose="02020603050405020304" pitchFamily="18" charset="0"/>
                <a:ea typeface="Times New Roman" panose="02020603050405020304" pitchFamily="18" charset="0"/>
              </a:rPr>
              <a:t>.</a:t>
            </a:r>
            <a:r>
              <a:rPr lang="en-US" sz="1800" dirty="0" err="1">
                <a:solidFill>
                  <a:srgbClr val="222222"/>
                </a:solidFill>
                <a:effectLst/>
                <a:latin typeface="Times New Roman" panose="02020603050405020304" pitchFamily="18" charset="0"/>
                <a:ea typeface="Times New Roman" panose="02020603050405020304" pitchFamily="18" charset="0"/>
              </a:rPr>
              <a:t>B</a:t>
            </a:r>
            <a:r>
              <a:rPr lang="en-US" sz="1800" dirty="0">
                <a:solidFill>
                  <a:srgbClr val="222222"/>
                </a:solidFill>
                <a:effectLst/>
                <a:latin typeface="Times New Roman" panose="02020603050405020304" pitchFamily="18" charset="0"/>
                <a:ea typeface="Times New Roman" panose="02020603050405020304" pitchFamily="18" charset="0"/>
              </a:rPr>
              <a:t>. (2017). Determinants of import intensity of India’s manufactured exports under the new policy regime. In Perspectives on Economic Development and Policy in India (pp. 217-232). Springer, Singapore.</a:t>
            </a:r>
            <a:endParaRPr lang="en-IN" sz="1800" dirty="0">
              <a:effectLst/>
              <a:latin typeface="Times New Roman" panose="02020603050405020304" pitchFamily="18" charset="0"/>
              <a:ea typeface="Times New Roman" panose="02020603050405020304" pitchFamily="18" charset="0"/>
            </a:endParaRPr>
          </a:p>
          <a:p>
            <a:pPr marL="285750" indent="-285750">
              <a:lnSpc>
                <a:spcPct val="200000"/>
              </a:lnSpc>
              <a:buFont typeface="Wingdings" panose="05000000000000000000" pitchFamily="2" charset="2"/>
              <a:buChar char="§"/>
            </a:pPr>
            <a:r>
              <a:rPr lang="en-US" sz="1800" dirty="0">
                <a:solidFill>
                  <a:srgbClr val="222222"/>
                </a:solidFill>
                <a:effectLst/>
                <a:latin typeface="Times New Roman" panose="02020603050405020304" pitchFamily="18" charset="0"/>
                <a:ea typeface="Times New Roman" panose="02020603050405020304" pitchFamily="18" charset="0"/>
              </a:rPr>
              <a:t>Kumar, M. R., &amp; </a:t>
            </a:r>
            <a:r>
              <a:rPr lang="en-US" sz="1800" dirty="0" err="1">
                <a:solidFill>
                  <a:srgbClr val="222222"/>
                </a:solidFill>
                <a:effectLst/>
                <a:latin typeface="Times New Roman" panose="02020603050405020304" pitchFamily="18" charset="0"/>
                <a:ea typeface="Times New Roman" panose="02020603050405020304" pitchFamily="18" charset="0"/>
              </a:rPr>
              <a:t>Janagam</a:t>
            </a:r>
            <a:r>
              <a:rPr lang="en-US" dirty="0" err="1">
                <a:solidFill>
                  <a:srgbClr val="222222"/>
                </a:solidFill>
                <a:latin typeface="Times New Roman" panose="02020603050405020304" pitchFamily="18" charset="0"/>
                <a:ea typeface="Times New Roman" panose="02020603050405020304" pitchFamily="18" charset="0"/>
              </a:rPr>
              <a:t>.</a:t>
            </a:r>
            <a:r>
              <a:rPr lang="en-US" sz="1800" dirty="0" err="1">
                <a:solidFill>
                  <a:srgbClr val="222222"/>
                </a:solidFill>
                <a:effectLst/>
                <a:latin typeface="Times New Roman" panose="02020603050405020304" pitchFamily="18" charset="0"/>
                <a:ea typeface="Times New Roman" panose="02020603050405020304" pitchFamily="18" charset="0"/>
              </a:rPr>
              <a:t>D</a:t>
            </a:r>
            <a:r>
              <a:rPr lang="en-US" sz="1800" dirty="0">
                <a:solidFill>
                  <a:srgbClr val="222222"/>
                </a:solidFill>
                <a:effectLst/>
                <a:latin typeface="Times New Roman" panose="02020603050405020304" pitchFamily="18" charset="0"/>
                <a:ea typeface="Times New Roman" panose="02020603050405020304" pitchFamily="18" charset="0"/>
              </a:rPr>
              <a:t>. (2011). Export and import pattern of medicinal plants in India. Indian Journal of Science and Technology, 4(3), 245-248.</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99609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16547</TotalTime>
  <Words>752</Words>
  <Application>Microsoft Office PowerPoint</Application>
  <PresentationFormat>On-screen Show (4:3)</PresentationFormat>
  <Paragraphs>66</Paragraphs>
  <Slides>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Copperplate Gothic Bold</vt:lpstr>
      <vt:lpstr>Times New Roman</vt:lpstr>
      <vt:lpstr>Wingdings</vt:lpstr>
      <vt:lpstr>Wingdings 2</vt:lpstr>
      <vt:lpstr>Flow</vt:lpstr>
      <vt:lpstr>1_Custom Design</vt:lpstr>
      <vt:lpstr>Custom Design</vt:lpstr>
      <vt:lpstr>PowerPoint Presentation</vt:lpstr>
      <vt:lpstr>Problem Statement</vt:lpstr>
      <vt:lpstr>Introduction</vt:lpstr>
      <vt:lpstr>Business Objective</vt:lpstr>
      <vt:lpstr>Dashboard</vt:lpstr>
      <vt:lpstr>Inference</vt:lpstr>
      <vt:lpstr>Conclusion</vt:lpstr>
      <vt:lpstr>References</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Arunesh J</dc:creator>
  <cp:lastModifiedBy>Mohamed Rizwan</cp:lastModifiedBy>
  <cp:revision>957</cp:revision>
  <dcterms:created xsi:type="dcterms:W3CDTF">2013-12-25T07:56:38Z</dcterms:created>
  <dcterms:modified xsi:type="dcterms:W3CDTF">2023-01-28T00:30:04Z</dcterms:modified>
</cp:coreProperties>
</file>