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handoutMasterIdLst>
    <p:handoutMasterId r:id="rId17"/>
  </p:handoutMasterIdLst>
  <p:sldIdLst>
    <p:sldId id="280" r:id="rId2"/>
    <p:sldId id="269" r:id="rId3"/>
    <p:sldId id="270" r:id="rId4"/>
    <p:sldId id="271" r:id="rId5"/>
    <p:sldId id="272" r:id="rId6"/>
    <p:sldId id="273" r:id="rId7"/>
    <p:sldId id="274" r:id="rId8"/>
    <p:sldId id="275" r:id="rId9"/>
    <p:sldId id="276" r:id="rId10"/>
    <p:sldId id="277" r:id="rId11"/>
    <p:sldId id="278" r:id="rId12"/>
    <p:sldId id="279" r:id="rId13"/>
    <p:sldId id="281"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4660"/>
  </p:normalViewPr>
  <p:slideViewPr>
    <p:cSldViewPr snapToGrid="0">
      <p:cViewPr varScale="1">
        <p:scale>
          <a:sx n="89" d="100"/>
          <a:sy n="89" d="100"/>
        </p:scale>
        <p:origin x="68" y="156"/>
      </p:cViewPr>
      <p:guideLst>
        <p:guide orient="horz" pos="2160"/>
        <p:guide pos="3840"/>
      </p:guideLst>
    </p:cSldViewPr>
  </p:slideViewPr>
  <p:notesTextViewPr>
    <p:cViewPr>
      <p:scale>
        <a:sx n="1" d="1"/>
        <a:sy n="1" d="1"/>
      </p:scale>
      <p:origin x="0" y="0"/>
    </p:cViewPr>
  </p:notesTextViewPr>
  <p:notesViewPr>
    <p:cSldViewPr snapToGrid="0" showGuides="1">
      <p:cViewPr varScale="1">
        <p:scale>
          <a:sx n="80" d="100"/>
          <a:sy n="80" d="100"/>
        </p:scale>
        <p:origin x="244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avee\Downloads\6%20question%20sub.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avee\Downloads\6%20question%20sub.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avee\Downloads\12th%20question%20excel1.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avee\Downloads\2%20question%20sub.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navee\Downloads\5%20question%20sub.csv"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Total_engagement_rate</a:t>
            </a:r>
          </a:p>
        </c:rich>
      </c:tx>
      <c:layout>
        <c:manualLayout>
          <c:xMode val="edge"/>
          <c:yMode val="edge"/>
          <c:x val="0.33332088898475648"/>
          <c:y val="2.63096057584002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Sheet1!$C$130</c:f>
              <c:strCache>
                <c:ptCount val="1"/>
                <c:pt idx="0">
                  <c:v>Total_engagement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Sheet1!$B$131:$B$140</c:f>
              <c:strCache>
                <c:ptCount val="10"/>
                <c:pt idx="0">
                  <c:v>Karley_Bosco</c:v>
                </c:pt>
                <c:pt idx="1">
                  <c:v>Kenneth64</c:v>
                </c:pt>
                <c:pt idx="2">
                  <c:v>Erick5</c:v>
                </c:pt>
                <c:pt idx="3">
                  <c:v>Kelsi26</c:v>
                </c:pt>
                <c:pt idx="4">
                  <c:v>Aiyana_Hoeger</c:v>
                </c:pt>
                <c:pt idx="5">
                  <c:v>Delpha.Kihn</c:v>
                </c:pt>
                <c:pt idx="6">
                  <c:v>Rafael.Hickle2</c:v>
                </c:pt>
                <c:pt idx="7">
                  <c:v>Damon35</c:v>
                </c:pt>
                <c:pt idx="8">
                  <c:v>Jaylan.Lakin</c:v>
                </c:pt>
                <c:pt idx="9">
                  <c:v>Peter.Stehr0</c:v>
                </c:pt>
              </c:strCache>
            </c:strRef>
          </c:cat>
          <c:val>
            <c:numRef>
              <c:f>Sheet1!$C$131:$C$140</c:f>
              <c:numCache>
                <c:formatCode>General</c:formatCode>
                <c:ptCount val="10"/>
                <c:pt idx="0">
                  <c:v>166</c:v>
                </c:pt>
                <c:pt idx="1">
                  <c:v>158</c:v>
                </c:pt>
                <c:pt idx="2">
                  <c:v>157</c:v>
                </c:pt>
                <c:pt idx="3">
                  <c:v>156</c:v>
                </c:pt>
                <c:pt idx="4">
                  <c:v>154</c:v>
                </c:pt>
                <c:pt idx="5">
                  <c:v>154</c:v>
                </c:pt>
                <c:pt idx="6">
                  <c:v>153</c:v>
                </c:pt>
                <c:pt idx="7">
                  <c:v>152</c:v>
                </c:pt>
                <c:pt idx="8">
                  <c:v>149</c:v>
                </c:pt>
                <c:pt idx="9">
                  <c:v>149</c:v>
                </c:pt>
              </c:numCache>
            </c:numRef>
          </c:val>
          <c:extLst>
            <c:ext xmlns:c16="http://schemas.microsoft.com/office/drawing/2014/chart" uri="{C3380CC4-5D6E-409C-BE32-E72D297353CC}">
              <c16:uniqueId val="{00000000-A576-4E6A-816A-B93740C99B98}"/>
            </c:ext>
          </c:extLst>
        </c:ser>
        <c:dLbls>
          <c:dLblPos val="outEnd"/>
          <c:showLegendKey val="0"/>
          <c:showVal val="1"/>
          <c:showCatName val="0"/>
          <c:showSerName val="0"/>
          <c:showPercent val="0"/>
          <c:showBubbleSize val="0"/>
        </c:dLbls>
        <c:gapWidth val="219"/>
        <c:overlap val="-27"/>
        <c:axId val="1936585952"/>
        <c:axId val="1936583552"/>
      </c:barChart>
      <c:catAx>
        <c:axId val="19365859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username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583552"/>
        <c:crosses val="autoZero"/>
        <c:auto val="1"/>
        <c:lblAlgn val="ctr"/>
        <c:lblOffset val="100"/>
        <c:noMultiLvlLbl val="0"/>
      </c:catAx>
      <c:valAx>
        <c:axId val="1936583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585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[6 question sub.csv]6 question sub!PivotTable22</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1"/>
              <a:t>count of user category</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'6 question sub'!$G$4</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E08-40FA-8225-D0F9E7F1FDD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E08-40FA-8225-D0F9E7F1FDD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AE08-40FA-8225-D0F9E7F1FDD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'6 question sub'!$F$5:$F$8</c:f>
              <c:strCache>
                <c:ptCount val="3"/>
                <c:pt idx="0">
                  <c:v>Highly Engaged</c:v>
                </c:pt>
                <c:pt idx="1">
                  <c:v>Less Engaged</c:v>
                </c:pt>
                <c:pt idx="2">
                  <c:v>Moderately Engaged</c:v>
                </c:pt>
              </c:strCache>
            </c:strRef>
          </c:cat>
          <c:val>
            <c:numRef>
              <c:f>'6 question sub'!$G$5:$G$8</c:f>
              <c:numCache>
                <c:formatCode>General</c:formatCode>
                <c:ptCount val="3"/>
                <c:pt idx="0">
                  <c:v>30</c:v>
                </c:pt>
                <c:pt idx="1">
                  <c:v>10</c:v>
                </c:pt>
                <c:pt idx="2">
                  <c:v>34</c:v>
                </c:pt>
              </c:numCache>
            </c:numRef>
          </c:val>
          <c:extLst>
            <c:ext xmlns:c16="http://schemas.microsoft.com/office/drawing/2014/chart" uri="{C3380CC4-5D6E-409C-BE32-E72D297353CC}">
              <c16:uniqueId val="{00000006-AE08-40FA-8225-D0F9E7F1FDDF}"/>
            </c:ext>
          </c:extLst>
        </c:ser>
        <c:dLbls>
          <c:dLblPos val="ctr"/>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[6 question sub.csv]6 question sub!PivotTable23</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effectLst/>
              </a:rPr>
              <a:t>New_User</a:t>
            </a:r>
            <a:r>
              <a:rPr lang="en-IN" sz="1400" b="1" i="0" u="none" strike="noStrike" baseline="0"/>
              <a:t>  vs </a:t>
            </a:r>
            <a:r>
              <a:rPr lang="en-IN" sz="1400" b="1" i="0" u="none" strike="noStrike" baseline="0">
                <a:effectLst/>
              </a:rPr>
              <a:t>Old_User</a:t>
            </a:r>
            <a:r>
              <a:rPr lang="en-IN" sz="1400" b="1" i="0" u="none" strike="noStrike" baseline="0"/>
              <a:t>  </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'6 question sub'!$G$31</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7B5E-4B81-AA11-C9F9E0691FB8}"/>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7B5E-4B81-AA11-C9F9E0691FB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'6 question sub'!$F$32:$F$34</c:f>
              <c:strCache>
                <c:ptCount val="2"/>
                <c:pt idx="0">
                  <c:v>New_User</c:v>
                </c:pt>
                <c:pt idx="1">
                  <c:v>Old_User</c:v>
                </c:pt>
              </c:strCache>
            </c:strRef>
          </c:cat>
          <c:val>
            <c:numRef>
              <c:f>'6 question sub'!$G$32:$G$34</c:f>
              <c:numCache>
                <c:formatCode>General</c:formatCode>
                <c:ptCount val="2"/>
                <c:pt idx="0">
                  <c:v>26</c:v>
                </c:pt>
                <c:pt idx="1">
                  <c:v>48</c:v>
                </c:pt>
              </c:numCache>
            </c:numRef>
          </c:val>
          <c:extLst>
            <c:ext xmlns:c16="http://schemas.microsoft.com/office/drawing/2014/chart" uri="{C3380CC4-5D6E-409C-BE32-E72D297353CC}">
              <c16:uniqueId val="{00000004-7B5E-4B81-AA11-C9F9E0691FB8}"/>
            </c:ext>
          </c:extLst>
        </c:ser>
        <c:dLbls>
          <c:dLblPos val="bestFit"/>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IN" b="1"/>
              <a:t>Avg_likes vs Tags</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manualLayout>
          <c:layoutTarget val="inner"/>
          <c:xMode val="edge"/>
          <c:yMode val="edge"/>
          <c:x val="7.8510101010101016E-2"/>
          <c:y val="0.14172086450372792"/>
          <c:w val="0.89371212121212118"/>
          <c:h val="0.58007504043561253"/>
        </c:manualLayout>
      </c:layout>
      <c:barChart>
        <c:barDir val="col"/>
        <c:grouping val="clustered"/>
        <c:varyColors val="0"/>
        <c:ser>
          <c:idx val="0"/>
          <c:order val="0"/>
          <c:tx>
            <c:strRef>
              <c:f>'12th question excel1'!$B$1</c:f>
              <c:strCache>
                <c:ptCount val="1"/>
                <c:pt idx="0">
                  <c:v>avg_likes</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'12th question excel1'!$A$2:$A$11</c:f>
              <c:strCache>
                <c:ptCount val="10"/>
                <c:pt idx="0">
                  <c:v>dreamy</c:v>
                </c:pt>
                <c:pt idx="1">
                  <c:v>beauty</c:v>
                </c:pt>
                <c:pt idx="2">
                  <c:v>stunning</c:v>
                </c:pt>
                <c:pt idx="3">
                  <c:v>delicious</c:v>
                </c:pt>
                <c:pt idx="4">
                  <c:v>foodie</c:v>
                </c:pt>
                <c:pt idx="5">
                  <c:v>happy</c:v>
                </c:pt>
                <c:pt idx="6">
                  <c:v>hair</c:v>
                </c:pt>
                <c:pt idx="7">
                  <c:v>photography</c:v>
                </c:pt>
                <c:pt idx="8">
                  <c:v>beach</c:v>
                </c:pt>
                <c:pt idx="9">
                  <c:v>style</c:v>
                </c:pt>
              </c:strCache>
            </c:strRef>
          </c:cat>
          <c:val>
            <c:numRef>
              <c:f>'12th question excel1'!$B$2:$B$11</c:f>
              <c:numCache>
                <c:formatCode>General</c:formatCode>
                <c:ptCount val="10"/>
                <c:pt idx="0">
                  <c:v>35.75</c:v>
                </c:pt>
                <c:pt idx="1">
                  <c:v>34.950000000000003</c:v>
                </c:pt>
                <c:pt idx="2">
                  <c:v>34.94</c:v>
                </c:pt>
                <c:pt idx="3">
                  <c:v>34.93</c:v>
                </c:pt>
                <c:pt idx="4">
                  <c:v>34.729999999999997</c:v>
                </c:pt>
                <c:pt idx="5">
                  <c:v>34.590000000000003</c:v>
                </c:pt>
                <c:pt idx="6">
                  <c:v>34.520000000000003</c:v>
                </c:pt>
                <c:pt idx="7">
                  <c:v>34.5</c:v>
                </c:pt>
                <c:pt idx="8">
                  <c:v>34.479999999999997</c:v>
                </c:pt>
                <c:pt idx="9">
                  <c:v>34.47</c:v>
                </c:pt>
              </c:numCache>
            </c:numRef>
          </c:val>
          <c:extLst>
            <c:ext xmlns:c16="http://schemas.microsoft.com/office/drawing/2014/chart" uri="{C3380CC4-5D6E-409C-BE32-E72D297353CC}">
              <c16:uniqueId val="{00000000-3AFD-434D-B6A1-8D2E7110F4C3}"/>
            </c:ext>
          </c:extLst>
        </c:ser>
        <c:dLbls>
          <c:dLblPos val="inEnd"/>
          <c:showLegendKey val="0"/>
          <c:showVal val="1"/>
          <c:showCatName val="0"/>
          <c:showSerName val="0"/>
          <c:showPercent val="0"/>
          <c:showBubbleSize val="0"/>
        </c:dLbls>
        <c:gapWidth val="41"/>
        <c:axId val="1858966511"/>
        <c:axId val="1858965551"/>
      </c:barChart>
      <c:catAx>
        <c:axId val="1858966511"/>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IN" sz="1400"/>
                  <a:t>Tags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858965551"/>
        <c:crosses val="autoZero"/>
        <c:auto val="1"/>
        <c:lblAlgn val="ctr"/>
        <c:lblOffset val="100"/>
        <c:noMultiLvlLbl val="0"/>
      </c:catAx>
      <c:valAx>
        <c:axId val="1858965551"/>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IN" sz="1400"/>
                  <a:t>Avg_likes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858966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b="1"/>
              <a:t>Hashtags</a:t>
            </a:r>
            <a:r>
              <a:rPr lang="en-US" b="1" baseline="0"/>
              <a:t> vs Engagements</a:t>
            </a:r>
            <a:endParaRPr lang="en-US" b="1"/>
          </a:p>
        </c:rich>
      </c:tx>
      <c:layout>
        <c:manualLayout>
          <c:xMode val="edge"/>
          <c:yMode val="edge"/>
          <c:x val="0.22648600174978126"/>
          <c:y val="3.2407407407407406E-2"/>
        </c:manualLayout>
      </c:layout>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'2 question sub'!$B$1</c:f>
              <c:strCache>
                <c:ptCount val="1"/>
                <c:pt idx="0">
                  <c:v>total_engagement</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'2 question sub'!$A$2:$A$11</c:f>
              <c:strCache>
                <c:ptCount val="10"/>
                <c:pt idx="0">
                  <c:v>smile</c:v>
                </c:pt>
                <c:pt idx="1">
                  <c:v>beach</c:v>
                </c:pt>
                <c:pt idx="2">
                  <c:v>party</c:v>
                </c:pt>
                <c:pt idx="3">
                  <c:v>fun</c:v>
                </c:pt>
                <c:pt idx="4">
                  <c:v>concert</c:v>
                </c:pt>
                <c:pt idx="5">
                  <c:v>food</c:v>
                </c:pt>
                <c:pt idx="6">
                  <c:v>lol</c:v>
                </c:pt>
                <c:pt idx="7">
                  <c:v>hair</c:v>
                </c:pt>
                <c:pt idx="8">
                  <c:v>happy</c:v>
                </c:pt>
                <c:pt idx="9">
                  <c:v>beauty</c:v>
                </c:pt>
              </c:strCache>
            </c:strRef>
          </c:cat>
          <c:val>
            <c:numRef>
              <c:f>'2 question sub'!$B$2:$B$11</c:f>
              <c:numCache>
                <c:formatCode>General</c:formatCode>
                <c:ptCount val="10"/>
                <c:pt idx="0">
                  <c:v>59</c:v>
                </c:pt>
                <c:pt idx="1">
                  <c:v>42</c:v>
                </c:pt>
                <c:pt idx="2">
                  <c:v>39</c:v>
                </c:pt>
                <c:pt idx="3">
                  <c:v>38</c:v>
                </c:pt>
                <c:pt idx="4">
                  <c:v>24</c:v>
                </c:pt>
                <c:pt idx="5">
                  <c:v>24</c:v>
                </c:pt>
                <c:pt idx="6">
                  <c:v>24</c:v>
                </c:pt>
                <c:pt idx="7">
                  <c:v>23</c:v>
                </c:pt>
                <c:pt idx="8">
                  <c:v>22</c:v>
                </c:pt>
                <c:pt idx="9">
                  <c:v>20</c:v>
                </c:pt>
              </c:numCache>
            </c:numRef>
          </c:val>
          <c:extLst>
            <c:ext xmlns:c16="http://schemas.microsoft.com/office/drawing/2014/chart" uri="{C3380CC4-5D6E-409C-BE32-E72D297353CC}">
              <c16:uniqueId val="{00000000-9A5D-46DC-A321-2DFC592CCE12}"/>
            </c:ext>
          </c:extLst>
        </c:ser>
        <c:dLbls>
          <c:dLblPos val="inEnd"/>
          <c:showLegendKey val="0"/>
          <c:showVal val="1"/>
          <c:showCatName val="0"/>
          <c:showSerName val="0"/>
          <c:showPercent val="0"/>
          <c:showBubbleSize val="0"/>
        </c:dLbls>
        <c:gapWidth val="41"/>
        <c:axId val="1342995887"/>
        <c:axId val="1342993967"/>
      </c:barChart>
      <c:catAx>
        <c:axId val="1342995887"/>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IN" sz="1600" b="1"/>
                  <a:t>Username</a:t>
                </a:r>
                <a:r>
                  <a:rPr lang="en-IN" sz="1600" b="1" baseline="0"/>
                  <a:t> </a:t>
                </a:r>
                <a:endParaRPr lang="en-IN" sz="1600" b="1"/>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1342993967"/>
        <c:crosses val="autoZero"/>
        <c:auto val="1"/>
        <c:lblAlgn val="ctr"/>
        <c:lblOffset val="100"/>
        <c:noMultiLvlLbl val="0"/>
      </c:catAx>
      <c:valAx>
        <c:axId val="1342993967"/>
        <c:scaling>
          <c:orientation val="minMax"/>
        </c:scaling>
        <c:delete val="1"/>
        <c:axPos val="l"/>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IN" sz="1600"/>
                  <a:t>Engagement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3429958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Followers count</a:t>
            </a:r>
            <a:r>
              <a:rPr lang="en-IN" b="1" baseline="0"/>
              <a:t>  vs Engagement_rate </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'5 question sub'!$C$1</c:f>
              <c:strCache>
                <c:ptCount val="1"/>
                <c:pt idx="0">
                  <c:v>total_followers</c:v>
                </c:pt>
              </c:strCache>
            </c:strRef>
          </c:tx>
          <c:spPr>
            <a:solidFill>
              <a:srgbClr val="C00000"/>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'5 question sub'!$B$2:$B$11</c:f>
              <c:strCache>
                <c:ptCount val="10"/>
                <c:pt idx="0">
                  <c:v>Karley_Bosco</c:v>
                </c:pt>
                <c:pt idx="1">
                  <c:v>Kenneth64</c:v>
                </c:pt>
                <c:pt idx="2">
                  <c:v>Erick5</c:v>
                </c:pt>
                <c:pt idx="3">
                  <c:v>Kelsi26</c:v>
                </c:pt>
                <c:pt idx="4">
                  <c:v>Aiyana_Hoeger</c:v>
                </c:pt>
                <c:pt idx="5">
                  <c:v>Delpha.Kihn</c:v>
                </c:pt>
                <c:pt idx="6">
                  <c:v>Rafael.Hickle2</c:v>
                </c:pt>
                <c:pt idx="7">
                  <c:v>Damon35</c:v>
                </c:pt>
                <c:pt idx="8">
                  <c:v>Jaylan.Lakin</c:v>
                </c:pt>
                <c:pt idx="9">
                  <c:v>Peter.Stehr0</c:v>
                </c:pt>
              </c:strCache>
            </c:strRef>
          </c:cat>
          <c:val>
            <c:numRef>
              <c:f>'5 question sub'!$C$2:$C$11</c:f>
              <c:numCache>
                <c:formatCode>General</c:formatCode>
                <c:ptCount val="10"/>
                <c:pt idx="0">
                  <c:v>76</c:v>
                </c:pt>
                <c:pt idx="1">
                  <c:v>76</c:v>
                </c:pt>
                <c:pt idx="2">
                  <c:v>76</c:v>
                </c:pt>
                <c:pt idx="3">
                  <c:v>76</c:v>
                </c:pt>
                <c:pt idx="4">
                  <c:v>76</c:v>
                </c:pt>
                <c:pt idx="5">
                  <c:v>76</c:v>
                </c:pt>
                <c:pt idx="6">
                  <c:v>76</c:v>
                </c:pt>
                <c:pt idx="7">
                  <c:v>76</c:v>
                </c:pt>
                <c:pt idx="8">
                  <c:v>76</c:v>
                </c:pt>
                <c:pt idx="9">
                  <c:v>76</c:v>
                </c:pt>
              </c:numCache>
            </c:numRef>
          </c:val>
          <c:extLst>
            <c:ext xmlns:c16="http://schemas.microsoft.com/office/drawing/2014/chart" uri="{C3380CC4-5D6E-409C-BE32-E72D297353CC}">
              <c16:uniqueId val="{00000000-5DF2-4C44-8BA6-16D00AFFBC16}"/>
            </c:ext>
          </c:extLst>
        </c:ser>
        <c:ser>
          <c:idx val="1"/>
          <c:order val="1"/>
          <c:tx>
            <c:strRef>
              <c:f>'5 question sub'!$D$1</c:f>
              <c:strCache>
                <c:ptCount val="1"/>
                <c:pt idx="0">
                  <c:v>engagement_rate</c:v>
                </c:pt>
              </c:strCache>
            </c:strRef>
          </c:tx>
          <c:spPr>
            <a:solidFill>
              <a:schemeClr val="accent1">
                <a:lumMod val="75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'5 question sub'!$B$2:$B$11</c:f>
              <c:strCache>
                <c:ptCount val="10"/>
                <c:pt idx="0">
                  <c:v>Karley_Bosco</c:v>
                </c:pt>
                <c:pt idx="1">
                  <c:v>Kenneth64</c:v>
                </c:pt>
                <c:pt idx="2">
                  <c:v>Erick5</c:v>
                </c:pt>
                <c:pt idx="3">
                  <c:v>Kelsi26</c:v>
                </c:pt>
                <c:pt idx="4">
                  <c:v>Aiyana_Hoeger</c:v>
                </c:pt>
                <c:pt idx="5">
                  <c:v>Delpha.Kihn</c:v>
                </c:pt>
                <c:pt idx="6">
                  <c:v>Rafael.Hickle2</c:v>
                </c:pt>
                <c:pt idx="7">
                  <c:v>Damon35</c:v>
                </c:pt>
                <c:pt idx="8">
                  <c:v>Jaylan.Lakin</c:v>
                </c:pt>
                <c:pt idx="9">
                  <c:v>Peter.Stehr0</c:v>
                </c:pt>
              </c:strCache>
            </c:strRef>
          </c:cat>
          <c:val>
            <c:numRef>
              <c:f>'5 question sub'!$D$2:$D$11</c:f>
              <c:numCache>
                <c:formatCode>General</c:formatCode>
                <c:ptCount val="10"/>
                <c:pt idx="0">
                  <c:v>166</c:v>
                </c:pt>
                <c:pt idx="1">
                  <c:v>158</c:v>
                </c:pt>
                <c:pt idx="2">
                  <c:v>157</c:v>
                </c:pt>
                <c:pt idx="3">
                  <c:v>156</c:v>
                </c:pt>
                <c:pt idx="4">
                  <c:v>154</c:v>
                </c:pt>
                <c:pt idx="5">
                  <c:v>154</c:v>
                </c:pt>
                <c:pt idx="6">
                  <c:v>153</c:v>
                </c:pt>
                <c:pt idx="7">
                  <c:v>152</c:v>
                </c:pt>
                <c:pt idx="8">
                  <c:v>149</c:v>
                </c:pt>
                <c:pt idx="9">
                  <c:v>149</c:v>
                </c:pt>
              </c:numCache>
            </c:numRef>
          </c:val>
          <c:extLst>
            <c:ext xmlns:c16="http://schemas.microsoft.com/office/drawing/2014/chart" uri="{C3380CC4-5D6E-409C-BE32-E72D297353CC}">
              <c16:uniqueId val="{00000001-5DF2-4C44-8BA6-16D00AFFBC16}"/>
            </c:ext>
          </c:extLst>
        </c:ser>
        <c:dLbls>
          <c:showLegendKey val="0"/>
          <c:showVal val="1"/>
          <c:showCatName val="0"/>
          <c:showSerName val="0"/>
          <c:showPercent val="0"/>
          <c:showBubbleSize val="0"/>
        </c:dLbls>
        <c:gapWidth val="150"/>
        <c:shape val="box"/>
        <c:axId val="716726927"/>
        <c:axId val="716728847"/>
        <c:axId val="0"/>
      </c:bar3DChart>
      <c:catAx>
        <c:axId val="7167269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400" b="1"/>
                  <a:t>username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6728847"/>
        <c:crosses val="autoZero"/>
        <c:auto val="1"/>
        <c:lblAlgn val="ctr"/>
        <c:lblOffset val="100"/>
        <c:noMultiLvlLbl val="0"/>
      </c:catAx>
      <c:valAx>
        <c:axId val="716728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400" b="1"/>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6726927"/>
        <c:crosses val="autoZero"/>
        <c:crossBetween val="between"/>
        <c:majorUnit val="5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CB2E47-6F41-409B-AD22-834AE1EFF186}" type="datetimeFigureOut">
              <a:rPr lang="en-US" smtClean="0"/>
              <a:t>7/29/2025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80BE5A-9D85-4716-9443-9D9E66ACB5E5}" type="slidenum">
              <a:rPr lang="en-US" smtClean="0"/>
              <a:t>‹#›</a:t>
            </a:fld>
            <a:endParaRPr lang="en-US" dirty="0"/>
          </a:p>
        </p:txBody>
      </p:sp>
    </p:spTree>
    <p:extLst>
      <p:ext uri="{BB962C8B-B14F-4D97-AF65-F5344CB8AC3E}">
        <p14:creationId xmlns:p14="http://schemas.microsoft.com/office/powerpoint/2010/main" val="3788782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744A-403D-42A1-BFE7-61DA46EE7C6C}" type="datetimeFigureOut">
              <a:rPr lang="en-US" smtClean="0"/>
              <a:t>7/29/2025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5635-4EFD-4447-A451-86C57984FA89}" type="slidenum">
              <a:rPr lang="en-US" smtClean="0"/>
              <a:t>‹#›</a:t>
            </a:fld>
            <a:endParaRPr lang="en-US" dirty="0"/>
          </a:p>
        </p:txBody>
      </p:sp>
    </p:spTree>
    <p:extLst>
      <p:ext uri="{BB962C8B-B14F-4D97-AF65-F5344CB8AC3E}">
        <p14:creationId xmlns:p14="http://schemas.microsoft.com/office/powerpoint/2010/main" val="120660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bwMode="grayWhite">
          <a:xfrm>
            <a:off x="83909" y="1449304"/>
            <a:ext cx="12028716" cy="1527349"/>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chemeClr val="bg1"/>
                </a:solidFill>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9" name="Slide Number Placeholder 28"/>
          <p:cNvSpPr>
            <a:spLocks noGrp="1"/>
          </p:cNvSpPr>
          <p:nvPr>
            <p:ph type="sldNum" sz="quarter" idx="12"/>
          </p:nvPr>
        </p:nvSpPr>
        <p:spPr>
          <a:solidFill>
            <a:schemeClr val="accent1">
              <a:lumMod val="75000"/>
            </a:schemeClr>
          </a:solidFill>
        </p:spPr>
        <p:txBody>
          <a:bodyPr lIns="0" tIns="0" rIns="0" bIns="0">
            <a:noAutofit/>
          </a:bodyPr>
          <a:lstStyle>
            <a:lvl1pPr>
              <a:defRPr sz="1400">
                <a:solidFill>
                  <a:srgbClr val="FFFFFF"/>
                </a:solidFill>
              </a:defRPr>
            </a:lvl1pPr>
          </a:lstStyle>
          <a:p>
            <a:fld id="{401CF334-2D5C-4859-84A6-CA7E6E43FAEB}" type="slidenum">
              <a:rPr lang="en-US" smtClean="0"/>
              <a:t>‹#›</a:t>
            </a:fld>
            <a:endParaRPr lang="en-US" dirty="0"/>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49BF3EA-1A78-4F07-BDC0-C8A1BD461199}" type="datetimeFigureOut">
              <a:rPr lang="en-US" smtClean="0"/>
              <a:t>7/29/2025</a:t>
            </a:fld>
            <a:endParaRPr lang="en-US" dirty="0"/>
          </a:p>
        </p:txBody>
      </p:sp>
    </p:spTree>
    <p:extLst>
      <p:ext uri="{BB962C8B-B14F-4D97-AF65-F5344CB8AC3E}">
        <p14:creationId xmlns:p14="http://schemas.microsoft.com/office/powerpoint/2010/main" val="240069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7/29/2025</a:t>
            </a:fld>
            <a:endParaRPr lang="en-US" dirty="0"/>
          </a:p>
        </p:txBody>
      </p:sp>
    </p:spTree>
    <p:extLst>
      <p:ext uri="{BB962C8B-B14F-4D97-AF65-F5344CB8AC3E}">
        <p14:creationId xmlns:p14="http://schemas.microsoft.com/office/powerpoint/2010/main" val="320773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7/29/2025</a:t>
            </a:fld>
            <a:endParaRPr lang="en-US" dirty="0"/>
          </a:p>
        </p:txBody>
      </p:sp>
    </p:spTree>
    <p:extLst>
      <p:ext uri="{BB962C8B-B14F-4D97-AF65-F5344CB8AC3E}">
        <p14:creationId xmlns:p14="http://schemas.microsoft.com/office/powerpoint/2010/main" val="39235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7/29/2025</a:t>
            </a:fld>
            <a:endParaRPr lang="en-US" dirty="0"/>
          </a:p>
        </p:txBody>
      </p:sp>
    </p:spTree>
    <p:extLst>
      <p:ext uri="{BB962C8B-B14F-4D97-AF65-F5344CB8AC3E}">
        <p14:creationId xmlns:p14="http://schemas.microsoft.com/office/powerpoint/2010/main" val="131643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flipV="1">
            <a:off x="92550" y="2376830"/>
            <a:ext cx="120180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6" name="Slide Number Placeholder 5"/>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7/29/2025</a:t>
            </a:fld>
            <a:endParaRPr lang="en-US" dirty="0"/>
          </a:p>
        </p:txBody>
      </p:sp>
    </p:spTree>
    <p:extLst>
      <p:ext uri="{BB962C8B-B14F-4D97-AF65-F5344CB8AC3E}">
        <p14:creationId xmlns:p14="http://schemas.microsoft.com/office/powerpoint/2010/main" val="290822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7/29/2025</a:t>
            </a:fld>
            <a:endParaRPr lang="en-US" dirty="0"/>
          </a:p>
        </p:txBody>
      </p:sp>
    </p:spTree>
    <p:extLst>
      <p:ext uri="{BB962C8B-B14F-4D97-AF65-F5344CB8AC3E}">
        <p14:creationId xmlns:p14="http://schemas.microsoft.com/office/powerpoint/2010/main" val="3658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7/29/2025</a:t>
            </a:fld>
            <a:endParaRPr lang="en-US" dirty="0"/>
          </a:p>
        </p:txBody>
      </p:sp>
    </p:spTree>
    <p:extLst>
      <p:ext uri="{BB962C8B-B14F-4D97-AF65-F5344CB8AC3E}">
        <p14:creationId xmlns:p14="http://schemas.microsoft.com/office/powerpoint/2010/main" val="91127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7/29/2025</a:t>
            </a:fld>
            <a:endParaRPr lang="en-US" dirty="0"/>
          </a:p>
        </p:txBody>
      </p:sp>
    </p:spTree>
    <p:extLst>
      <p:ext uri="{BB962C8B-B14F-4D97-AF65-F5344CB8AC3E}">
        <p14:creationId xmlns:p14="http://schemas.microsoft.com/office/powerpoint/2010/main" val="16130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7/29/2025</a:t>
            </a:fld>
            <a:endParaRPr lang="en-US" dirty="0"/>
          </a:p>
        </p:txBody>
      </p:sp>
    </p:spTree>
    <p:extLst>
      <p:ext uri="{BB962C8B-B14F-4D97-AF65-F5344CB8AC3E}">
        <p14:creationId xmlns:p14="http://schemas.microsoft.com/office/powerpoint/2010/main" val="71155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endParaRPr kumimoji="0"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7/29/2025</a:t>
            </a:fld>
            <a:endParaRPr lang="en-US" dirty="0"/>
          </a:p>
        </p:txBody>
      </p:sp>
    </p:spTree>
    <p:extLst>
      <p:ext uri="{BB962C8B-B14F-4D97-AF65-F5344CB8AC3E}">
        <p14:creationId xmlns:p14="http://schemas.microsoft.com/office/powerpoint/2010/main" val="356626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flipV="1">
            <a:off x="91076" y="4683555"/>
            <a:ext cx="120091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endParaRPr kumimoji="0" lang="en-US" dirty="0"/>
          </a:p>
        </p:txBody>
      </p:sp>
      <p:sp>
        <p:nvSpPr>
          <p:cNvPr id="3" name="Picture Placeholder 2" descr="An empty placeholder to add an image. Click on the placeholder and select the image that you wish to add"/>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7/29/2025</a:t>
            </a:fld>
            <a:endParaRPr lang="en-US" dirty="0"/>
          </a:p>
        </p:txBody>
      </p:sp>
    </p:spTree>
    <p:extLst>
      <p:ext uri="{BB962C8B-B14F-4D97-AF65-F5344CB8AC3E}">
        <p14:creationId xmlns:p14="http://schemas.microsoft.com/office/powerpoint/2010/main" val="372657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lumMod val="75000"/>
            </a:schemeClr>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01CF334-2D5C-4859-84A6-CA7E6E43FAEB}" type="slidenum">
              <a:rPr lang="en-US" smtClean="0"/>
              <a:t>‹#›</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dirty="0"/>
              <a:t>Add a footer</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349BF3EA-1A78-4F07-BDC0-C8A1BD461199}" type="datetimeFigureOut">
              <a:rPr lang="en-US" smtClean="0"/>
              <a:t>7/29/2025</a:t>
            </a:fld>
            <a:endParaRPr lang="en-US" dirty="0"/>
          </a:p>
        </p:txBody>
      </p:sp>
    </p:spTree>
    <p:extLst>
      <p:ext uri="{BB962C8B-B14F-4D97-AF65-F5344CB8AC3E}">
        <p14:creationId xmlns:p14="http://schemas.microsoft.com/office/powerpoint/2010/main" val="39309707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IN" b="1" dirty="0"/>
              <a:t>Social Media Analysis</a:t>
            </a:r>
            <a:br>
              <a:rPr lang="en-IN" b="1" dirty="0"/>
            </a:br>
            <a:r>
              <a:rPr lang="en-IN" b="1" dirty="0"/>
              <a:t>Project</a:t>
            </a:r>
            <a:r>
              <a:rPr lang="en-US" dirty="0"/>
              <a:t> </a:t>
            </a:r>
          </a:p>
        </p:txBody>
      </p:sp>
      <p:pic>
        <p:nvPicPr>
          <p:cNvPr id="1028" name="Picture 4">
            <a:extLst>
              <a:ext uri="{FF2B5EF4-FFF2-40B4-BE49-F238E27FC236}">
                <a16:creationId xmlns:a16="http://schemas.microsoft.com/office/drawing/2014/main" id="{F3ABB042-CF50-ABAC-5DBC-1F6D3A8235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9613" y="4786523"/>
            <a:ext cx="3517105" cy="1758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07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0544" y="324683"/>
            <a:ext cx="10363200" cy="1143000"/>
          </a:xfrm>
        </p:spPr>
        <p:txBody>
          <a:bodyPr/>
          <a:lstStyle/>
          <a:p>
            <a:r>
              <a:rPr lang="en-GB" dirty="0">
                <a:latin typeface="DM Serif Text"/>
                <a:ea typeface="DM Serif Text"/>
                <a:cs typeface="DM Serif Text"/>
                <a:sym typeface="DM Serif Text"/>
              </a:rPr>
              <a:t>Content Performance</a:t>
            </a:r>
            <a:endParaRPr lang="en-US" dirty="0"/>
          </a:p>
        </p:txBody>
      </p:sp>
      <p:graphicFrame>
        <p:nvGraphicFramePr>
          <p:cNvPr id="4" name="Content Placeholder 3">
            <a:extLst>
              <a:ext uri="{FF2B5EF4-FFF2-40B4-BE49-F238E27FC236}">
                <a16:creationId xmlns:a16="http://schemas.microsoft.com/office/drawing/2014/main" id="{BA952381-4A07-DCE8-8977-8880E57F57A8}"/>
              </a:ext>
            </a:extLst>
          </p:cNvPr>
          <p:cNvGraphicFramePr>
            <a:graphicFrameLocks noGrp="1"/>
          </p:cNvGraphicFramePr>
          <p:nvPr>
            <p:ph sz="quarter" idx="1"/>
            <p:extLst>
              <p:ext uri="{D42A27DB-BD31-4B8C-83A1-F6EECF244321}">
                <p14:modId xmlns:p14="http://schemas.microsoft.com/office/powerpoint/2010/main" val="3169722197"/>
              </p:ext>
            </p:extLst>
          </p:nvPr>
        </p:nvGraphicFramePr>
        <p:xfrm>
          <a:off x="266700" y="1414463"/>
          <a:ext cx="5029200" cy="367188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E8C062D9-43AA-8C52-BE9E-4075EA1D470A}"/>
              </a:ext>
            </a:extLst>
          </p:cNvPr>
          <p:cNvSpPr txBox="1"/>
          <p:nvPr/>
        </p:nvSpPr>
        <p:spPr>
          <a:xfrm>
            <a:off x="5522120" y="1414463"/>
            <a:ext cx="6493668" cy="3970318"/>
          </a:xfrm>
          <a:prstGeom prst="rect">
            <a:avLst/>
          </a:prstGeom>
          <a:noFill/>
          <a:ln>
            <a:solidFill>
              <a:schemeClr val="bg2"/>
            </a:solidFill>
          </a:ln>
        </p:spPr>
        <p:txBody>
          <a:bodyPr wrap="square">
            <a:spAutoFit/>
          </a:bodyPr>
          <a:lstStyle/>
          <a:p>
            <a:pPr marL="285750" indent="-285750">
              <a:buFont typeface="Arial" panose="020B0604020202020204" pitchFamily="34" charset="0"/>
              <a:buChar char="•"/>
            </a:pPr>
            <a:r>
              <a:rPr lang="en-US" dirty="0"/>
              <a:t>The difference in average likes across tags is minimal (range: </a:t>
            </a:r>
            <a:r>
              <a:rPr lang="en-US" b="1" dirty="0"/>
              <a:t>34.73 to 35.75</a:t>
            </a:r>
            <a:r>
              <a:rPr lang="en-US" dirty="0"/>
              <a:t>).</a:t>
            </a:r>
            <a:endParaRPr lang="en-US" b="1" dirty="0"/>
          </a:p>
          <a:p>
            <a:pPr marL="285750" indent="-285750">
              <a:buFont typeface="Arial" panose="020B0604020202020204" pitchFamily="34" charset="0"/>
              <a:buChar char="•"/>
            </a:pPr>
            <a:r>
              <a:rPr lang="en-US" b="1" dirty="0"/>
              <a:t>Dreamy</a:t>
            </a:r>
            <a:r>
              <a:rPr lang="en-US" dirty="0"/>
              <a:t> is the most engaging hashtag with an average of </a:t>
            </a:r>
            <a:r>
              <a:rPr lang="en-US" b="1" dirty="0"/>
              <a:t>35.75 </a:t>
            </a:r>
            <a:r>
              <a:rPr lang="en-US" dirty="0"/>
              <a:t>likes per post.</a:t>
            </a:r>
          </a:p>
          <a:p>
            <a:pPr marL="285750" indent="-285750">
              <a:buFont typeface="Arial" panose="020B0604020202020204" pitchFamily="34" charset="0"/>
              <a:buChar char="•"/>
            </a:pPr>
            <a:r>
              <a:rPr lang="en-US" b="1" dirty="0"/>
              <a:t>Beauty</a:t>
            </a:r>
            <a:r>
              <a:rPr lang="en-US" dirty="0"/>
              <a:t> and </a:t>
            </a:r>
            <a:r>
              <a:rPr lang="en-US" b="1" dirty="0"/>
              <a:t>Stunning</a:t>
            </a:r>
            <a:r>
              <a:rPr lang="en-US" dirty="0"/>
              <a:t> follow closely, showing consistent performance.</a:t>
            </a:r>
          </a:p>
          <a:p>
            <a:pPr marL="285750" indent="-285750">
              <a:buFont typeface="Arial" panose="020B0604020202020204" pitchFamily="34" charset="0"/>
              <a:buChar char="•"/>
            </a:pPr>
            <a:r>
              <a:rPr lang="en-US" dirty="0"/>
              <a:t>Double down on </a:t>
            </a:r>
            <a:r>
              <a:rPr lang="en-US" b="1" dirty="0"/>
              <a:t>#dreamy </a:t>
            </a:r>
            <a:r>
              <a:rPr lang="en-US" dirty="0"/>
              <a:t>and</a:t>
            </a:r>
            <a:r>
              <a:rPr lang="en-US" b="1" dirty="0"/>
              <a:t> #beauty</a:t>
            </a:r>
            <a:r>
              <a:rPr lang="en-US" dirty="0"/>
              <a:t> content to capitalize on higher audience interest.</a:t>
            </a:r>
          </a:p>
          <a:p>
            <a:pPr marL="285750" indent="-285750">
              <a:buFont typeface="Arial" panose="020B0604020202020204" pitchFamily="34" charset="0"/>
              <a:buChar char="•"/>
            </a:pPr>
            <a:r>
              <a:rPr lang="en-US" dirty="0"/>
              <a:t>Analyze top posts using these tags to understand what elements (e.g., filters, captions, visuals) drive engagement.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
        <p:nvSpPr>
          <p:cNvPr id="10" name="TextBox 9">
            <a:extLst>
              <a:ext uri="{FF2B5EF4-FFF2-40B4-BE49-F238E27FC236}">
                <a16:creationId xmlns:a16="http://schemas.microsoft.com/office/drawing/2014/main" id="{F36AC419-C0EA-9B65-971D-075C36E8B4BD}"/>
              </a:ext>
            </a:extLst>
          </p:cNvPr>
          <p:cNvSpPr txBox="1"/>
          <p:nvPr/>
        </p:nvSpPr>
        <p:spPr>
          <a:xfrm>
            <a:off x="5522120" y="4358759"/>
            <a:ext cx="6097190" cy="1815882"/>
          </a:xfrm>
          <a:prstGeom prst="rect">
            <a:avLst/>
          </a:prstGeom>
          <a:noFill/>
          <a:ln>
            <a:solidFill>
              <a:schemeClr val="bg2"/>
            </a:solidFill>
          </a:ln>
        </p:spPr>
        <p:txBody>
          <a:bodyPr wrap="square">
            <a:spAutoFit/>
          </a:bodyPr>
          <a:lstStyle/>
          <a:p>
            <a:r>
              <a:rPr lang="en-IN" sz="2000" b="1" dirty="0"/>
              <a:t>Focus Areas:</a:t>
            </a:r>
          </a:p>
          <a:p>
            <a:pPr marL="342900" indent="-342900">
              <a:buFont typeface="Wingdings" panose="05000000000000000000" pitchFamily="2" charset="2"/>
              <a:buChar char="ü"/>
            </a:pPr>
            <a:r>
              <a:rPr lang="en-US" dirty="0"/>
              <a:t>Prioritize content with high-performing tags</a:t>
            </a:r>
            <a:r>
              <a:rPr lang="en-US" sz="2000" dirty="0"/>
              <a:t>.</a:t>
            </a:r>
          </a:p>
          <a:p>
            <a:pPr marL="342900" indent="-342900">
              <a:buFont typeface="Wingdings" panose="05000000000000000000" pitchFamily="2" charset="2"/>
              <a:buChar char="ü"/>
            </a:pPr>
            <a:r>
              <a:rPr lang="en-US" dirty="0"/>
              <a:t>Continuously test underperforming themes with improved formats.</a:t>
            </a:r>
          </a:p>
          <a:p>
            <a:pPr marL="342900" indent="-342900">
              <a:buFont typeface="Wingdings" panose="05000000000000000000" pitchFamily="2" charset="2"/>
              <a:buChar char="ü"/>
            </a:pPr>
            <a:r>
              <a:rPr lang="en-US" dirty="0"/>
              <a:t>Regularly track hashtag performance to adapt and optimize content strategy.</a:t>
            </a:r>
            <a:endParaRPr lang="en-IN" b="1" dirty="0"/>
          </a:p>
        </p:txBody>
      </p:sp>
    </p:spTree>
    <p:extLst>
      <p:ext uri="{BB962C8B-B14F-4D97-AF65-F5344CB8AC3E}">
        <p14:creationId xmlns:p14="http://schemas.microsoft.com/office/powerpoint/2010/main" val="198097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a:t>Content Performance</a:t>
            </a:r>
            <a:endParaRPr lang="en-US" dirty="0"/>
          </a:p>
        </p:txBody>
      </p:sp>
      <p:graphicFrame>
        <p:nvGraphicFramePr>
          <p:cNvPr id="4" name="Chart 3">
            <a:extLst>
              <a:ext uri="{FF2B5EF4-FFF2-40B4-BE49-F238E27FC236}">
                <a16:creationId xmlns:a16="http://schemas.microsoft.com/office/drawing/2014/main" id="{54041D0F-CFEB-7821-5631-B8D10E746D54}"/>
              </a:ext>
            </a:extLst>
          </p:cNvPr>
          <p:cNvGraphicFramePr/>
          <p:nvPr>
            <p:extLst>
              <p:ext uri="{D42A27DB-BD31-4B8C-83A1-F6EECF244321}">
                <p14:modId xmlns:p14="http://schemas.microsoft.com/office/powerpoint/2010/main" val="3485127794"/>
              </p:ext>
            </p:extLst>
          </p:nvPr>
        </p:nvGraphicFramePr>
        <p:xfrm>
          <a:off x="485774" y="1585912"/>
          <a:ext cx="5407819" cy="349329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417AEBCE-985A-4102-3A9E-F361E2854818}"/>
              </a:ext>
            </a:extLst>
          </p:cNvPr>
          <p:cNvSpPr txBox="1"/>
          <p:nvPr/>
        </p:nvSpPr>
        <p:spPr>
          <a:xfrm>
            <a:off x="6094810" y="1585912"/>
            <a:ext cx="6097190" cy="2308324"/>
          </a:xfrm>
          <a:prstGeom prst="rect">
            <a:avLst/>
          </a:prstGeom>
          <a:noFill/>
          <a:ln>
            <a:solidFill>
              <a:schemeClr val="bg2"/>
            </a:solidFill>
          </a:ln>
        </p:spPr>
        <p:txBody>
          <a:bodyPr wrap="square">
            <a:spAutoFit/>
          </a:bodyPr>
          <a:lstStyle/>
          <a:p>
            <a:pPr marL="285750" indent="-285750">
              <a:buFont typeface="Arial" panose="020B0604020202020204" pitchFamily="34" charset="0"/>
              <a:buChar char="•"/>
            </a:pPr>
            <a:r>
              <a:rPr lang="en-US" b="1" dirty="0"/>
              <a:t>#smile</a:t>
            </a:r>
            <a:r>
              <a:rPr lang="en-US" dirty="0"/>
              <a:t> leads with </a:t>
            </a:r>
            <a:r>
              <a:rPr lang="en-US" b="1" dirty="0"/>
              <a:t>59 </a:t>
            </a:r>
            <a:r>
              <a:rPr lang="en-US" dirty="0"/>
              <a:t>Engagements, it   indicating strong appeal and high user interaction.</a:t>
            </a:r>
          </a:p>
          <a:p>
            <a:pPr marL="285750" indent="-285750">
              <a:buFont typeface="Arial" panose="020B0604020202020204" pitchFamily="34" charset="0"/>
              <a:buChar char="•"/>
            </a:pPr>
            <a:r>
              <a:rPr lang="en-US" dirty="0"/>
              <a:t>Where </a:t>
            </a:r>
            <a:r>
              <a:rPr lang="en-US" b="1" dirty="0"/>
              <a:t>#beach </a:t>
            </a:r>
            <a:r>
              <a:rPr lang="en-US" dirty="0"/>
              <a:t>has</a:t>
            </a:r>
            <a:r>
              <a:rPr lang="en-US" b="1" dirty="0"/>
              <a:t> 42</a:t>
            </a:r>
            <a:r>
              <a:rPr lang="en-US" dirty="0"/>
              <a:t> Engagements and </a:t>
            </a:r>
            <a:r>
              <a:rPr lang="en-US" b="1" dirty="0"/>
              <a:t>#party has 39</a:t>
            </a:r>
            <a:r>
              <a:rPr lang="en-US" dirty="0"/>
              <a:t> Engagements, also show strong performance and resonate well with the audience.</a:t>
            </a:r>
          </a:p>
          <a:p>
            <a:pPr marL="285750" indent="-285750">
              <a:buFont typeface="Arial" panose="020B0604020202020204" pitchFamily="34" charset="0"/>
              <a:buChar char="•"/>
            </a:pPr>
            <a:r>
              <a:rPr lang="en-US" dirty="0"/>
              <a:t>These tags drive </a:t>
            </a:r>
            <a:r>
              <a:rPr lang="en-US" b="1" dirty="0"/>
              <a:t>higher engagement</a:t>
            </a:r>
            <a:r>
              <a:rPr lang="en-US" dirty="0"/>
              <a:t> and should be prioritized in future content planning.</a:t>
            </a:r>
          </a:p>
          <a:p>
            <a:pPr marL="285750" indent="-285750">
              <a:buFont typeface="Arial" panose="020B0604020202020204" pitchFamily="34" charset="0"/>
              <a:buChar char="•"/>
            </a:pPr>
            <a:endParaRPr lang="en-IN" dirty="0"/>
          </a:p>
        </p:txBody>
      </p:sp>
      <p:sp>
        <p:nvSpPr>
          <p:cNvPr id="10" name="TextBox 9">
            <a:extLst>
              <a:ext uri="{FF2B5EF4-FFF2-40B4-BE49-F238E27FC236}">
                <a16:creationId xmlns:a16="http://schemas.microsoft.com/office/drawing/2014/main" id="{9392CB95-5574-0EAB-F279-A57271295B89}"/>
              </a:ext>
            </a:extLst>
          </p:cNvPr>
          <p:cNvSpPr txBox="1"/>
          <p:nvPr/>
        </p:nvSpPr>
        <p:spPr>
          <a:xfrm>
            <a:off x="6091238" y="4194453"/>
            <a:ext cx="6100762" cy="1508105"/>
          </a:xfrm>
          <a:prstGeom prst="rect">
            <a:avLst/>
          </a:prstGeom>
          <a:noFill/>
          <a:ln>
            <a:solidFill>
              <a:schemeClr val="bg2"/>
            </a:solidFill>
          </a:ln>
        </p:spPr>
        <p:txBody>
          <a:bodyPr wrap="square">
            <a:spAutoFit/>
          </a:bodyPr>
          <a:lstStyle/>
          <a:p>
            <a:r>
              <a:rPr lang="en-IN" sz="2000" b="1" dirty="0"/>
              <a:t>Focus Areas:</a:t>
            </a:r>
          </a:p>
          <a:p>
            <a:pPr marL="342900" indent="-342900">
              <a:buFont typeface="Arial" panose="020B0604020202020204" pitchFamily="34" charset="0"/>
              <a:buChar char="•"/>
            </a:pPr>
            <a:r>
              <a:rPr lang="en-US" dirty="0"/>
              <a:t>Focus more on creating content with high-engagement tags like </a:t>
            </a:r>
            <a:r>
              <a:rPr lang="en-US" b="1" dirty="0"/>
              <a:t>#smile</a:t>
            </a:r>
            <a:r>
              <a:rPr lang="en-US" dirty="0"/>
              <a:t>, </a:t>
            </a:r>
            <a:r>
              <a:rPr lang="en-US" b="1" dirty="0"/>
              <a:t>#beach</a:t>
            </a:r>
            <a:r>
              <a:rPr lang="en-US" dirty="0"/>
              <a:t>, and </a:t>
            </a:r>
            <a:r>
              <a:rPr lang="en-US" b="1" dirty="0"/>
              <a:t>#party</a:t>
            </a:r>
            <a:r>
              <a:rPr lang="en-US" dirty="0"/>
              <a:t>.</a:t>
            </a:r>
          </a:p>
          <a:p>
            <a:pPr marL="342900" indent="-342900">
              <a:buFont typeface="Arial" panose="020B0604020202020204" pitchFamily="34" charset="0"/>
              <a:buChar char="•"/>
            </a:pPr>
            <a:r>
              <a:rPr lang="en-US" dirty="0"/>
              <a:t>Analyze what kind of posts under these tags are driving the most interaction (e.g., expressions, travel, celebration).</a:t>
            </a:r>
            <a:endParaRPr lang="en-IN" b="1" dirty="0"/>
          </a:p>
        </p:txBody>
      </p:sp>
    </p:spTree>
    <p:extLst>
      <p:ext uri="{BB962C8B-B14F-4D97-AF65-F5344CB8AC3E}">
        <p14:creationId xmlns:p14="http://schemas.microsoft.com/office/powerpoint/2010/main" val="181500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latin typeface="DM Serif Text"/>
                <a:ea typeface="DM Serif Text"/>
                <a:cs typeface="DM Serif Text"/>
                <a:sym typeface="DM Serif Text"/>
              </a:rPr>
              <a:t>Advertisement Strategy</a:t>
            </a:r>
            <a:endParaRPr lang="en-US" dirty="0"/>
          </a:p>
        </p:txBody>
      </p:sp>
      <p:sp>
        <p:nvSpPr>
          <p:cNvPr id="2" name="Content Placeholder 1"/>
          <p:cNvSpPr>
            <a:spLocks noGrp="1"/>
          </p:cNvSpPr>
          <p:nvPr>
            <p:ph sz="quarter" idx="1"/>
          </p:nvPr>
        </p:nvSpPr>
        <p:spPr>
          <a:xfrm>
            <a:off x="1219200" y="1447800"/>
            <a:ext cx="10363200" cy="2416969"/>
          </a:xfrm>
        </p:spPr>
        <p:txBody>
          <a:bodyPr/>
          <a:lstStyle/>
          <a:p>
            <a:r>
              <a:rPr lang="en-US" sz="2000" dirty="0"/>
              <a:t>Ad campaigns should run on the basis of needs and user segments.</a:t>
            </a:r>
          </a:p>
          <a:p>
            <a:r>
              <a:rPr lang="en-US" sz="2000" dirty="0"/>
              <a:t>Leveraging User Data for Personalized Ad Content, what type of content they are consuming more show them recommendations. </a:t>
            </a:r>
          </a:p>
          <a:p>
            <a:r>
              <a:rPr lang="en-US" sz="2000" dirty="0">
                <a:ea typeface="Times New Roman"/>
                <a:cs typeface="Times New Roman"/>
                <a:sym typeface="Times New Roman"/>
              </a:rPr>
              <a:t>Notifications should be given on the basis of content users follow and like the most.</a:t>
            </a:r>
          </a:p>
          <a:p>
            <a:r>
              <a:rPr lang="en-US" sz="2000" dirty="0"/>
              <a:t>Collaborate with the highly engaged users such as </a:t>
            </a:r>
            <a:r>
              <a:rPr lang="en-US" sz="2000" b="1" dirty="0"/>
              <a:t>Karley_Bosco, Kenneth 64, Erick 5 </a:t>
            </a:r>
            <a:r>
              <a:rPr lang="en-US" sz="2000" dirty="0"/>
              <a:t>and create content to encourage others and motivate them to re-engage on the platform.</a:t>
            </a:r>
          </a:p>
          <a:p>
            <a:endParaRPr lang="en-US" dirty="0"/>
          </a:p>
          <a:p>
            <a:endParaRPr lang="en-US" dirty="0"/>
          </a:p>
        </p:txBody>
      </p:sp>
      <p:graphicFrame>
        <p:nvGraphicFramePr>
          <p:cNvPr id="4" name="Chart 3">
            <a:extLst>
              <a:ext uri="{FF2B5EF4-FFF2-40B4-BE49-F238E27FC236}">
                <a16:creationId xmlns:a16="http://schemas.microsoft.com/office/drawing/2014/main" id="{A456F7E0-F99E-1F6A-3428-4A59545698C4}"/>
              </a:ext>
            </a:extLst>
          </p:cNvPr>
          <p:cNvGraphicFramePr/>
          <p:nvPr>
            <p:extLst>
              <p:ext uri="{D42A27DB-BD31-4B8C-83A1-F6EECF244321}">
                <p14:modId xmlns:p14="http://schemas.microsoft.com/office/powerpoint/2010/main" val="2457975625"/>
              </p:ext>
            </p:extLst>
          </p:nvPr>
        </p:nvGraphicFramePr>
        <p:xfrm>
          <a:off x="2528887" y="3657601"/>
          <a:ext cx="7193757" cy="30360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9960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43E8-9264-9EAC-EE4F-7AB1FF577BBE}"/>
              </a:ext>
            </a:extLst>
          </p:cNvPr>
          <p:cNvSpPr>
            <a:spLocks noGrp="1"/>
          </p:cNvSpPr>
          <p:nvPr>
            <p:ph type="title"/>
          </p:nvPr>
        </p:nvSpPr>
        <p:spPr/>
        <p:txBody>
          <a:bodyPr/>
          <a:lstStyle/>
          <a:p>
            <a:r>
              <a:rPr lang="en-GB" dirty="0">
                <a:latin typeface="DM Serif Text"/>
                <a:ea typeface="DM Serif Text"/>
                <a:cs typeface="DM Serif Text"/>
                <a:sym typeface="DM Serif Text"/>
              </a:rPr>
              <a:t>Campaigns and Projections</a:t>
            </a:r>
            <a:endParaRPr lang="en-IN" dirty="0"/>
          </a:p>
        </p:txBody>
      </p:sp>
      <p:sp>
        <p:nvSpPr>
          <p:cNvPr id="3" name="Content Placeholder 2">
            <a:extLst>
              <a:ext uri="{FF2B5EF4-FFF2-40B4-BE49-F238E27FC236}">
                <a16:creationId xmlns:a16="http://schemas.microsoft.com/office/drawing/2014/main" id="{7E1F26CB-72FC-1DD0-1CF1-BB20F5A25E5D}"/>
              </a:ext>
            </a:extLst>
          </p:cNvPr>
          <p:cNvSpPr>
            <a:spLocks noGrp="1"/>
          </p:cNvSpPr>
          <p:nvPr>
            <p:ph sz="quarter" idx="1"/>
          </p:nvPr>
        </p:nvSpPr>
        <p:spPr>
          <a:xfrm>
            <a:off x="1219200" y="1417638"/>
            <a:ext cx="10818019" cy="4978399"/>
          </a:xfrm>
        </p:spPr>
        <p:txBody>
          <a:bodyPr>
            <a:normAutofit fontScale="77500" lnSpcReduction="20000"/>
          </a:bodyPr>
          <a:lstStyle/>
          <a:p>
            <a:r>
              <a:rPr lang="en-US" b="1" dirty="0"/>
              <a:t>Run Email Campaigns to Re-Engage Inactive Users:</a:t>
            </a:r>
            <a:endParaRPr lang="en-US" dirty="0"/>
          </a:p>
          <a:p>
            <a:pPr lvl="1"/>
            <a:r>
              <a:rPr lang="en-US" dirty="0"/>
              <a:t>Craft personalized, behavior-based emails to reconnect with potential users who have dropped off.</a:t>
            </a:r>
          </a:p>
          <a:p>
            <a:r>
              <a:rPr lang="en-US" b="1" dirty="0"/>
              <a:t>Target Users Based on Browsing Categories &amp; Content:</a:t>
            </a:r>
            <a:endParaRPr lang="en-US" dirty="0"/>
          </a:p>
          <a:p>
            <a:pPr lvl="1"/>
            <a:r>
              <a:rPr lang="en-US" dirty="0"/>
              <a:t>Use content consumption patterns across platforms to deliver relevant and timely messages.</a:t>
            </a:r>
          </a:p>
          <a:p>
            <a:r>
              <a:rPr lang="en-US" b="1" dirty="0"/>
              <a:t>Send Personalized &amp; Catchy Notifications:</a:t>
            </a:r>
            <a:endParaRPr lang="en-US" dirty="0"/>
          </a:p>
          <a:p>
            <a:pPr lvl="1"/>
            <a:r>
              <a:rPr lang="en-US" dirty="0"/>
              <a:t>Tailor push notifications to user preferences; ensure they are interactive, funny, and non-intrusive.</a:t>
            </a:r>
          </a:p>
          <a:p>
            <a:r>
              <a:rPr lang="en-US" b="1" dirty="0"/>
              <a:t>Collaborate with High-Engagement Users (Influencers):</a:t>
            </a:r>
            <a:endParaRPr lang="en-US" dirty="0"/>
          </a:p>
          <a:p>
            <a:pPr lvl="1"/>
            <a:r>
              <a:rPr lang="en-US" dirty="0"/>
              <a:t>Identify and reward collaborators who consistently drive engagement and platform reach.</a:t>
            </a:r>
          </a:p>
          <a:p>
            <a:r>
              <a:rPr lang="en-US" b="1" dirty="0"/>
              <a:t>Segment Target Audiences for Precision Marketing:</a:t>
            </a:r>
            <a:endParaRPr lang="en-US" dirty="0"/>
          </a:p>
          <a:p>
            <a:pPr lvl="1"/>
            <a:r>
              <a:rPr lang="en-US" dirty="0"/>
              <a:t>Group users by interest, behavior, or demographics to serve more relevant campaigns.</a:t>
            </a:r>
          </a:p>
          <a:p>
            <a:r>
              <a:rPr lang="en-US" b="1" dirty="0"/>
              <a:t>Use Humor and Creativity in Notifications:</a:t>
            </a:r>
            <a:endParaRPr lang="en-US" dirty="0"/>
          </a:p>
          <a:p>
            <a:pPr lvl="1"/>
            <a:r>
              <a:rPr lang="en-US" dirty="0"/>
              <a:t>Make alerts and nudges entertaining to increase click-through and reduce opt-outs</a:t>
            </a:r>
          </a:p>
          <a:p>
            <a:r>
              <a:rPr lang="en-US" b="1" dirty="0"/>
              <a:t>Invest More in Weak-Performing Ad Areas with Potential:</a:t>
            </a:r>
            <a:endParaRPr lang="en-US" dirty="0"/>
          </a:p>
          <a:p>
            <a:r>
              <a:rPr lang="en-US" sz="2400" dirty="0"/>
              <a:t>     Reallocate ad spend strategically to improve ROI in segments with growth potential.</a:t>
            </a:r>
          </a:p>
          <a:p>
            <a:pPr marL="0" indent="0">
              <a:buNone/>
            </a:pPr>
            <a:endParaRPr lang="en-IN" sz="1800" b="1" dirty="0"/>
          </a:p>
        </p:txBody>
      </p:sp>
      <p:pic>
        <p:nvPicPr>
          <p:cNvPr id="4" name="Picture 4" descr="97,000+ Arrow Target Stock Photos, Pictures &amp; Royalty-Free ...">
            <a:extLst>
              <a:ext uri="{FF2B5EF4-FFF2-40B4-BE49-F238E27FC236}">
                <a16:creationId xmlns:a16="http://schemas.microsoft.com/office/drawing/2014/main" id="{38FAB693-E51D-41C0-605A-2EA2C91C7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5499" y="385762"/>
            <a:ext cx="1174601" cy="1031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466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226E14-2A7C-3872-BBC5-289264F77560}"/>
              </a:ext>
            </a:extLst>
          </p:cNvPr>
          <p:cNvSpPr txBox="1"/>
          <p:nvPr/>
        </p:nvSpPr>
        <p:spPr>
          <a:xfrm>
            <a:off x="3779044" y="3112375"/>
            <a:ext cx="5022056" cy="1119537"/>
          </a:xfrm>
          <a:prstGeom prst="rect">
            <a:avLst/>
          </a:prstGeom>
          <a:noFill/>
          <a:ln>
            <a:solidFill>
              <a:schemeClr val="bg2"/>
            </a:solidFill>
          </a:ln>
        </p:spPr>
        <p:txBody>
          <a:bodyPr wrap="square">
            <a:spAutoFit/>
          </a:bodyPr>
          <a:lstStyle/>
          <a:p>
            <a:pPr marL="457200">
              <a:lnSpc>
                <a:spcPct val="115000"/>
              </a:lnSpc>
            </a:pPr>
            <a:r>
              <a:rPr lang="en-US" sz="6000" b="1" dirty="0">
                <a:effectLst/>
                <a:latin typeface="Segoe Print" panose="02000600000000000000" pitchFamily="2" charset="0"/>
                <a:ea typeface="Calibri" panose="020F0502020204030204" pitchFamily="34" charset="0"/>
                <a:cs typeface="Calibri" panose="020F0502020204030204" pitchFamily="34" charset="0"/>
              </a:rPr>
              <a:t>Thank you!</a:t>
            </a:r>
            <a:endParaRPr lang="en-IN" sz="6000" dirty="0">
              <a:effectLst/>
              <a:latin typeface="Segoe Print" panose="02000600000000000000" pitchFamily="2"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686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2" name="Content Placeholder 1"/>
          <p:cNvSpPr>
            <a:spLocks noGrp="1"/>
          </p:cNvSpPr>
          <p:nvPr>
            <p:ph sz="quarter" idx="1"/>
          </p:nvPr>
        </p:nvSpPr>
        <p:spPr>
          <a:xfrm>
            <a:off x="1219200" y="1683544"/>
            <a:ext cx="10363200" cy="4572000"/>
          </a:xfrm>
        </p:spPr>
        <p:txBody>
          <a:bodyPr/>
          <a:lstStyle/>
          <a:p>
            <a:pPr>
              <a:buFont typeface="Wingdings" panose="05000000000000000000" pitchFamily="2" charset="2"/>
              <a:buChar char="q"/>
            </a:pPr>
            <a:r>
              <a:rPr lang="en-US" dirty="0"/>
              <a:t>Problem </a:t>
            </a:r>
            <a:r>
              <a:rPr lang="en-IN" dirty="0"/>
              <a:t>Statement </a:t>
            </a:r>
          </a:p>
          <a:p>
            <a:pPr>
              <a:buFont typeface="Wingdings" panose="05000000000000000000" pitchFamily="2" charset="2"/>
              <a:buChar char="q"/>
            </a:pPr>
            <a:r>
              <a:rPr lang="en-IN" dirty="0"/>
              <a:t>Database Schema</a:t>
            </a:r>
          </a:p>
          <a:p>
            <a:pPr>
              <a:buFont typeface="Wingdings" panose="05000000000000000000" pitchFamily="2" charset="2"/>
              <a:buChar char="q"/>
            </a:pPr>
            <a:r>
              <a:rPr lang="en-IN" dirty="0"/>
              <a:t>Database overview &amp; Description</a:t>
            </a:r>
          </a:p>
          <a:p>
            <a:pPr>
              <a:buFont typeface="Wingdings" panose="05000000000000000000" pitchFamily="2" charset="2"/>
              <a:buChar char="q"/>
            </a:pPr>
            <a:r>
              <a:rPr lang="en-IN" dirty="0"/>
              <a:t>Database Analysis</a:t>
            </a:r>
          </a:p>
          <a:p>
            <a:pPr>
              <a:buFont typeface="Wingdings" panose="05000000000000000000" pitchFamily="2" charset="2"/>
              <a:buChar char="q"/>
            </a:pPr>
            <a:r>
              <a:rPr lang="en-GB" dirty="0">
                <a:ea typeface="DM Serif Text"/>
                <a:cs typeface="DM Serif Text"/>
                <a:sym typeface="DM Serif Text"/>
              </a:rPr>
              <a:t>Advertisement Strategy</a:t>
            </a:r>
          </a:p>
          <a:p>
            <a:pPr>
              <a:buFont typeface="Wingdings" panose="05000000000000000000" pitchFamily="2" charset="2"/>
              <a:buChar char="q"/>
            </a:pPr>
            <a:r>
              <a:rPr lang="en-GB" dirty="0">
                <a:ea typeface="DM Serif Text"/>
                <a:cs typeface="DM Serif Text"/>
                <a:sym typeface="DM Serif Text"/>
              </a:rPr>
              <a:t>Campaigns and Projections</a:t>
            </a:r>
            <a:endParaRPr lang="en-IN"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72785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Company Overview </a:t>
            </a:r>
          </a:p>
        </p:txBody>
      </p:sp>
      <p:sp>
        <p:nvSpPr>
          <p:cNvPr id="2" name="Content Placeholder 1"/>
          <p:cNvSpPr>
            <a:spLocks noGrp="1"/>
          </p:cNvSpPr>
          <p:nvPr>
            <p:ph sz="quarter" idx="1"/>
          </p:nvPr>
        </p:nvSpPr>
        <p:spPr>
          <a:xfrm>
            <a:off x="1219200" y="1737518"/>
            <a:ext cx="8217694" cy="4845844"/>
          </a:xfrm>
        </p:spPr>
        <p:txBody>
          <a:bodyPr>
            <a:normAutofit/>
          </a:bodyPr>
          <a:lstStyle/>
          <a:p>
            <a:pPr>
              <a:buFont typeface="Arial" panose="020B0604020202020204" pitchFamily="34" charset="0"/>
              <a:buChar char="•"/>
            </a:pPr>
            <a:r>
              <a:rPr lang="en-US" sz="2000" dirty="0">
                <a:ea typeface="Times New Roman"/>
                <a:cs typeface="Times New Roman"/>
                <a:sym typeface="Times New Roman"/>
              </a:rPr>
              <a:t>Meta, formerly known as Facebook, is a technology company founded by Mark Zuckerberg in 2004. </a:t>
            </a:r>
          </a:p>
          <a:p>
            <a:pPr>
              <a:buFont typeface="Arial" panose="020B0604020202020204" pitchFamily="34" charset="0"/>
              <a:buChar char="•"/>
            </a:pPr>
            <a:r>
              <a:rPr lang="en-US" sz="2000" dirty="0">
                <a:ea typeface="Times New Roman"/>
                <a:cs typeface="Times New Roman"/>
                <a:sym typeface="Times New Roman"/>
              </a:rPr>
              <a:t>It rebranded to Meta in October 2021 to emphasize its focus on building the "metaverse," a virtual reality space where users can interact in a shared, immersive environment. </a:t>
            </a:r>
          </a:p>
          <a:p>
            <a:pPr>
              <a:buFont typeface="Arial" panose="020B0604020202020204" pitchFamily="34" charset="0"/>
              <a:buChar char="•"/>
            </a:pPr>
            <a:r>
              <a:rPr lang="en-US" sz="2000" dirty="0">
                <a:ea typeface="Times New Roman"/>
                <a:cs typeface="Times New Roman"/>
                <a:sym typeface="Times New Roman"/>
              </a:rPr>
              <a:t>Meta's ecosystem includes social media platforms like Facebook, Instagram, and WhatsApp, as well as technologies for augmented and virtual reality, such as Oculus. </a:t>
            </a:r>
          </a:p>
          <a:p>
            <a:pPr>
              <a:buFont typeface="Arial" panose="020B0604020202020204" pitchFamily="34" charset="0"/>
              <a:buChar char="•"/>
            </a:pPr>
            <a:r>
              <a:rPr lang="en-US" sz="2000" dirty="0">
                <a:ea typeface="Times New Roman"/>
                <a:cs typeface="Times New Roman"/>
                <a:sym typeface="Times New Roman"/>
              </a:rPr>
              <a:t>The company's vision is to create a new digital frontier where people can connect, work, and play in virtual worlds that blend seamlessly with the physical world.</a:t>
            </a:r>
          </a:p>
        </p:txBody>
      </p:sp>
      <p:pic>
        <p:nvPicPr>
          <p:cNvPr id="2050" name="Picture 2">
            <a:extLst>
              <a:ext uri="{FF2B5EF4-FFF2-40B4-BE49-F238E27FC236}">
                <a16:creationId xmlns:a16="http://schemas.microsoft.com/office/drawing/2014/main" id="{E68068F8-8A5D-427C-A529-21F730B6AE7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79227" y="417114"/>
            <a:ext cx="535780" cy="5357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D6E7328-2CA3-125B-8860-3D0AE9D38A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01383" y="306796"/>
            <a:ext cx="1178319" cy="7857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2EA9568-C2A3-992E-9AE7-6E4E9F40B1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81811" y="329627"/>
            <a:ext cx="706218" cy="70621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F40C0E7E-3B8D-41BB-07CB-C41EDC6E00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52985" y="25478"/>
            <a:ext cx="1387041" cy="139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95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 </a:t>
            </a:r>
            <a:r>
              <a:rPr lang="en-IN" dirty="0"/>
              <a:t>Statement </a:t>
            </a:r>
            <a:endParaRPr lang="en-US" dirty="0"/>
          </a:p>
        </p:txBody>
      </p:sp>
      <p:sp>
        <p:nvSpPr>
          <p:cNvPr id="2" name="Content Placeholder 1"/>
          <p:cNvSpPr>
            <a:spLocks noGrp="1"/>
          </p:cNvSpPr>
          <p:nvPr>
            <p:ph sz="quarter" idx="1"/>
          </p:nvPr>
        </p:nvSpPr>
        <p:spPr>
          <a:xfrm>
            <a:off x="1219200" y="1447800"/>
            <a:ext cx="10089356" cy="4572000"/>
          </a:xfrm>
        </p:spPr>
        <p:txBody>
          <a:bodyPr>
            <a:normAutofit/>
          </a:bodyPr>
          <a:lstStyle/>
          <a:p>
            <a:pPr marL="0" indent="0">
              <a:buNone/>
            </a:pPr>
            <a:r>
              <a:rPr lang="en-US" sz="2400" dirty="0"/>
              <a:t>You are hired as a data analyst at Meta and asked to collaborate with Marketing team. Marketing teams wants to leverage Instagram's user data to develop targeted marketing strategies that will increase user engagement, retention, and acquisition. Provide insights and recommendations to address the following objectives</a:t>
            </a:r>
          </a:p>
        </p:txBody>
      </p:sp>
    </p:spTree>
    <p:extLst>
      <p:ext uri="{BB962C8B-B14F-4D97-AF65-F5344CB8AC3E}">
        <p14:creationId xmlns:p14="http://schemas.microsoft.com/office/powerpoint/2010/main" val="3072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Database Schema</a:t>
            </a:r>
            <a:endParaRPr lang="en-US" dirty="0"/>
          </a:p>
        </p:txBody>
      </p:sp>
      <p:pic>
        <p:nvPicPr>
          <p:cNvPr id="6" name="Google Shape;93;p5">
            <a:extLst>
              <a:ext uri="{FF2B5EF4-FFF2-40B4-BE49-F238E27FC236}">
                <a16:creationId xmlns:a16="http://schemas.microsoft.com/office/drawing/2014/main" id="{14BFE791-1750-5EC9-0603-07EA494F0065}"/>
              </a:ext>
            </a:extLst>
          </p:cNvPr>
          <p:cNvPicPr preferRelativeResize="0"/>
          <p:nvPr/>
        </p:nvPicPr>
        <p:blipFill rotWithShape="1">
          <a:blip r:embed="rId2">
            <a:alphaModFix/>
          </a:blip>
          <a:srcRect/>
          <a:stretch/>
        </p:blipFill>
        <p:spPr>
          <a:xfrm>
            <a:off x="2257425" y="1417638"/>
            <a:ext cx="5772150" cy="5279231"/>
          </a:xfrm>
          <a:prstGeom prst="rect">
            <a:avLst/>
          </a:prstGeom>
          <a:noFill/>
          <a:ln>
            <a:noFill/>
          </a:ln>
        </p:spPr>
      </p:pic>
    </p:spTree>
    <p:extLst>
      <p:ext uri="{BB962C8B-B14F-4D97-AF65-F5344CB8AC3E}">
        <p14:creationId xmlns:p14="http://schemas.microsoft.com/office/powerpoint/2010/main" val="386725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Database overview &amp; Description</a:t>
            </a:r>
            <a:endParaRPr lang="en-US" dirty="0"/>
          </a:p>
        </p:txBody>
      </p:sp>
      <p:sp>
        <p:nvSpPr>
          <p:cNvPr id="2" name="Content Placeholder 1"/>
          <p:cNvSpPr>
            <a:spLocks noGrp="1"/>
          </p:cNvSpPr>
          <p:nvPr>
            <p:ph sz="quarter" idx="1"/>
          </p:nvPr>
        </p:nvSpPr>
        <p:spPr>
          <a:xfrm>
            <a:off x="197644" y="1417638"/>
            <a:ext cx="5595937" cy="1502569"/>
          </a:xfrm>
        </p:spPr>
        <p:txBody>
          <a:bodyPr>
            <a:normAutofit/>
          </a:bodyPr>
          <a:lstStyle/>
          <a:p>
            <a:pPr marL="0" indent="0">
              <a:buNone/>
            </a:pPr>
            <a:r>
              <a:rPr lang="en-US" sz="1700" b="1" dirty="0"/>
              <a:t>Users:</a:t>
            </a:r>
          </a:p>
          <a:p>
            <a:pPr>
              <a:buFont typeface="Arial" panose="020B0604020202020204" pitchFamily="34" charset="0"/>
              <a:buChar char="•"/>
            </a:pPr>
            <a:r>
              <a:rPr lang="en-IN" sz="1600" dirty="0"/>
              <a:t>user_id : unique identifier for each user</a:t>
            </a:r>
          </a:p>
          <a:p>
            <a:pPr>
              <a:buFont typeface="Arial" panose="020B0604020202020204" pitchFamily="34" charset="0"/>
              <a:buChar char="•"/>
            </a:pPr>
            <a:r>
              <a:rPr lang="en-US" sz="1600" dirty="0">
                <a:solidFill>
                  <a:srgbClr val="000000"/>
                </a:solidFill>
              </a:rPr>
              <a:t>username : Name of the user</a:t>
            </a:r>
          </a:p>
          <a:p>
            <a:pPr>
              <a:buFont typeface="Arial" panose="020B0604020202020204" pitchFamily="34" charset="0"/>
              <a:buChar char="•"/>
            </a:pPr>
            <a:r>
              <a:rPr lang="en-US" sz="1600" dirty="0">
                <a:solidFill>
                  <a:srgbClr val="000000"/>
                </a:solidFill>
              </a:rPr>
              <a:t>created_at : date of interaction in the form like, photos, tags</a:t>
            </a:r>
          </a:p>
          <a:p>
            <a:pPr>
              <a:buFont typeface="Arial" panose="020B0604020202020204" pitchFamily="34" charset="0"/>
              <a:buChar char="•"/>
            </a:pPr>
            <a:endParaRPr lang="en-US" sz="1800" b="1" dirty="0"/>
          </a:p>
        </p:txBody>
      </p:sp>
      <p:sp>
        <p:nvSpPr>
          <p:cNvPr id="13" name="TextBox 12">
            <a:extLst>
              <a:ext uri="{FF2B5EF4-FFF2-40B4-BE49-F238E27FC236}">
                <a16:creationId xmlns:a16="http://schemas.microsoft.com/office/drawing/2014/main" id="{89DB3783-E811-76B1-6ABA-38E96D023FB2}"/>
              </a:ext>
            </a:extLst>
          </p:cNvPr>
          <p:cNvSpPr txBox="1"/>
          <p:nvPr/>
        </p:nvSpPr>
        <p:spPr>
          <a:xfrm>
            <a:off x="197644" y="2920207"/>
            <a:ext cx="5445918" cy="1246495"/>
          </a:xfrm>
          <a:prstGeom prst="rect">
            <a:avLst/>
          </a:prstGeom>
          <a:noFill/>
          <a:ln>
            <a:solidFill>
              <a:schemeClr val="bg2"/>
            </a:solidFill>
          </a:ln>
        </p:spPr>
        <p:txBody>
          <a:bodyPr wrap="square">
            <a:spAutoFit/>
          </a:bodyPr>
          <a:lstStyle/>
          <a:p>
            <a:pPr fontAlgn="base"/>
            <a:r>
              <a:rPr lang="en-US" sz="1700" b="1" dirty="0">
                <a:solidFill>
                  <a:srgbClr val="000000"/>
                </a:solidFill>
              </a:rPr>
              <a:t>Follows:</a:t>
            </a:r>
          </a:p>
          <a:p>
            <a:pPr marL="285750" indent="-285750" fontAlgn="base">
              <a:buFont typeface="Arial" panose="020B0604020202020204" pitchFamily="34" charset="0"/>
              <a:buChar char="•"/>
            </a:pPr>
            <a:r>
              <a:rPr lang="en-US" sz="1600" dirty="0"/>
              <a:t>follower_id : user_id of the follower for a certain user</a:t>
            </a:r>
          </a:p>
          <a:p>
            <a:pPr marL="285750" indent="-285750" fontAlgn="base">
              <a:spcAft>
                <a:spcPts val="1200"/>
              </a:spcAft>
              <a:buFont typeface="Arial" panose="020B0604020202020204" pitchFamily="34" charset="0"/>
              <a:buChar char="•"/>
            </a:pPr>
            <a:r>
              <a:rPr lang="en-US" sz="1600" dirty="0"/>
              <a:t>followee_id : user_id of followee for a certain user</a:t>
            </a:r>
          </a:p>
          <a:p>
            <a:pPr marL="285750" indent="-285750" fontAlgn="base">
              <a:spcAft>
                <a:spcPts val="1200"/>
              </a:spcAft>
              <a:buFont typeface="Arial" panose="020B0604020202020204" pitchFamily="34" charset="0"/>
              <a:buChar char="•"/>
            </a:pPr>
            <a:r>
              <a:rPr lang="en-US" sz="1600" dirty="0"/>
              <a:t>created_at : date of interaction in the form like, photos, tags</a:t>
            </a:r>
            <a:endParaRPr lang="en-US" sz="1600" dirty="0">
              <a:solidFill>
                <a:srgbClr val="000000"/>
              </a:solidFill>
            </a:endParaRPr>
          </a:p>
        </p:txBody>
      </p:sp>
      <p:sp>
        <p:nvSpPr>
          <p:cNvPr id="15" name="TextBox 14">
            <a:extLst>
              <a:ext uri="{FF2B5EF4-FFF2-40B4-BE49-F238E27FC236}">
                <a16:creationId xmlns:a16="http://schemas.microsoft.com/office/drawing/2014/main" id="{49293278-FE02-6041-5A6A-748A0DAE27AB}"/>
              </a:ext>
            </a:extLst>
          </p:cNvPr>
          <p:cNvSpPr txBox="1"/>
          <p:nvPr/>
        </p:nvSpPr>
        <p:spPr>
          <a:xfrm>
            <a:off x="197644" y="4422776"/>
            <a:ext cx="5445918" cy="2169825"/>
          </a:xfrm>
          <a:prstGeom prst="rect">
            <a:avLst/>
          </a:prstGeom>
          <a:noFill/>
          <a:ln>
            <a:solidFill>
              <a:schemeClr val="bg2"/>
            </a:solidFill>
          </a:ln>
        </p:spPr>
        <p:txBody>
          <a:bodyPr wrap="square">
            <a:spAutoFit/>
          </a:bodyPr>
          <a:lstStyle/>
          <a:p>
            <a:r>
              <a:rPr lang="en-IN" sz="1700" b="1" i="0" u="none" strike="noStrike" dirty="0">
                <a:solidFill>
                  <a:srgbClr val="000000"/>
                </a:solidFill>
                <a:effectLst/>
              </a:rPr>
              <a:t>Photos:</a:t>
            </a:r>
          </a:p>
          <a:p>
            <a:pPr marL="285750" indent="-285750">
              <a:buFont typeface="Arial" panose="020B0604020202020204" pitchFamily="34" charset="0"/>
              <a:buChar char="•"/>
            </a:pPr>
            <a:r>
              <a:rPr lang="en-US" sz="1600" dirty="0"/>
              <a:t>photo_id : unique identifier for each photo</a:t>
            </a:r>
          </a:p>
          <a:p>
            <a:pPr marL="285750" indent="-285750">
              <a:buFont typeface="Arial" panose="020B0604020202020204" pitchFamily="34" charset="0"/>
              <a:buChar char="•"/>
            </a:pPr>
            <a:r>
              <a:rPr lang="en-US" sz="1600" dirty="0"/>
              <a:t>image_url : link to the image posted on the platform</a:t>
            </a:r>
            <a:endParaRPr lang="en-IN" sz="1600" b="1" dirty="0">
              <a:solidFill>
                <a:srgbClr val="000000"/>
              </a:solidFill>
            </a:endParaRPr>
          </a:p>
          <a:p>
            <a:pPr marL="285750" indent="-285750">
              <a:buFont typeface="Arial" panose="020B0604020202020204" pitchFamily="34" charset="0"/>
              <a:buChar char="•"/>
            </a:pPr>
            <a:r>
              <a:rPr lang="en-IN" sz="1600" dirty="0"/>
              <a:t>user_id : unique identifier for each user</a:t>
            </a:r>
          </a:p>
          <a:p>
            <a:pPr marL="285750" indent="-285750">
              <a:buFont typeface="Arial" panose="020B0604020202020204" pitchFamily="34" charset="0"/>
              <a:buChar char="•"/>
            </a:pPr>
            <a:r>
              <a:rPr lang="en-US" sz="1600" dirty="0">
                <a:solidFill>
                  <a:srgbClr val="000000"/>
                </a:solidFill>
              </a:rPr>
              <a:t>created_at : date of interaction in the form photos.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
        <p:nvSpPr>
          <p:cNvPr id="17" name="TextBox 16">
            <a:extLst>
              <a:ext uri="{FF2B5EF4-FFF2-40B4-BE49-F238E27FC236}">
                <a16:creationId xmlns:a16="http://schemas.microsoft.com/office/drawing/2014/main" id="{E3B2D5D4-61D0-7FA8-4FDF-AD253A38491A}"/>
              </a:ext>
            </a:extLst>
          </p:cNvPr>
          <p:cNvSpPr txBox="1"/>
          <p:nvPr/>
        </p:nvSpPr>
        <p:spPr>
          <a:xfrm>
            <a:off x="5793581" y="1483400"/>
            <a:ext cx="6236493" cy="1600438"/>
          </a:xfrm>
          <a:prstGeom prst="rect">
            <a:avLst/>
          </a:prstGeom>
          <a:noFill/>
          <a:ln>
            <a:solidFill>
              <a:schemeClr val="bg2"/>
            </a:solidFill>
          </a:ln>
        </p:spPr>
        <p:txBody>
          <a:bodyPr wrap="square">
            <a:spAutoFit/>
          </a:bodyPr>
          <a:lstStyle/>
          <a:p>
            <a:r>
              <a:rPr lang="en-IN" sz="1700" b="1" i="0" u="none" strike="noStrike" dirty="0">
                <a:solidFill>
                  <a:srgbClr val="000000"/>
                </a:solidFill>
                <a:effectLst/>
              </a:rPr>
              <a:t>Comments:</a:t>
            </a:r>
          </a:p>
          <a:p>
            <a:pPr marL="285750" indent="-285750">
              <a:buFont typeface="Arial" panose="020B0604020202020204" pitchFamily="34" charset="0"/>
              <a:buChar char="•"/>
            </a:pPr>
            <a:r>
              <a:rPr lang="en-IN" sz="1600" dirty="0"/>
              <a:t>comments_id : unique identifier for each comment</a:t>
            </a:r>
          </a:p>
          <a:p>
            <a:pPr marL="285750" indent="-285750">
              <a:buFont typeface="Arial" panose="020B0604020202020204" pitchFamily="34" charset="0"/>
              <a:buChar char="•"/>
            </a:pPr>
            <a:r>
              <a:rPr lang="en-US" sz="1600" dirty="0"/>
              <a:t>comment_text : text content of a given comment</a:t>
            </a:r>
          </a:p>
          <a:p>
            <a:pPr marL="285750" indent="-285750">
              <a:buFont typeface="Arial" panose="020B0604020202020204" pitchFamily="34" charset="0"/>
              <a:buChar char="•"/>
            </a:pPr>
            <a:r>
              <a:rPr lang="en-IN" sz="1600" dirty="0"/>
              <a:t>user_id : unique identifier for each user</a:t>
            </a:r>
          </a:p>
          <a:p>
            <a:pPr marL="285750" indent="-285750">
              <a:buFont typeface="Arial" panose="020B0604020202020204" pitchFamily="34" charset="0"/>
              <a:buChar char="•"/>
            </a:pPr>
            <a:r>
              <a:rPr lang="en-US" sz="1600" dirty="0"/>
              <a:t>photo_id : unique identifier for each photo</a:t>
            </a:r>
          </a:p>
          <a:p>
            <a:pPr marL="285750" indent="-285750">
              <a:buFont typeface="Arial" panose="020B0604020202020204" pitchFamily="34" charset="0"/>
              <a:buChar char="•"/>
            </a:pPr>
            <a:r>
              <a:rPr lang="en-US" sz="1600" dirty="0"/>
              <a:t>created_at : date of interaction in the form like comments.</a:t>
            </a:r>
            <a:endParaRPr lang="en-IN" sz="1600" dirty="0"/>
          </a:p>
        </p:txBody>
      </p:sp>
      <p:sp>
        <p:nvSpPr>
          <p:cNvPr id="19" name="TextBox 18">
            <a:extLst>
              <a:ext uri="{FF2B5EF4-FFF2-40B4-BE49-F238E27FC236}">
                <a16:creationId xmlns:a16="http://schemas.microsoft.com/office/drawing/2014/main" id="{0B30A140-8A92-4F4E-7492-9E9FCFD95E1F}"/>
              </a:ext>
            </a:extLst>
          </p:cNvPr>
          <p:cNvSpPr txBox="1"/>
          <p:nvPr/>
        </p:nvSpPr>
        <p:spPr>
          <a:xfrm>
            <a:off x="5793581" y="3250193"/>
            <a:ext cx="6097190" cy="1092607"/>
          </a:xfrm>
          <a:prstGeom prst="rect">
            <a:avLst/>
          </a:prstGeom>
          <a:noFill/>
          <a:ln>
            <a:solidFill>
              <a:schemeClr val="bg2"/>
            </a:solidFill>
          </a:ln>
        </p:spPr>
        <p:txBody>
          <a:bodyPr wrap="square">
            <a:spAutoFit/>
          </a:bodyPr>
          <a:lstStyle/>
          <a:p>
            <a:r>
              <a:rPr lang="en-IN" sz="1700" b="1" dirty="0"/>
              <a:t>Likes:</a:t>
            </a:r>
          </a:p>
          <a:p>
            <a:pPr marL="285750" indent="-285750">
              <a:buFont typeface="Arial" panose="020B0604020202020204" pitchFamily="34" charset="0"/>
              <a:buChar char="•"/>
            </a:pPr>
            <a:r>
              <a:rPr lang="en-IN" sz="1600" dirty="0"/>
              <a:t>user_id : unique identifier for each user</a:t>
            </a:r>
          </a:p>
          <a:p>
            <a:pPr marL="285750" indent="-285750">
              <a:buFont typeface="Arial" panose="020B0604020202020204" pitchFamily="34" charset="0"/>
              <a:buChar char="•"/>
            </a:pPr>
            <a:r>
              <a:rPr lang="en-US" sz="1600" dirty="0"/>
              <a:t>photo_id : unique identifier for each photo</a:t>
            </a:r>
          </a:p>
          <a:p>
            <a:pPr marL="285750" indent="-285750">
              <a:buFont typeface="Arial" panose="020B0604020202020204" pitchFamily="34" charset="0"/>
              <a:buChar char="•"/>
            </a:pPr>
            <a:r>
              <a:rPr lang="en-US" sz="1600" dirty="0"/>
              <a:t>created_at : date of interaction in the form likes.</a:t>
            </a:r>
          </a:p>
        </p:txBody>
      </p:sp>
      <p:sp>
        <p:nvSpPr>
          <p:cNvPr id="21" name="TextBox 20">
            <a:extLst>
              <a:ext uri="{FF2B5EF4-FFF2-40B4-BE49-F238E27FC236}">
                <a16:creationId xmlns:a16="http://schemas.microsoft.com/office/drawing/2014/main" id="{B81BBA89-15E5-5B03-BB25-00B97FA738FA}"/>
              </a:ext>
            </a:extLst>
          </p:cNvPr>
          <p:cNvSpPr txBox="1"/>
          <p:nvPr/>
        </p:nvSpPr>
        <p:spPr>
          <a:xfrm>
            <a:off x="5793581" y="4451351"/>
            <a:ext cx="6097190" cy="1092607"/>
          </a:xfrm>
          <a:prstGeom prst="rect">
            <a:avLst/>
          </a:prstGeom>
          <a:noFill/>
          <a:ln>
            <a:solidFill>
              <a:schemeClr val="bg2"/>
            </a:solidFill>
          </a:ln>
        </p:spPr>
        <p:txBody>
          <a:bodyPr wrap="square">
            <a:spAutoFit/>
          </a:bodyPr>
          <a:lstStyle/>
          <a:p>
            <a:r>
              <a:rPr lang="en-IN" sz="1700" b="1" i="0" u="none" strike="noStrike" dirty="0">
                <a:solidFill>
                  <a:srgbClr val="000000"/>
                </a:solidFill>
                <a:effectLst/>
              </a:rPr>
              <a:t>Tags:</a:t>
            </a:r>
          </a:p>
          <a:p>
            <a:pPr marL="285750" indent="-285750">
              <a:buFont typeface="Arial" panose="020B0604020202020204" pitchFamily="34" charset="0"/>
              <a:buChar char="•"/>
            </a:pPr>
            <a:r>
              <a:rPr lang="en-IN" sz="1600" dirty="0"/>
              <a:t>tag_id : unique identifier for each tag</a:t>
            </a:r>
          </a:p>
          <a:p>
            <a:pPr marL="285750" indent="-285750">
              <a:buFont typeface="Arial" panose="020B0604020202020204" pitchFamily="34" charset="0"/>
              <a:buChar char="•"/>
            </a:pPr>
            <a:r>
              <a:rPr lang="en-IN" sz="1600" dirty="0"/>
              <a:t>Tag_name  : unique identifier for each tag</a:t>
            </a:r>
          </a:p>
          <a:p>
            <a:pPr marL="285750" indent="-285750">
              <a:buFont typeface="Arial" panose="020B0604020202020204" pitchFamily="34" charset="0"/>
              <a:buChar char="•"/>
            </a:pPr>
            <a:r>
              <a:rPr lang="en-US" sz="1600" dirty="0"/>
              <a:t>created_at : date of interaction in the form like tags.</a:t>
            </a:r>
            <a:endParaRPr lang="en-IN" sz="1600" dirty="0"/>
          </a:p>
        </p:txBody>
      </p:sp>
      <p:sp>
        <p:nvSpPr>
          <p:cNvPr id="23" name="TextBox 22">
            <a:extLst>
              <a:ext uri="{FF2B5EF4-FFF2-40B4-BE49-F238E27FC236}">
                <a16:creationId xmlns:a16="http://schemas.microsoft.com/office/drawing/2014/main" id="{20038A91-F9AB-5DA6-1E1D-9EE871A13841}"/>
              </a:ext>
            </a:extLst>
          </p:cNvPr>
          <p:cNvSpPr txBox="1"/>
          <p:nvPr/>
        </p:nvSpPr>
        <p:spPr>
          <a:xfrm>
            <a:off x="2995612" y="5816084"/>
            <a:ext cx="5026819" cy="1123384"/>
          </a:xfrm>
          <a:prstGeom prst="rect">
            <a:avLst/>
          </a:prstGeom>
          <a:noFill/>
          <a:ln>
            <a:solidFill>
              <a:schemeClr val="bg2"/>
            </a:solidFill>
          </a:ln>
        </p:spPr>
        <p:txBody>
          <a:bodyPr wrap="square">
            <a:spAutoFit/>
          </a:bodyPr>
          <a:lstStyle/>
          <a:p>
            <a:r>
              <a:rPr lang="en-IN" sz="1700" b="1" i="0" u="none" strike="noStrike" dirty="0">
                <a:solidFill>
                  <a:srgbClr val="000000"/>
                </a:solidFill>
                <a:effectLst/>
              </a:rPr>
              <a:t>Photo_tags:</a:t>
            </a:r>
          </a:p>
          <a:p>
            <a:pPr marL="285750" indent="-285750">
              <a:buFont typeface="Arial" panose="020B0604020202020204" pitchFamily="34" charset="0"/>
              <a:buChar char="•"/>
            </a:pPr>
            <a:r>
              <a:rPr lang="en-US" sz="1600" dirty="0"/>
              <a:t>photo_id : unique identifier for each photo</a:t>
            </a:r>
          </a:p>
          <a:p>
            <a:pPr marL="285750" indent="-285750">
              <a:buFont typeface="Arial" panose="020B0604020202020204" pitchFamily="34" charset="0"/>
              <a:buChar char="•"/>
            </a:pPr>
            <a:r>
              <a:rPr lang="en-IN" sz="1600" dirty="0"/>
              <a:t>tag_id : unique identifier for each tag</a:t>
            </a:r>
          </a:p>
          <a:p>
            <a:endParaRPr lang="en-IN" dirty="0"/>
          </a:p>
        </p:txBody>
      </p:sp>
    </p:spTree>
    <p:extLst>
      <p:ext uri="{BB962C8B-B14F-4D97-AF65-F5344CB8AC3E}">
        <p14:creationId xmlns:p14="http://schemas.microsoft.com/office/powerpoint/2010/main" val="344810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Database overview &amp; Description</a:t>
            </a:r>
            <a:endParaRPr lang="en-US" dirty="0"/>
          </a:p>
        </p:txBody>
      </p:sp>
      <p:sp>
        <p:nvSpPr>
          <p:cNvPr id="2" name="Content Placeholder 1"/>
          <p:cNvSpPr>
            <a:spLocks noGrp="1"/>
          </p:cNvSpPr>
          <p:nvPr>
            <p:ph sz="quarter" idx="1"/>
          </p:nvPr>
        </p:nvSpPr>
        <p:spPr/>
        <p:txBody>
          <a:bodyPr>
            <a:normAutofit/>
          </a:bodyPr>
          <a:lstStyle/>
          <a:p>
            <a:pPr marL="457200" lvl="0" indent="-336550">
              <a:lnSpc>
                <a:spcPct val="150000"/>
              </a:lnSpc>
              <a:spcBef>
                <a:spcPts val="0"/>
              </a:spcBef>
              <a:buClr>
                <a:schemeClr val="lt1"/>
              </a:buClr>
              <a:buSzPts val="1700"/>
              <a:buFont typeface="Times New Roman"/>
              <a:buChar char="❖"/>
            </a:pPr>
            <a:r>
              <a:rPr lang="en-US" sz="2200" dirty="0">
                <a:ea typeface="Times New Roman"/>
                <a:cs typeface="Times New Roman"/>
                <a:sym typeface="Times New Roman"/>
              </a:rPr>
              <a:t>Total 7 Tables are present in the given dataset.</a:t>
            </a:r>
          </a:p>
          <a:p>
            <a:pPr marL="457200" lvl="0" indent="-336550">
              <a:lnSpc>
                <a:spcPct val="150000"/>
              </a:lnSpc>
              <a:spcBef>
                <a:spcPts val="0"/>
              </a:spcBef>
              <a:buClr>
                <a:schemeClr val="lt1"/>
              </a:buClr>
              <a:buSzPts val="1700"/>
              <a:buFont typeface="Times New Roman"/>
              <a:buChar char="❖"/>
            </a:pPr>
            <a:r>
              <a:rPr lang="en-US" sz="2200" dirty="0">
                <a:ea typeface="Times New Roman"/>
                <a:cs typeface="Times New Roman"/>
                <a:sym typeface="Times New Roman"/>
              </a:rPr>
              <a:t>Total number users are 100.</a:t>
            </a:r>
          </a:p>
          <a:p>
            <a:pPr marL="457200" lvl="0" indent="-336550">
              <a:lnSpc>
                <a:spcPct val="150000"/>
              </a:lnSpc>
              <a:spcBef>
                <a:spcPts val="0"/>
              </a:spcBef>
              <a:buClr>
                <a:schemeClr val="lt1"/>
              </a:buClr>
              <a:buSzPts val="1700"/>
              <a:buFont typeface="Times New Roman"/>
              <a:buChar char="❖"/>
            </a:pPr>
            <a:r>
              <a:rPr lang="en-US" sz="2200" dirty="0">
                <a:ea typeface="Times New Roman"/>
                <a:cs typeface="Times New Roman"/>
                <a:sym typeface="Times New Roman"/>
              </a:rPr>
              <a:t>Total number of posts made so far is 257.</a:t>
            </a:r>
          </a:p>
          <a:p>
            <a:pPr marL="457200" lvl="0" indent="-336550">
              <a:lnSpc>
                <a:spcPct val="150000"/>
              </a:lnSpc>
              <a:spcBef>
                <a:spcPts val="0"/>
              </a:spcBef>
              <a:buClr>
                <a:schemeClr val="lt1"/>
              </a:buClr>
              <a:buSzPts val="1700"/>
              <a:buFont typeface="Times New Roman"/>
              <a:buChar char="❖"/>
            </a:pPr>
            <a:r>
              <a:rPr lang="en-US" sz="2200" dirty="0">
                <a:ea typeface="Times New Roman"/>
                <a:cs typeface="Times New Roman"/>
                <a:sym typeface="Times New Roman"/>
              </a:rPr>
              <a:t>Total number of likes posted by the users on posts is 8782.</a:t>
            </a:r>
          </a:p>
          <a:p>
            <a:pPr marL="457200" lvl="0" indent="-336550">
              <a:lnSpc>
                <a:spcPct val="150000"/>
              </a:lnSpc>
              <a:spcBef>
                <a:spcPts val="0"/>
              </a:spcBef>
              <a:buClr>
                <a:schemeClr val="lt1"/>
              </a:buClr>
              <a:buSzPts val="1700"/>
              <a:buFont typeface="Times New Roman"/>
              <a:buChar char="❖"/>
            </a:pPr>
            <a:r>
              <a:rPr lang="en-US" sz="2200" dirty="0">
                <a:ea typeface="Times New Roman"/>
                <a:cs typeface="Times New Roman"/>
                <a:sym typeface="Times New Roman"/>
              </a:rPr>
              <a:t>Total number of comments on all posts are 7488.</a:t>
            </a:r>
          </a:p>
          <a:p>
            <a:pPr marL="457200" lvl="0" indent="-336550">
              <a:lnSpc>
                <a:spcPct val="150000"/>
              </a:lnSpc>
              <a:spcBef>
                <a:spcPts val="0"/>
              </a:spcBef>
              <a:buClr>
                <a:schemeClr val="lt1"/>
              </a:buClr>
              <a:buSzPts val="1700"/>
              <a:buFont typeface="Times New Roman"/>
              <a:buChar char="❖"/>
            </a:pPr>
            <a:r>
              <a:rPr lang="en-US" sz="2200" dirty="0">
                <a:ea typeface="Times New Roman"/>
                <a:cs typeface="Times New Roman"/>
                <a:sym typeface="Times New Roman"/>
              </a:rPr>
              <a:t>Total number of engagement is calculated by adding total likes and total comments by an user.</a:t>
            </a:r>
          </a:p>
          <a:p>
            <a:pPr marL="457200" lvl="0" indent="-336550">
              <a:lnSpc>
                <a:spcPct val="150000"/>
              </a:lnSpc>
              <a:spcBef>
                <a:spcPts val="0"/>
              </a:spcBef>
              <a:buClr>
                <a:schemeClr val="lt1"/>
              </a:buClr>
              <a:buSzPts val="1700"/>
              <a:buFont typeface="Times New Roman"/>
              <a:buChar char="❖"/>
            </a:pPr>
            <a:r>
              <a:rPr lang="en-US" sz="2200" dirty="0">
                <a:ea typeface="Times New Roman"/>
                <a:cs typeface="Times New Roman"/>
                <a:sym typeface="Times New Roman"/>
              </a:rPr>
              <a:t>Engagement rate is calculated by dividing total engagements by number of posts</a:t>
            </a:r>
            <a:endParaRPr lang="en-US" sz="2200" dirty="0"/>
          </a:p>
        </p:txBody>
      </p:sp>
    </p:spTree>
    <p:extLst>
      <p:ext uri="{BB962C8B-B14F-4D97-AF65-F5344CB8AC3E}">
        <p14:creationId xmlns:p14="http://schemas.microsoft.com/office/powerpoint/2010/main" val="142101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Database Analysis</a:t>
            </a:r>
            <a:endParaRPr lang="en-US" dirty="0"/>
          </a:p>
        </p:txBody>
      </p:sp>
      <p:graphicFrame>
        <p:nvGraphicFramePr>
          <p:cNvPr id="7" name="Chart 6">
            <a:extLst>
              <a:ext uri="{FF2B5EF4-FFF2-40B4-BE49-F238E27FC236}">
                <a16:creationId xmlns:a16="http://schemas.microsoft.com/office/drawing/2014/main" id="{AB5EE698-9233-DF29-BC00-5D57B50EB9CB}"/>
              </a:ext>
            </a:extLst>
          </p:cNvPr>
          <p:cNvGraphicFramePr>
            <a:graphicFrameLocks/>
          </p:cNvGraphicFramePr>
          <p:nvPr>
            <p:extLst>
              <p:ext uri="{D42A27DB-BD31-4B8C-83A1-F6EECF244321}">
                <p14:modId xmlns:p14="http://schemas.microsoft.com/office/powerpoint/2010/main" val="2589669729"/>
              </p:ext>
            </p:extLst>
          </p:nvPr>
        </p:nvGraphicFramePr>
        <p:xfrm>
          <a:off x="338137" y="1946275"/>
          <a:ext cx="5062539" cy="3378994"/>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2CC37B1B-55D6-E38B-3E9F-11954B774AED}"/>
              </a:ext>
            </a:extLst>
          </p:cNvPr>
          <p:cNvSpPr txBox="1"/>
          <p:nvPr/>
        </p:nvSpPr>
        <p:spPr>
          <a:xfrm>
            <a:off x="5507832" y="1717178"/>
            <a:ext cx="6535340" cy="3970318"/>
          </a:xfrm>
          <a:prstGeom prst="rect">
            <a:avLst/>
          </a:prstGeom>
          <a:noFill/>
          <a:ln>
            <a:solidFill>
              <a:schemeClr val="bg2"/>
            </a:solidFill>
          </a:ln>
        </p:spPr>
        <p:txBody>
          <a:bodyPr wrap="square">
            <a:spAutoFit/>
          </a:bodyPr>
          <a:lstStyle/>
          <a:p>
            <a:pPr marL="285750" indent="-285750">
              <a:buFont typeface="Wingdings" panose="05000000000000000000" pitchFamily="2" charset="2"/>
              <a:buChar char="v"/>
            </a:pPr>
            <a:r>
              <a:rPr lang="en-US" sz="1800" b="0" i="0" u="none" strike="noStrike" dirty="0">
                <a:effectLst/>
              </a:rPr>
              <a:t>Calculated the total user engagement for every users and then selected  some top 10 users on the basis of the engagement rate.</a:t>
            </a:r>
          </a:p>
          <a:p>
            <a:pPr marL="285750" indent="-285750">
              <a:buFont typeface="Wingdings" panose="05000000000000000000" pitchFamily="2" charset="2"/>
              <a:buChar char="v"/>
            </a:pPr>
            <a:r>
              <a:rPr lang="en-US" dirty="0">
                <a:ea typeface="Times New Roman"/>
                <a:cs typeface="Times New Roman"/>
                <a:sym typeface="Times New Roman"/>
              </a:rPr>
              <a:t>Based on the analysis of the data Top 10  Users have engagement rate  from 149  to 166.</a:t>
            </a:r>
          </a:p>
          <a:p>
            <a:pPr marL="285750" indent="-285750">
              <a:buFont typeface="Wingdings" panose="05000000000000000000" pitchFamily="2" charset="2"/>
              <a:buChar char="v"/>
            </a:pPr>
            <a:r>
              <a:rPr lang="en-US" dirty="0">
                <a:ea typeface="Times New Roman"/>
                <a:cs typeface="Times New Roman"/>
                <a:sym typeface="Times New Roman"/>
              </a:rPr>
              <a:t>The average engagement rate of all the users is 49.22</a:t>
            </a:r>
          </a:p>
          <a:p>
            <a:pPr marL="285750" indent="-285750">
              <a:buFont typeface="Wingdings" panose="05000000000000000000" pitchFamily="2" charset="2"/>
              <a:buChar char="v"/>
            </a:pPr>
            <a:r>
              <a:rPr lang="en-US" dirty="0">
                <a:ea typeface="Times New Roman"/>
                <a:cs typeface="Times New Roman"/>
                <a:sym typeface="Times New Roman"/>
              </a:rPr>
              <a:t>Only 31 users have more than average engagement rate and 18 users have more than 100</a:t>
            </a:r>
          </a:p>
          <a:p>
            <a:pPr marL="285750" indent="-285750">
              <a:buFont typeface="Wingdings" panose="05000000000000000000" pitchFamily="2" charset="2"/>
              <a:buChar char="v"/>
            </a:pPr>
            <a:r>
              <a:rPr lang="en-US" dirty="0">
                <a:ea typeface="Times New Roman"/>
                <a:cs typeface="Times New Roman"/>
                <a:sym typeface="Times New Roman"/>
              </a:rPr>
              <a:t>Based on the user engagement _rate the </a:t>
            </a:r>
            <a:r>
              <a:rPr lang="en-US" b="1" dirty="0">
                <a:ea typeface="Times New Roman"/>
                <a:cs typeface="Times New Roman"/>
                <a:sym typeface="Times New Roman"/>
              </a:rPr>
              <a:t>Karley_Bosco  </a:t>
            </a:r>
            <a:r>
              <a:rPr lang="en-US" dirty="0">
                <a:ea typeface="Times New Roman"/>
                <a:cs typeface="Times New Roman"/>
                <a:sym typeface="Times New Roman"/>
              </a:rPr>
              <a:t>has the highest Engagement rate .</a:t>
            </a:r>
          </a:p>
          <a:p>
            <a:pPr marL="285750" indent="-285750">
              <a:buFont typeface="Wingdings" panose="05000000000000000000" pitchFamily="2" charset="2"/>
              <a:buChar char="v"/>
            </a:pPr>
            <a:r>
              <a:rPr lang="en-US" dirty="0"/>
              <a:t>For target marketing we will approach these top 10 users personally for collaboration and content creation.</a:t>
            </a:r>
          </a:p>
          <a:p>
            <a:pPr marL="285750" indent="-285750">
              <a:buFont typeface="Wingdings" panose="05000000000000000000" pitchFamily="2" charset="2"/>
              <a:buChar char="v"/>
            </a:pPr>
            <a:endParaRPr lang="en-US" dirty="0">
              <a:latin typeface="Times New Roman"/>
              <a:ea typeface="Times New Roman"/>
              <a:cs typeface="Times New Roman"/>
              <a:sym typeface="Times New Roman"/>
            </a:endParaRPr>
          </a:p>
          <a:p>
            <a:pPr marL="285750" indent="-285750">
              <a:buFont typeface="Wingdings" panose="05000000000000000000" pitchFamily="2" charset="2"/>
              <a:buChar char="v"/>
            </a:pPr>
            <a:endParaRPr lang="en-US" sz="1800" b="0" i="0" u="none" strike="noStrike" dirty="0">
              <a:solidFill>
                <a:srgbClr val="3F3F3F"/>
              </a:solidFill>
              <a:effectLst/>
              <a:latin typeface="Century" panose="02040604050505020304" pitchFamily="18" charset="0"/>
            </a:endParaRPr>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169763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0550" y="381794"/>
            <a:ext cx="10363200" cy="1143000"/>
          </a:xfrm>
        </p:spPr>
        <p:txBody>
          <a:bodyPr/>
          <a:lstStyle/>
          <a:p>
            <a:r>
              <a:rPr lang="en-IN" b="1" dirty="0"/>
              <a:t>User Segmentation</a:t>
            </a:r>
            <a:endParaRPr lang="en-US" dirty="0"/>
          </a:p>
        </p:txBody>
      </p:sp>
      <p:graphicFrame>
        <p:nvGraphicFramePr>
          <p:cNvPr id="4" name="Chart 3">
            <a:extLst>
              <a:ext uri="{FF2B5EF4-FFF2-40B4-BE49-F238E27FC236}">
                <a16:creationId xmlns:a16="http://schemas.microsoft.com/office/drawing/2014/main" id="{54041EF6-2F81-1364-0868-C36AB7186F41}"/>
              </a:ext>
            </a:extLst>
          </p:cNvPr>
          <p:cNvGraphicFramePr/>
          <p:nvPr>
            <p:extLst>
              <p:ext uri="{D42A27DB-BD31-4B8C-83A1-F6EECF244321}">
                <p14:modId xmlns:p14="http://schemas.microsoft.com/office/powerpoint/2010/main" val="1414398079"/>
              </p:ext>
            </p:extLst>
          </p:nvPr>
        </p:nvGraphicFramePr>
        <p:xfrm>
          <a:off x="692944" y="1462088"/>
          <a:ext cx="3717131" cy="265271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82F86C9C-09E8-A0C9-48BE-817347C3540B}"/>
              </a:ext>
            </a:extLst>
          </p:cNvPr>
          <p:cNvSpPr txBox="1"/>
          <p:nvPr/>
        </p:nvSpPr>
        <p:spPr>
          <a:xfrm>
            <a:off x="5536406" y="1524794"/>
            <a:ext cx="6274594" cy="3970318"/>
          </a:xfrm>
          <a:prstGeom prst="rect">
            <a:avLst/>
          </a:prstGeom>
          <a:noFill/>
          <a:ln>
            <a:solidFill>
              <a:schemeClr val="bg2"/>
            </a:solidFill>
          </a:ln>
        </p:spPr>
        <p:txBody>
          <a:bodyPr wrap="square">
            <a:spAutoFit/>
          </a:bodyPr>
          <a:lstStyle/>
          <a:p>
            <a:pPr marL="285750" indent="-285750">
              <a:buFont typeface="Arial" panose="020B0604020202020204" pitchFamily="34" charset="0"/>
              <a:buChar char="•"/>
            </a:pPr>
            <a:r>
              <a:rPr lang="en-IN" dirty="0"/>
              <a:t>Based on the user segmentation It is divided into three categories </a:t>
            </a:r>
            <a:r>
              <a:rPr lang="en-IN" dirty="0" err="1"/>
              <a:t>i.e</a:t>
            </a:r>
            <a:r>
              <a:rPr lang="en-IN" dirty="0"/>
              <a:t>, Less Engaged , Moderately Engaged &amp; Highly Engaged .</a:t>
            </a:r>
          </a:p>
          <a:p>
            <a:pPr marL="285750" indent="-285750">
              <a:buFont typeface="Arial" panose="020B0604020202020204" pitchFamily="34" charset="0"/>
              <a:buChar char="•"/>
            </a:pPr>
            <a:r>
              <a:rPr lang="en-IN" dirty="0"/>
              <a:t>In the user segmentation </a:t>
            </a:r>
            <a:r>
              <a:rPr lang="en-IN" b="1" dirty="0"/>
              <a:t>40.5% </a:t>
            </a:r>
            <a:r>
              <a:rPr lang="en-US" dirty="0"/>
              <a:t> users are actively posting and are getting more likes and comments and these are the Highly Engaged users.</a:t>
            </a:r>
          </a:p>
          <a:p>
            <a:pPr marL="285750" indent="-285750">
              <a:buFont typeface="Arial" panose="020B0604020202020204" pitchFamily="34" charset="0"/>
              <a:buChar char="•"/>
            </a:pPr>
            <a:r>
              <a:rPr lang="en-IN" b="1" dirty="0"/>
              <a:t>45.9% </a:t>
            </a:r>
            <a:r>
              <a:rPr lang="en-IN" dirty="0"/>
              <a:t>users are </a:t>
            </a:r>
            <a:r>
              <a:rPr lang="en-US" dirty="0"/>
              <a:t>who are more active they are on the platform frequently .these are comes under Less Engaged Category.</a:t>
            </a:r>
          </a:p>
          <a:p>
            <a:pPr marL="285750" indent="-285750">
              <a:buFont typeface="Arial" panose="020B0604020202020204" pitchFamily="34" charset="0"/>
              <a:buChar char="•"/>
            </a:pPr>
            <a:r>
              <a:rPr lang="en-US" dirty="0"/>
              <a:t>Remaining </a:t>
            </a:r>
            <a:r>
              <a:rPr lang="en-IN" dirty="0"/>
              <a:t>13.5% users are </a:t>
            </a:r>
            <a:r>
              <a:rPr lang="en-US" dirty="0"/>
              <a:t>not posting or liking the content and these users are very Less Engaged.  </a:t>
            </a:r>
            <a:endParaRPr lang="en-IN"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a:p>
            <a:r>
              <a:rPr lang="en-IN" dirty="0"/>
              <a:t> </a:t>
            </a:r>
          </a:p>
        </p:txBody>
      </p:sp>
      <p:graphicFrame>
        <p:nvGraphicFramePr>
          <p:cNvPr id="7" name="Chart 6">
            <a:extLst>
              <a:ext uri="{FF2B5EF4-FFF2-40B4-BE49-F238E27FC236}">
                <a16:creationId xmlns:a16="http://schemas.microsoft.com/office/drawing/2014/main" id="{173954A9-BEAE-7DB6-429A-CAECB005C5B7}"/>
              </a:ext>
            </a:extLst>
          </p:cNvPr>
          <p:cNvGraphicFramePr>
            <a:graphicFrameLocks/>
          </p:cNvGraphicFramePr>
          <p:nvPr>
            <p:extLst>
              <p:ext uri="{D42A27DB-BD31-4B8C-83A1-F6EECF244321}">
                <p14:modId xmlns:p14="http://schemas.microsoft.com/office/powerpoint/2010/main" val="2133207160"/>
              </p:ext>
            </p:extLst>
          </p:nvPr>
        </p:nvGraphicFramePr>
        <p:xfrm>
          <a:off x="381000" y="4114800"/>
          <a:ext cx="4029075"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A13EBA00-7148-6DF9-81FF-56ABFC9ADBC1}"/>
              </a:ext>
            </a:extLst>
          </p:cNvPr>
          <p:cNvSpPr txBox="1"/>
          <p:nvPr/>
        </p:nvSpPr>
        <p:spPr>
          <a:xfrm>
            <a:off x="5625108" y="4813994"/>
            <a:ext cx="6097190" cy="1477328"/>
          </a:xfrm>
          <a:prstGeom prst="rect">
            <a:avLst/>
          </a:prstGeom>
          <a:noFill/>
          <a:ln>
            <a:solidFill>
              <a:schemeClr val="bg2"/>
            </a:solidFill>
          </a:ln>
        </p:spPr>
        <p:txBody>
          <a:bodyPr wrap="square">
            <a:spAutoFit/>
          </a:bodyPr>
          <a:lstStyle/>
          <a:p>
            <a:r>
              <a:rPr lang="en-US" sz="1800" b="1" i="0" u="none" strike="noStrike" dirty="0">
                <a:solidFill>
                  <a:srgbClr val="3F3F3F"/>
                </a:solidFill>
                <a:effectLst/>
              </a:rPr>
              <a:t>New Users:</a:t>
            </a:r>
            <a:r>
              <a:rPr lang="en-US" b="1" dirty="0">
                <a:solidFill>
                  <a:srgbClr val="3F3F3F"/>
                </a:solidFill>
              </a:rPr>
              <a:t>- 35% </a:t>
            </a:r>
            <a:r>
              <a:rPr lang="en-US" dirty="0">
                <a:solidFill>
                  <a:srgbClr val="3F3F3F"/>
                </a:solidFill>
              </a:rPr>
              <a:t>of users are joined Recently these  users  are comes under New Users.</a:t>
            </a:r>
          </a:p>
          <a:p>
            <a:r>
              <a:rPr lang="en-US" b="1" dirty="0"/>
              <a:t>Content Consumers: </a:t>
            </a:r>
            <a:r>
              <a:rPr lang="en-US" dirty="0"/>
              <a:t>The  </a:t>
            </a:r>
            <a:r>
              <a:rPr lang="en-US" b="1" dirty="0"/>
              <a:t>65%</a:t>
            </a:r>
            <a:r>
              <a:rPr lang="en-US" dirty="0"/>
              <a:t> users are there on the platform consuming contents but not posting anything are old users.</a:t>
            </a:r>
            <a:endParaRPr lang="en-US" b="1" dirty="0"/>
          </a:p>
          <a:p>
            <a:endParaRPr lang="en-IN" dirty="0"/>
          </a:p>
        </p:txBody>
      </p:sp>
    </p:spTree>
    <p:extLst>
      <p:ext uri="{BB962C8B-B14F-4D97-AF65-F5344CB8AC3E}">
        <p14:creationId xmlns:p14="http://schemas.microsoft.com/office/powerpoint/2010/main" val="226546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plan presentatio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siness plan presentation.potx" id="{B0CF94B3-F59B-427A-A620-6B86E9154593}" vid="{92489599-94E0-42FA-BFD7-90FE9B56DF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 (widescreen)</Template>
  <TotalTime>1508</TotalTime>
  <Words>1259</Words>
  <Application>Microsoft Office PowerPoint</Application>
  <PresentationFormat>Widescreen</PresentationFormat>
  <Paragraphs>129</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Cambria</vt:lpstr>
      <vt:lpstr>Century</vt:lpstr>
      <vt:lpstr>DM Serif Text</vt:lpstr>
      <vt:lpstr>Segoe Print</vt:lpstr>
      <vt:lpstr>Times New Roman</vt:lpstr>
      <vt:lpstr>Wingdings</vt:lpstr>
      <vt:lpstr>Wingdings 2</vt:lpstr>
      <vt:lpstr>Business plan presentation</vt:lpstr>
      <vt:lpstr>Social Media Analysis Project </vt:lpstr>
      <vt:lpstr>Agenda</vt:lpstr>
      <vt:lpstr>Company Overview </vt:lpstr>
      <vt:lpstr>Problem Statement </vt:lpstr>
      <vt:lpstr>Database Schema</vt:lpstr>
      <vt:lpstr>Database overview &amp; Description</vt:lpstr>
      <vt:lpstr>Database overview &amp; Description</vt:lpstr>
      <vt:lpstr>Database Analysis</vt:lpstr>
      <vt:lpstr>User Segmentation</vt:lpstr>
      <vt:lpstr>Content Performance</vt:lpstr>
      <vt:lpstr>Content Performance</vt:lpstr>
      <vt:lpstr>Advertisement Strategy</vt:lpstr>
      <vt:lpstr>Campaigns and Projections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Naveen_kumar_ 23738291</dc:creator>
  <cp:lastModifiedBy>Naveen_kumar_ 23738291</cp:lastModifiedBy>
  <cp:revision>35</cp:revision>
  <dcterms:created xsi:type="dcterms:W3CDTF">2025-07-25T04:30:15Z</dcterms:created>
  <dcterms:modified xsi:type="dcterms:W3CDTF">2025-07-29T12:57:09Z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