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8" r:id="rId5"/>
    <p:sldId id="283" r:id="rId6"/>
    <p:sldId id="299" r:id="rId7"/>
    <p:sldId id="300" r:id="rId8"/>
    <p:sldId id="297" r:id="rId9"/>
    <p:sldId id="292" r:id="rId10"/>
    <p:sldId id="284" r:id="rId11"/>
    <p:sldId id="301" r:id="rId12"/>
    <p:sldId id="302" r:id="rId13"/>
    <p:sldId id="304" r:id="rId14"/>
    <p:sldId id="317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3" r:id="rId23"/>
    <p:sldId id="312" r:id="rId24"/>
    <p:sldId id="314" r:id="rId25"/>
    <p:sldId id="315" r:id="rId26"/>
    <p:sldId id="316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50" d="100"/>
          <a:sy n="50" d="100"/>
        </p:scale>
        <p:origin x="1284" y="3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6/28/2019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700" y="12700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smtClean="0"/>
              <a:t>Business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121920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074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00" y="1028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OF CONTENT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037"/>
            <a:ext cx="12199582" cy="34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337"/>
            <a:ext cx="12103656" cy="766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1 - CODE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83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862"/>
            <a:ext cx="12192000" cy="4656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1 -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22709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12083915" cy="1079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2 - CODE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2828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687"/>
            <a:ext cx="12192000" cy="3758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2 -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8527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787"/>
            <a:ext cx="12192000" cy="1052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3 - CODE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3644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87574"/>
            <a:ext cx="12192001" cy="3629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3 -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27429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" y="2232024"/>
            <a:ext cx="12095163" cy="1120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4 - CODE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191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100"/>
            <a:ext cx="12192000" cy="330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4 -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9756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700" y="2080774"/>
            <a:ext cx="5853706" cy="2999426"/>
          </a:xfrm>
        </p:spPr>
        <p:txBody>
          <a:bodyPr/>
          <a:lstStyle/>
          <a:p>
            <a:pPr marL="0" indent="0">
              <a:buNone/>
            </a:pPr>
            <a:r>
              <a:rPr lang="en-IN" sz="3400" b="1" dirty="0" smtClean="0"/>
              <a:t>India </a:t>
            </a:r>
            <a:r>
              <a:rPr lang="en-IN" sz="3400" b="1" dirty="0"/>
              <a:t>has been very active in creating a healthy </a:t>
            </a:r>
            <a:r>
              <a:rPr lang="en-IN" sz="3400" b="1" dirty="0" smtClean="0"/>
              <a:t>start up </a:t>
            </a:r>
            <a:r>
              <a:rPr lang="en-IN" sz="3400" b="1" dirty="0"/>
              <a:t>ecosystem, and the growth in the number of </a:t>
            </a:r>
            <a:r>
              <a:rPr lang="en-IN" sz="3400" b="1" dirty="0" smtClean="0"/>
              <a:t>start ups </a:t>
            </a:r>
            <a:r>
              <a:rPr lang="en-IN" sz="3400" b="1" dirty="0"/>
              <a:t>is increasing year on year. In fact, it is among the top five </a:t>
            </a:r>
            <a:r>
              <a:rPr lang="en-IN" sz="3400" b="1" dirty="0" smtClean="0"/>
              <a:t>start up </a:t>
            </a:r>
            <a:r>
              <a:rPr lang="en-IN" sz="3400" b="1" dirty="0"/>
              <a:t>communities in the world</a:t>
            </a:r>
            <a:r>
              <a:rPr lang="en-IN" sz="3400" b="1" dirty="0" smtClean="0"/>
              <a:t>.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2812"/>
            <a:ext cx="11922590" cy="1030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5 - CODE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2227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737"/>
            <a:ext cx="12192000" cy="334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5 -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3280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4"/>
            <a:ext cx="12150258" cy="1114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6 - CODE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3338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97100"/>
            <a:ext cx="12192001" cy="344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400" y="3937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TABLE 6 -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0435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xmlns="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700" y="3185674"/>
            <a:ext cx="5853706" cy="2999426"/>
          </a:xfrm>
        </p:spPr>
        <p:txBody>
          <a:bodyPr/>
          <a:lstStyle/>
          <a:p>
            <a:pPr marL="0" indent="0">
              <a:buNone/>
            </a:pPr>
            <a:endParaRPr lang="en-IN" sz="3400" b="1" dirty="0" smtClean="0"/>
          </a:p>
          <a:p>
            <a:pPr marL="0" indent="0">
              <a:buNone/>
            </a:pPr>
            <a:r>
              <a:rPr lang="en-IN" sz="3400" b="1" dirty="0"/>
              <a:t>Being so </a:t>
            </a:r>
            <a:r>
              <a:rPr lang="en-IN" sz="3400" b="1" dirty="0" smtClean="0"/>
              <a:t>start up </a:t>
            </a:r>
            <a:r>
              <a:rPr lang="en-IN" sz="3400" b="1" dirty="0"/>
              <a:t>friendly the country has attracted numerous numbers of investors, both national and international. Therefore a large amount of money is poured into the </a:t>
            </a:r>
            <a:r>
              <a:rPr lang="en-IN" sz="3400" b="1" dirty="0" smtClean="0"/>
              <a:t>start up </a:t>
            </a:r>
            <a:r>
              <a:rPr lang="en-IN" sz="3400" b="1" dirty="0"/>
              <a:t>ecosystem. Also due to government support, technology boon and rise of tier-2 and tier-3 cities has boosted the </a:t>
            </a:r>
            <a:r>
              <a:rPr lang="en-IN" sz="3400" b="1" dirty="0" smtClean="0"/>
              <a:t>start up </a:t>
            </a:r>
            <a:r>
              <a:rPr lang="en-IN" sz="3400" b="1" dirty="0"/>
              <a:t>ecosystem.</a:t>
            </a:r>
            <a:endParaRPr lang="en-US" sz="3400" b="1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700" y="2893574"/>
            <a:ext cx="5853706" cy="2999426"/>
          </a:xfrm>
        </p:spPr>
        <p:txBody>
          <a:bodyPr/>
          <a:lstStyle/>
          <a:p>
            <a:pPr marL="0" indent="0">
              <a:buNone/>
            </a:pPr>
            <a:r>
              <a:rPr lang="en-IN" sz="3400" b="1" dirty="0"/>
              <a:t>Events like launch of </a:t>
            </a:r>
            <a:r>
              <a:rPr lang="en-IN" sz="3400" b="1" dirty="0" smtClean="0"/>
              <a:t>Start up </a:t>
            </a:r>
            <a:r>
              <a:rPr lang="en-IN" sz="3400" b="1" dirty="0"/>
              <a:t>India initiative, US elections and the Indian banknote demonetization had a huge impact on the </a:t>
            </a:r>
            <a:r>
              <a:rPr lang="en-IN" sz="3400" b="1" dirty="0" smtClean="0"/>
              <a:t>start up </a:t>
            </a:r>
            <a:r>
              <a:rPr lang="en-IN" sz="3400" b="1" dirty="0"/>
              <a:t>community. The dataset acquired via kaggle.com will help to </a:t>
            </a:r>
            <a:r>
              <a:rPr lang="en-IN" sz="3400" b="1" dirty="0" smtClean="0"/>
              <a:t>analyse </a:t>
            </a:r>
            <a:r>
              <a:rPr lang="en-IN" sz="3400" b="1" dirty="0"/>
              <a:t>the </a:t>
            </a:r>
            <a:r>
              <a:rPr lang="en-IN" sz="3400" b="1" dirty="0" smtClean="0"/>
              <a:t>start up </a:t>
            </a:r>
            <a:r>
              <a:rPr lang="en-IN" sz="3400" b="1" dirty="0"/>
              <a:t>trends from start of 2015 to mid 2017 and how to above events have affected the trend.</a:t>
            </a:r>
            <a:endParaRPr lang="en-US" sz="3400" b="1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659245"/>
            <a:ext cx="6641900" cy="1124345"/>
          </a:xfrm>
        </p:spPr>
        <p:txBody>
          <a:bodyPr/>
          <a:lstStyle/>
          <a:p>
            <a:r>
              <a:rPr lang="en-US" dirty="0" smtClean="0"/>
              <a:t>Scope of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2000" y="1971498"/>
            <a:ext cx="5472000" cy="2428351"/>
          </a:xfrm>
        </p:spPr>
        <p:txBody>
          <a:bodyPr/>
          <a:lstStyle/>
          <a:p>
            <a:r>
              <a:rPr lang="en-IN" sz="3400" b="1" dirty="0"/>
              <a:t>The important investor of the Indian ecosystem.</a:t>
            </a:r>
          </a:p>
          <a:p>
            <a:r>
              <a:rPr lang="en-IN" sz="3400" b="1" dirty="0"/>
              <a:t>The amount of funds does </a:t>
            </a:r>
            <a:r>
              <a:rPr lang="en-IN" sz="3400" b="1" dirty="0" smtClean="0"/>
              <a:t>start up </a:t>
            </a:r>
            <a:r>
              <a:rPr lang="en-IN" sz="3400" b="1" dirty="0"/>
              <a:t>generally gets in India.</a:t>
            </a:r>
          </a:p>
          <a:p>
            <a:r>
              <a:rPr lang="en-IN" sz="3400" b="1" dirty="0"/>
              <a:t>The roles of cities in funding.</a:t>
            </a:r>
          </a:p>
          <a:p>
            <a:r>
              <a:rPr lang="en-IN" sz="3400" b="1" dirty="0"/>
              <a:t>How funding has changed overtime.</a:t>
            </a:r>
          </a:p>
          <a:p>
            <a:pPr marL="0" indent="0">
              <a:buNone/>
            </a:pPr>
            <a:endParaRPr lang="en-US" sz="3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198808"/>
          </a:xfrm>
        </p:spPr>
        <p:txBody>
          <a:bodyPr/>
          <a:lstStyle/>
          <a:p>
            <a:r>
              <a:rPr lang="en-US" dirty="0" smtClean="0"/>
              <a:t>Business Model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551466"/>
          </a:xfrm>
        </p:spPr>
        <p:txBody>
          <a:bodyPr/>
          <a:lstStyle/>
          <a:p>
            <a:r>
              <a:rPr lang="en-US" sz="3600" dirty="0" smtClean="0"/>
              <a:t>We can help people decide the city </a:t>
            </a:r>
            <a:r>
              <a:rPr lang="en-US" sz="3600" dirty="0" smtClean="0"/>
              <a:t>where they should start up in.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50941"/>
          </a:xfrm>
        </p:spPr>
        <p:txBody>
          <a:bodyPr/>
          <a:lstStyle/>
          <a:p>
            <a:r>
              <a:rPr lang="en-US" sz="3600" dirty="0" smtClean="0"/>
              <a:t>We can help them figure out where to invest or the type of investment they should choose.</a:t>
            </a:r>
            <a:endParaRPr lang="en-U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551466"/>
          </a:xfrm>
        </p:spPr>
        <p:txBody>
          <a:bodyPr/>
          <a:lstStyle/>
          <a:p>
            <a:r>
              <a:rPr lang="en-US" sz="3600" dirty="0" smtClean="0"/>
              <a:t>The amount of achievement that can be achieved.</a:t>
            </a:r>
            <a:endParaRPr lang="en-US" sz="3600" dirty="0"/>
          </a:p>
          <a:p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50941"/>
          </a:xfrm>
        </p:spPr>
        <p:txBody>
          <a:bodyPr/>
          <a:lstStyle/>
          <a:p>
            <a:r>
              <a:rPr lang="en-US" sz="3600" dirty="0" smtClean="0"/>
              <a:t>We an also suggest people  the type of industry they can  choose.</a:t>
            </a:r>
            <a:endParaRPr lang="en-U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1221211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312</Words>
  <Application>Microsoft Office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Corbel</vt:lpstr>
      <vt:lpstr>Times New Roman</vt:lpstr>
      <vt:lpstr>Office Theme</vt:lpstr>
      <vt:lpstr>Business Startup</vt:lpstr>
      <vt:lpstr>Introduction</vt:lpstr>
      <vt:lpstr>Introduction</vt:lpstr>
      <vt:lpstr>Introduction</vt:lpstr>
      <vt:lpstr>Scope of analysis</vt:lpstr>
      <vt:lpstr>Business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2019-06-27T19:03:13Z</dcterms:created>
  <dcterms:modified xsi:type="dcterms:W3CDTF">2019-06-27T21:45:12Z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