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mbria" panose="02040503050406030204" pitchFamily="18" charset="0"/>
      <p:regular r:id="rId25"/>
      <p:bold r:id="rId26"/>
      <p:italic r:id="rId27"/>
      <p:boldItalic r:id="rId28"/>
    </p:embeddedFont>
    <p:embeddedFont>
      <p:font typeface="Gill San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uC4lxCLoPnGEoh6dZ0E/58Pkx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3B3D29-CA24-447A-A120-7D1AAF52939D}">
  <a:tblStyle styleId="{BA3B3D29-CA24-447A-A120-7D1AAF52939D}"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9BCD98D-0091-456C-8155-3AED4BC7C04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C9B3C6-16C3-481C-A47C-97E7BF015C62}"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cd1a8f990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cd1a8f990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11cd1a8f990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cd1a8f99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cd1a8f99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1cd1a8f99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cd1a8f990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cd1a8f990_1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1cd1a8f990_1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cd1a8f990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cd1a8f990_1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1cd1a8f990_1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cd1a8f990_1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cd1a8f990_1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11cd1a8f990_1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cd1a8f990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cd1a8f990_1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cd1a8f990_1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fcef4668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fcef4668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2fcef4668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fcef4668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fcef4668e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2fcef4668e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fcef4668e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fcef4668e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2fcef4668e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3a6ac32eb9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3a6ac32eb9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3a6ac32eb9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a6110f09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a6110f09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13a6110f09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f9fe8aaf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2f9fe8aaf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fedf8269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fedf8269e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2fedf8269e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1" name="Google Shape;21;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2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3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3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3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3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9" name="Google Shape;99;p3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4"/>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32" name="Google Shape;32;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5" name="Google Shape;35;p24"/>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9" name="Google Shape;39;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2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26"/>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0" name="Google Shape;50;p2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7"/>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4" name="Google Shape;54;p27"/>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27"/>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27"/>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2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0" name="Google Shape;60;p2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6" name="Google Shape;66;p2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2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2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2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grpSp>
        <p:nvGrpSpPr>
          <p:cNvPr id="76" name="Google Shape;76;p30"/>
          <p:cNvGrpSpPr/>
          <p:nvPr/>
        </p:nvGrpSpPr>
        <p:grpSpPr>
          <a:xfrm>
            <a:off x="7477387" y="482170"/>
            <a:ext cx="4074533" cy="5149101"/>
            <a:chOff x="7477387" y="482170"/>
            <a:chExt cx="4074533" cy="5149101"/>
          </a:xfrm>
        </p:grpSpPr>
        <p:sp>
          <p:nvSpPr>
            <p:cNvPr id="77" name="Google Shape;77;p3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a:spLocks noGrp="1"/>
          </p:cNvSpPr>
          <p:nvPr>
            <p:ph type="pic" idx="2"/>
          </p:nvPr>
        </p:nvSpPr>
        <p:spPr>
          <a:xfrm>
            <a:off x="8124389" y="1122542"/>
            <a:ext cx="2791171" cy="3866327"/>
          </a:xfrm>
          <a:prstGeom prst="rect">
            <a:avLst/>
          </a:prstGeom>
          <a:solidFill>
            <a:srgbClr val="D8D8D8"/>
          </a:solidFill>
          <a:ln>
            <a:noFill/>
          </a:ln>
        </p:spPr>
      </p:sp>
      <p:sp>
        <p:nvSpPr>
          <p:cNvPr id="81" name="Google Shape;81;p3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3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3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12" name="Google Shape;12;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title"/>
          </p:nvPr>
        </p:nvSpPr>
        <p:spPr>
          <a:xfrm>
            <a:off x="1451579" y="718255"/>
            <a:ext cx="9603275" cy="11354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                    </a:t>
            </a:r>
            <a:r>
              <a:rPr lang="en-US" sz="3600">
                <a:latin typeface="Cambria"/>
                <a:ea typeface="Cambria"/>
                <a:cs typeface="Cambria"/>
                <a:sym typeface="Cambria"/>
              </a:rPr>
              <a:t>EXPLORATORY DATA  ANALYSIS</a:t>
            </a:r>
            <a:br>
              <a:rPr lang="en-US" sz="3600">
                <a:latin typeface="Cambria"/>
                <a:ea typeface="Cambria"/>
                <a:cs typeface="Cambria"/>
                <a:sym typeface="Cambria"/>
              </a:rPr>
            </a:br>
            <a:r>
              <a:rPr lang="en-US" sz="3600">
                <a:latin typeface="Cambria"/>
                <a:ea typeface="Cambria"/>
                <a:cs typeface="Cambria"/>
                <a:sym typeface="Cambria"/>
              </a:rPr>
              <a:t>                                    COURSE PROJECT </a:t>
            </a:r>
            <a:endParaRPr/>
          </a:p>
          <a:p>
            <a:pPr marL="0" lvl="0" indent="0" algn="l" rtl="0">
              <a:lnSpc>
                <a:spcPct val="90000"/>
              </a:lnSpc>
              <a:spcBef>
                <a:spcPts val="0"/>
              </a:spcBef>
              <a:spcAft>
                <a:spcPts val="0"/>
              </a:spcAft>
              <a:buClr>
                <a:schemeClr val="dk1"/>
              </a:buClr>
              <a:buSzPct val="100000"/>
              <a:buFont typeface="Gill Sans"/>
              <a:buNone/>
            </a:pPr>
            <a:r>
              <a:rPr lang="en-US"/>
              <a:t>    </a:t>
            </a:r>
            <a:endParaRPr/>
          </a:p>
        </p:txBody>
      </p:sp>
      <p:sp>
        <p:nvSpPr>
          <p:cNvPr id="106" name="Google Shape;106;p1"/>
          <p:cNvSpPr txBox="1">
            <a:spLocks noGrp="1"/>
          </p:cNvSpPr>
          <p:nvPr>
            <p:ph type="body" idx="1"/>
          </p:nvPr>
        </p:nvSpPr>
        <p:spPr>
          <a:xfrm>
            <a:off x="545806" y="2001355"/>
            <a:ext cx="11184783" cy="4140725"/>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2800"/>
              <a:buNone/>
            </a:pPr>
            <a:r>
              <a:rPr lang="en-US" sz="2800"/>
              <a:t>                         </a:t>
            </a:r>
            <a:r>
              <a:rPr lang="en-US" sz="4000">
                <a:latin typeface="Cambria"/>
                <a:ea typeface="Cambria"/>
                <a:cs typeface="Cambria"/>
                <a:sym typeface="Cambria"/>
              </a:rPr>
              <a:t>Relapse Patients Data Analysis</a:t>
            </a:r>
            <a:endParaRPr>
              <a:latin typeface="Cambria"/>
              <a:ea typeface="Cambria"/>
              <a:cs typeface="Cambria"/>
              <a:sym typeface="Cambria"/>
            </a:endParaRPr>
          </a:p>
          <a:p>
            <a:pPr marL="0" lvl="0" indent="0" algn="l" rtl="0">
              <a:lnSpc>
                <a:spcPct val="120000"/>
              </a:lnSpc>
              <a:spcBef>
                <a:spcPts val="1000"/>
              </a:spcBef>
              <a:spcAft>
                <a:spcPts val="0"/>
              </a:spcAft>
              <a:buSzPts val="2800"/>
              <a:buNone/>
            </a:pPr>
            <a:r>
              <a:rPr lang="en-US" sz="2800"/>
              <a:t>                                                                       </a:t>
            </a:r>
            <a:r>
              <a:rPr lang="en-US" sz="2800">
                <a:latin typeface="Gill Sans"/>
                <a:ea typeface="Gill Sans"/>
                <a:cs typeface="Gill Sans"/>
                <a:sym typeface="Gill Sans"/>
              </a:rPr>
              <a:t>  </a:t>
            </a:r>
            <a:r>
              <a:rPr lang="en-US" sz="2800">
                <a:latin typeface="Cambria"/>
                <a:ea typeface="Cambria"/>
                <a:cs typeface="Cambria"/>
                <a:sym typeface="Cambria"/>
              </a:rPr>
              <a:t>Team details: Team 06</a:t>
            </a:r>
            <a:endParaRPr/>
          </a:p>
          <a:p>
            <a:pPr marL="0" lvl="0" indent="0" algn="l" rtl="0">
              <a:lnSpc>
                <a:spcPct val="120000"/>
              </a:lnSpc>
              <a:spcBef>
                <a:spcPts val="1000"/>
              </a:spcBef>
              <a:spcAft>
                <a:spcPts val="0"/>
              </a:spcAft>
              <a:buSzPts val="2800"/>
              <a:buNone/>
            </a:pPr>
            <a:r>
              <a:rPr lang="en-US" sz="2800">
                <a:latin typeface="Gill Sans"/>
                <a:ea typeface="Gill Sans"/>
                <a:cs typeface="Gill Sans"/>
                <a:sym typeface="Gill Sans"/>
              </a:rPr>
              <a:t> </a:t>
            </a:r>
            <a:r>
              <a:rPr lang="en-US" sz="2800"/>
              <a:t>       </a:t>
            </a:r>
            <a:endParaRPr/>
          </a:p>
          <a:p>
            <a:pPr marL="0" lvl="0" indent="0" algn="l" rtl="0">
              <a:lnSpc>
                <a:spcPct val="120000"/>
              </a:lnSpc>
              <a:spcBef>
                <a:spcPts val="1000"/>
              </a:spcBef>
              <a:spcAft>
                <a:spcPts val="0"/>
              </a:spcAft>
              <a:buSzPts val="2800"/>
              <a:buNone/>
            </a:pPr>
            <a:endParaRPr sz="2800"/>
          </a:p>
          <a:p>
            <a:pPr marL="0" lvl="0" indent="0" algn="l" rtl="0">
              <a:lnSpc>
                <a:spcPct val="120000"/>
              </a:lnSpc>
              <a:spcBef>
                <a:spcPts val="1000"/>
              </a:spcBef>
              <a:spcAft>
                <a:spcPts val="0"/>
              </a:spcAft>
              <a:buSzPts val="2800"/>
              <a:buNone/>
            </a:pPr>
            <a:r>
              <a:rPr lang="en-US" sz="2800"/>
              <a:t>        </a:t>
            </a:r>
            <a:r>
              <a:rPr lang="en-US" sz="2800">
                <a:latin typeface="Cambria"/>
                <a:ea typeface="Cambria"/>
                <a:cs typeface="Cambria"/>
                <a:sym typeface="Cambria"/>
              </a:rPr>
              <a:t>Guided by:</a:t>
            </a:r>
            <a:endParaRPr>
              <a:latin typeface="Cambria"/>
              <a:ea typeface="Cambria"/>
              <a:cs typeface="Cambria"/>
              <a:sym typeface="Cambria"/>
            </a:endParaRPr>
          </a:p>
          <a:p>
            <a:pPr marL="0" lvl="0" indent="0" algn="l" rtl="0">
              <a:lnSpc>
                <a:spcPct val="120000"/>
              </a:lnSpc>
              <a:spcBef>
                <a:spcPts val="1000"/>
              </a:spcBef>
              <a:spcAft>
                <a:spcPts val="0"/>
              </a:spcAft>
              <a:buSzPts val="2800"/>
              <a:buNone/>
            </a:pPr>
            <a:r>
              <a:rPr lang="en-US" sz="2800">
                <a:latin typeface="Cambria"/>
                <a:ea typeface="Cambria"/>
                <a:cs typeface="Cambria"/>
                <a:sym typeface="Cambria"/>
              </a:rPr>
              <a:t>          Dr. P. G. Sunitha Hiremath</a:t>
            </a:r>
            <a:endParaRPr/>
          </a:p>
        </p:txBody>
      </p:sp>
      <p:pic>
        <p:nvPicPr>
          <p:cNvPr id="107" name="Google Shape;107;p1" descr="A picture containing logo&#10;&#10;Description automatically generated"/>
          <p:cNvPicPr preferRelativeResize="0"/>
          <p:nvPr/>
        </p:nvPicPr>
        <p:blipFill rotWithShape="1">
          <a:blip r:embed="rId3">
            <a:alphaModFix/>
          </a:blip>
          <a:srcRect/>
          <a:stretch/>
        </p:blipFill>
        <p:spPr>
          <a:xfrm>
            <a:off x="-5751" y="-2466"/>
            <a:ext cx="3447690" cy="1183875"/>
          </a:xfrm>
          <a:prstGeom prst="rect">
            <a:avLst/>
          </a:prstGeom>
          <a:noFill/>
          <a:ln>
            <a:noFill/>
          </a:ln>
        </p:spPr>
      </p:pic>
      <p:graphicFrame>
        <p:nvGraphicFramePr>
          <p:cNvPr id="108" name="Google Shape;108;p1"/>
          <p:cNvGraphicFramePr/>
          <p:nvPr/>
        </p:nvGraphicFramePr>
        <p:xfrm>
          <a:off x="6757358" y="3594339"/>
          <a:ext cx="4678725" cy="2252475"/>
        </p:xfrm>
        <a:graphic>
          <a:graphicData uri="http://schemas.openxmlformats.org/drawingml/2006/table">
            <a:tbl>
              <a:tblPr firstRow="1" bandRow="1">
                <a:noFill/>
                <a:tableStyleId>{BA3B3D29-CA24-447A-A120-7D1AAF52939D}</a:tableStyleId>
              </a:tblPr>
              <a:tblGrid>
                <a:gridCol w="3627125">
                  <a:extLst>
                    <a:ext uri="{9D8B030D-6E8A-4147-A177-3AD203B41FA5}">
                      <a16:colId xmlns:a16="http://schemas.microsoft.com/office/drawing/2014/main" val="20000"/>
                    </a:ext>
                  </a:extLst>
                </a:gridCol>
                <a:gridCol w="1051600">
                  <a:extLst>
                    <a:ext uri="{9D8B030D-6E8A-4147-A177-3AD203B41FA5}">
                      <a16:colId xmlns:a16="http://schemas.microsoft.com/office/drawing/2014/main" val="20001"/>
                    </a:ext>
                  </a:extLst>
                </a:gridCol>
              </a:tblGrid>
              <a:tr h="502925">
                <a:tc>
                  <a:txBody>
                    <a:bodyPr/>
                    <a:lstStyle/>
                    <a:p>
                      <a:pPr marL="457200" marR="0" lvl="1" indent="0" algn="ctr" rtl="0">
                        <a:spcBef>
                          <a:spcPts val="0"/>
                        </a:spcBef>
                        <a:spcAft>
                          <a:spcPts val="0"/>
                        </a:spcAft>
                        <a:buClr>
                          <a:schemeClr val="dk1"/>
                        </a:buClr>
                        <a:buSzPts val="1800"/>
                        <a:buFont typeface="Gill Sans"/>
                        <a:buNone/>
                      </a:pPr>
                      <a:r>
                        <a:rPr lang="en-US" sz="1800" u="none" strike="noStrike" cap="none"/>
                        <a:t>Name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Roll.no</a:t>
                      </a:r>
                      <a:endParaRPr/>
                    </a:p>
                  </a:txBody>
                  <a:tcPr marL="91450" marR="91450" marT="45725" marB="45725"/>
                </a:tc>
                <a:extLst>
                  <a:ext uri="{0D108BD9-81ED-4DB2-BD59-A6C34878D82A}">
                    <a16:rowId xmlns:a16="http://schemas.microsoft.com/office/drawing/2014/main" val="10000"/>
                  </a:ext>
                </a:extLst>
              </a:tr>
              <a:tr h="396250">
                <a:tc>
                  <a:txBody>
                    <a:bodyPr/>
                    <a:lstStyle/>
                    <a:p>
                      <a:pPr marL="457200" marR="0" lvl="1" indent="0" algn="ctr" rtl="0">
                        <a:spcBef>
                          <a:spcPts val="0"/>
                        </a:spcBef>
                        <a:spcAft>
                          <a:spcPts val="0"/>
                        </a:spcAft>
                        <a:buClr>
                          <a:schemeClr val="dk1"/>
                        </a:buClr>
                        <a:buSzPts val="1800"/>
                        <a:buFont typeface="Gill Sans"/>
                        <a:buNone/>
                      </a:pPr>
                      <a:r>
                        <a:rPr lang="en-US" sz="1800" u="none" strike="noStrike" cap="none"/>
                        <a:t>Michael Rohan Swaminathan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417</a:t>
                      </a:r>
                      <a:endParaRPr/>
                    </a:p>
                  </a:txBody>
                  <a:tcPr marL="91450" marR="91450" marT="45725" marB="45725"/>
                </a:tc>
                <a:extLst>
                  <a:ext uri="{0D108BD9-81ED-4DB2-BD59-A6C34878D82A}">
                    <a16:rowId xmlns:a16="http://schemas.microsoft.com/office/drawing/2014/main" val="10001"/>
                  </a:ext>
                </a:extLst>
              </a:tr>
              <a:tr h="484625">
                <a:tc>
                  <a:txBody>
                    <a:bodyPr/>
                    <a:lstStyle/>
                    <a:p>
                      <a:pPr marL="0" marR="0" lvl="0" indent="0" algn="ctr" rtl="0">
                        <a:spcBef>
                          <a:spcPts val="0"/>
                        </a:spcBef>
                        <a:spcAft>
                          <a:spcPts val="0"/>
                        </a:spcAft>
                        <a:buClr>
                          <a:schemeClr val="dk1"/>
                        </a:buClr>
                        <a:buSzPts val="1800"/>
                        <a:buFont typeface="Gill Sans"/>
                        <a:buNone/>
                      </a:pPr>
                      <a:r>
                        <a:rPr lang="en-US" sz="1800" u="none" strike="noStrike" cap="none"/>
                        <a:t>Utkarsh khot</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410</a:t>
                      </a:r>
                      <a:endParaRPr/>
                    </a:p>
                  </a:txBody>
                  <a:tcPr marL="91450" marR="91450" marT="45725" marB="45725"/>
                </a:tc>
                <a:extLst>
                  <a:ext uri="{0D108BD9-81ED-4DB2-BD59-A6C34878D82A}">
                    <a16:rowId xmlns:a16="http://schemas.microsoft.com/office/drawing/2014/main" val="10002"/>
                  </a:ext>
                </a:extLst>
              </a:tr>
              <a:tr h="411475">
                <a:tc>
                  <a:txBody>
                    <a:bodyPr/>
                    <a:lstStyle/>
                    <a:p>
                      <a:pPr marL="0" marR="0" lvl="0" indent="0" algn="ctr" rtl="0">
                        <a:spcBef>
                          <a:spcPts val="0"/>
                        </a:spcBef>
                        <a:spcAft>
                          <a:spcPts val="0"/>
                        </a:spcAft>
                        <a:buClr>
                          <a:schemeClr val="dk1"/>
                        </a:buClr>
                        <a:buSzPts val="1800"/>
                        <a:buFont typeface="Gill Sans"/>
                        <a:buNone/>
                      </a:pPr>
                      <a:r>
                        <a:rPr lang="en-US" sz="1800" u="none" strike="noStrike" cap="none"/>
                        <a:t>Naveen Ballari</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406</a:t>
                      </a:r>
                      <a:endParaRPr/>
                    </a:p>
                  </a:txBody>
                  <a:tcPr marL="91450" marR="91450" marT="45725" marB="45725"/>
                </a:tc>
                <a:extLst>
                  <a:ext uri="{0D108BD9-81ED-4DB2-BD59-A6C34878D82A}">
                    <a16:rowId xmlns:a16="http://schemas.microsoft.com/office/drawing/2014/main" val="10003"/>
                  </a:ext>
                </a:extLst>
              </a:tr>
              <a:tr h="457200">
                <a:tc>
                  <a:txBody>
                    <a:bodyPr/>
                    <a:lstStyle/>
                    <a:p>
                      <a:pPr marL="0" marR="0" lvl="0" indent="0" algn="ctr" rtl="0">
                        <a:spcBef>
                          <a:spcPts val="0"/>
                        </a:spcBef>
                        <a:spcAft>
                          <a:spcPts val="0"/>
                        </a:spcAft>
                        <a:buClr>
                          <a:schemeClr val="dk1"/>
                        </a:buClr>
                        <a:buSzPts val="1800"/>
                        <a:buFont typeface="Gill Sans"/>
                        <a:buNone/>
                      </a:pPr>
                      <a:r>
                        <a:rPr lang="en-US" sz="1800" u="none" strike="noStrike" cap="none"/>
                        <a:t>Azeem Jalageri</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407</a:t>
                      </a:r>
                      <a:endParaRPr/>
                    </a:p>
                  </a:txBody>
                  <a:tcPr marL="91450" marR="91450" marT="45725" marB="45725"/>
                </a:tc>
                <a:extLst>
                  <a:ext uri="{0D108BD9-81ED-4DB2-BD59-A6C34878D82A}">
                    <a16:rowId xmlns:a16="http://schemas.microsoft.com/office/drawing/2014/main" val="10004"/>
                  </a:ext>
                </a:extLst>
              </a:tr>
            </a:tbl>
          </a:graphicData>
        </a:graphic>
      </p:graphicFrame>
      <p:sp>
        <p:nvSpPr>
          <p:cNvPr id="109" name="Google Shape;109;p1"/>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 / 22</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1cd1a8f990_1_6"/>
          <p:cNvSpPr txBox="1"/>
          <p:nvPr/>
        </p:nvSpPr>
        <p:spPr>
          <a:xfrm>
            <a:off x="71625" y="0"/>
            <a:ext cx="11764200" cy="794100"/>
          </a:xfrm>
          <a:prstGeom prst="rect">
            <a:avLst/>
          </a:prstGeom>
          <a:noFill/>
          <a:ln>
            <a:noFill/>
          </a:ln>
        </p:spPr>
        <p:txBody>
          <a:bodyPr spcFirstLastPara="1" wrap="square" lIns="91425" tIns="91425" rIns="91425" bIns="91425" anchor="t" anchorCtr="0">
            <a:spAutoFit/>
          </a:bodyPr>
          <a:lstStyle/>
          <a:p>
            <a:pPr marL="457200" lvl="0" indent="-342900" algn="just" rtl="0">
              <a:lnSpc>
                <a:spcPct val="120000"/>
              </a:lnSpc>
              <a:spcBef>
                <a:spcPts val="0"/>
              </a:spcBef>
              <a:spcAft>
                <a:spcPts val="0"/>
              </a:spcAft>
              <a:buClr>
                <a:schemeClr val="dk1"/>
              </a:buClr>
              <a:buSzPts val="1800"/>
              <a:buFont typeface="Cambria"/>
              <a:buAutoNum type="arabicPeriod"/>
            </a:pPr>
            <a:r>
              <a:rPr lang="en-US" sz="1800" b="1">
                <a:solidFill>
                  <a:schemeClr val="dk1"/>
                </a:solidFill>
                <a:latin typeface="Cambria"/>
                <a:ea typeface="Cambria"/>
                <a:cs typeface="Cambria"/>
                <a:sym typeface="Cambria"/>
              </a:rPr>
              <a:t>What is the total number of patients who have relapsed once, their distribution over the ranges of period of sober and the withdrawal stages they are in?</a:t>
            </a:r>
            <a:endParaRPr sz="1800" b="1">
              <a:latin typeface="Cambria"/>
              <a:ea typeface="Cambria"/>
              <a:cs typeface="Cambria"/>
              <a:sym typeface="Cambria"/>
            </a:endParaRPr>
          </a:p>
        </p:txBody>
      </p:sp>
      <p:sp>
        <p:nvSpPr>
          <p:cNvPr id="188" name="Google Shape;188;g11cd1a8f990_1_6"/>
          <p:cNvSpPr txBox="1"/>
          <p:nvPr/>
        </p:nvSpPr>
        <p:spPr>
          <a:xfrm>
            <a:off x="0" y="597550"/>
            <a:ext cx="6068100" cy="26475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mbria"/>
              <a:buChar char="●"/>
            </a:pPr>
            <a:r>
              <a:rPr lang="en-US" sz="1600">
                <a:latin typeface="Cambria"/>
                <a:ea typeface="Cambria"/>
                <a:cs typeface="Cambria"/>
                <a:sym typeface="Cambria"/>
              </a:rPr>
              <a:t>Figure 1 details about the number of relapses a patient had of which 179 patients have relapsed once.</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Figure 2 details of about the distribution of the patients who have relapsed once into their ranges of period of sober of which 18 patients have a period of sober less than 15 days and 9 patients have a period of sober between 15-30 days.</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Figure 3 tells us the withdrawal stages each patient falls in their respective ranges of period of sober of which 9 patients are in first stage, 4 patients are in second stage and 5 patients are in third stage in the range 0-15 days</a:t>
            </a:r>
            <a:endParaRPr sz="2100">
              <a:latin typeface="Cambria"/>
              <a:ea typeface="Cambria"/>
              <a:cs typeface="Cambria"/>
              <a:sym typeface="Cambria"/>
            </a:endParaRPr>
          </a:p>
        </p:txBody>
      </p:sp>
      <p:pic>
        <p:nvPicPr>
          <p:cNvPr id="189" name="Google Shape;189;g11cd1a8f990_1_6"/>
          <p:cNvPicPr preferRelativeResize="0"/>
          <p:nvPr/>
        </p:nvPicPr>
        <p:blipFill rotWithShape="1">
          <a:blip r:embed="rId3">
            <a:alphaModFix/>
          </a:blip>
          <a:srcRect/>
          <a:stretch/>
        </p:blipFill>
        <p:spPr>
          <a:xfrm>
            <a:off x="6267200" y="312525"/>
            <a:ext cx="5407626" cy="2483800"/>
          </a:xfrm>
          <a:prstGeom prst="rect">
            <a:avLst/>
          </a:prstGeom>
          <a:noFill/>
          <a:ln>
            <a:noFill/>
          </a:ln>
        </p:spPr>
      </p:pic>
      <p:pic>
        <p:nvPicPr>
          <p:cNvPr id="190" name="Google Shape;190;g11cd1a8f990_1_6"/>
          <p:cNvPicPr preferRelativeResize="0"/>
          <p:nvPr/>
        </p:nvPicPr>
        <p:blipFill rotWithShape="1">
          <a:blip r:embed="rId4">
            <a:alphaModFix/>
          </a:blip>
          <a:srcRect b="-2595"/>
          <a:stretch/>
        </p:blipFill>
        <p:spPr>
          <a:xfrm>
            <a:off x="6267200" y="3245075"/>
            <a:ext cx="5407626" cy="2918676"/>
          </a:xfrm>
          <a:prstGeom prst="rect">
            <a:avLst/>
          </a:prstGeom>
          <a:noFill/>
          <a:ln>
            <a:noFill/>
          </a:ln>
        </p:spPr>
      </p:pic>
      <p:pic>
        <p:nvPicPr>
          <p:cNvPr id="191" name="Google Shape;191;g11cd1a8f990_1_6"/>
          <p:cNvPicPr preferRelativeResize="0"/>
          <p:nvPr/>
        </p:nvPicPr>
        <p:blipFill rotWithShape="1">
          <a:blip r:embed="rId5">
            <a:alphaModFix/>
          </a:blip>
          <a:srcRect/>
          <a:stretch/>
        </p:blipFill>
        <p:spPr>
          <a:xfrm>
            <a:off x="129750" y="3245050"/>
            <a:ext cx="5407626" cy="2918674"/>
          </a:xfrm>
          <a:prstGeom prst="rect">
            <a:avLst/>
          </a:prstGeom>
          <a:noFill/>
          <a:ln>
            <a:noFill/>
          </a:ln>
        </p:spPr>
      </p:pic>
      <p:sp>
        <p:nvSpPr>
          <p:cNvPr id="192" name="Google Shape;192;g11cd1a8f990_1_6"/>
          <p:cNvSpPr txBox="1"/>
          <p:nvPr/>
        </p:nvSpPr>
        <p:spPr>
          <a:xfrm>
            <a:off x="8499088" y="616372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2</a:t>
            </a:r>
            <a:endParaRPr sz="1600">
              <a:highlight>
                <a:schemeClr val="lt1"/>
              </a:highlight>
            </a:endParaRPr>
          </a:p>
        </p:txBody>
      </p:sp>
      <p:sp>
        <p:nvSpPr>
          <p:cNvPr id="193" name="Google Shape;193;g11cd1a8f990_1_6"/>
          <p:cNvSpPr txBox="1"/>
          <p:nvPr/>
        </p:nvSpPr>
        <p:spPr>
          <a:xfrm>
            <a:off x="8313113" y="271172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1</a:t>
            </a:r>
            <a:endParaRPr sz="1600">
              <a:highlight>
                <a:schemeClr val="lt1"/>
              </a:highlight>
            </a:endParaRPr>
          </a:p>
        </p:txBody>
      </p:sp>
      <p:sp>
        <p:nvSpPr>
          <p:cNvPr id="194" name="Google Shape;194;g11cd1a8f990_1_6"/>
          <p:cNvSpPr txBox="1"/>
          <p:nvPr/>
        </p:nvSpPr>
        <p:spPr>
          <a:xfrm>
            <a:off x="2175650" y="616372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3</a:t>
            </a:r>
            <a:endParaRPr sz="1600">
              <a:highlight>
                <a:schemeClr val="lt1"/>
              </a:highlight>
            </a:endParaRPr>
          </a:p>
        </p:txBody>
      </p:sp>
      <p:sp>
        <p:nvSpPr>
          <p:cNvPr id="195" name="Google Shape;195;g11cd1a8f990_1_6"/>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10 / 22</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1cd1a8f990_1_14"/>
          <p:cNvSpPr txBox="1"/>
          <p:nvPr/>
        </p:nvSpPr>
        <p:spPr>
          <a:xfrm>
            <a:off x="107425" y="107450"/>
            <a:ext cx="11513700" cy="4617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None/>
            </a:pPr>
            <a:r>
              <a:rPr lang="en-US" sz="1800" b="1">
                <a:solidFill>
                  <a:schemeClr val="dk1"/>
                </a:solidFill>
                <a:latin typeface="Cambria"/>
                <a:ea typeface="Cambria"/>
                <a:cs typeface="Cambria"/>
                <a:sym typeface="Cambria"/>
              </a:rPr>
              <a:t>2. What is the distribution of the age groups on the period of sober and the causes for alcoholism?</a:t>
            </a:r>
            <a:endParaRPr sz="1800" b="1">
              <a:latin typeface="Cambria"/>
              <a:ea typeface="Cambria"/>
              <a:cs typeface="Cambria"/>
              <a:sym typeface="Cambria"/>
            </a:endParaRPr>
          </a:p>
        </p:txBody>
      </p:sp>
      <p:pic>
        <p:nvPicPr>
          <p:cNvPr id="202" name="Google Shape;202;g11cd1a8f990_1_14"/>
          <p:cNvPicPr preferRelativeResize="0"/>
          <p:nvPr/>
        </p:nvPicPr>
        <p:blipFill rotWithShape="1">
          <a:blip r:embed="rId3">
            <a:alphaModFix/>
          </a:blip>
          <a:srcRect l="-684" b="-4876"/>
          <a:stretch/>
        </p:blipFill>
        <p:spPr>
          <a:xfrm>
            <a:off x="6416514" y="519274"/>
            <a:ext cx="5542398" cy="2601425"/>
          </a:xfrm>
          <a:prstGeom prst="rect">
            <a:avLst/>
          </a:prstGeom>
          <a:noFill/>
          <a:ln>
            <a:noFill/>
          </a:ln>
        </p:spPr>
      </p:pic>
      <p:pic>
        <p:nvPicPr>
          <p:cNvPr id="203" name="Google Shape;203;g11cd1a8f990_1_14"/>
          <p:cNvPicPr preferRelativeResize="0"/>
          <p:nvPr/>
        </p:nvPicPr>
        <p:blipFill rotWithShape="1">
          <a:blip r:embed="rId4">
            <a:alphaModFix/>
          </a:blip>
          <a:srcRect t="-2380" b="-2496"/>
          <a:stretch/>
        </p:blipFill>
        <p:spPr>
          <a:xfrm>
            <a:off x="6827625" y="3528925"/>
            <a:ext cx="4720174" cy="2601425"/>
          </a:xfrm>
          <a:prstGeom prst="rect">
            <a:avLst/>
          </a:prstGeom>
          <a:noFill/>
          <a:ln>
            <a:noFill/>
          </a:ln>
        </p:spPr>
      </p:pic>
      <p:pic>
        <p:nvPicPr>
          <p:cNvPr id="204" name="Google Shape;204;g11cd1a8f990_1_14"/>
          <p:cNvPicPr preferRelativeResize="0"/>
          <p:nvPr/>
        </p:nvPicPr>
        <p:blipFill rotWithShape="1">
          <a:blip r:embed="rId5">
            <a:alphaModFix/>
          </a:blip>
          <a:srcRect t="-704"/>
          <a:stretch/>
        </p:blipFill>
        <p:spPr>
          <a:xfrm>
            <a:off x="652525" y="3588800"/>
            <a:ext cx="4650798" cy="2480375"/>
          </a:xfrm>
          <a:prstGeom prst="rect">
            <a:avLst/>
          </a:prstGeom>
          <a:noFill/>
          <a:ln>
            <a:noFill/>
          </a:ln>
        </p:spPr>
      </p:pic>
      <p:sp>
        <p:nvSpPr>
          <p:cNvPr id="205" name="Google Shape;205;g11cd1a8f990_1_14"/>
          <p:cNvSpPr txBox="1"/>
          <p:nvPr/>
        </p:nvSpPr>
        <p:spPr>
          <a:xfrm>
            <a:off x="125401" y="519275"/>
            <a:ext cx="6034200" cy="3170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mbria"/>
                <a:ea typeface="Cambria"/>
                <a:cs typeface="Cambria"/>
                <a:sym typeface="Cambria"/>
              </a:rPr>
              <a:t>Analysis</a:t>
            </a:r>
            <a:endParaRPr sz="1800" b="1">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Figure 4 details about the spread of the age groups among the period of sober ranges of which the range of 35-53 has 14 patients in the 0-15 days period of sober range.</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Figure 5 details one of the causes for alcohol addiction being someone in family or friends were using of which 14  patients in the range of 0-15 days were affected by it and all the patients in the range of 15-30 days were affected by it.</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Figure 6 shows another cause for addiction being the childhood experience of which poverty and severe debts was identified to have affected 10 patients in the range of 0-15 and 30-90 period of sober.</a:t>
            </a:r>
            <a:endParaRPr sz="1600">
              <a:latin typeface="Cambria"/>
              <a:ea typeface="Cambria"/>
              <a:cs typeface="Cambria"/>
              <a:sym typeface="Cambria"/>
            </a:endParaRPr>
          </a:p>
        </p:txBody>
      </p:sp>
      <p:sp>
        <p:nvSpPr>
          <p:cNvPr id="206" name="Google Shape;206;g11cd1a8f990_1_14"/>
          <p:cNvSpPr txBox="1"/>
          <p:nvPr/>
        </p:nvSpPr>
        <p:spPr>
          <a:xfrm>
            <a:off x="10656300" y="634885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11 / 22</a:t>
            </a:r>
            <a:r>
              <a:rPr lang="en-US" sz="2000">
                <a:solidFill>
                  <a:srgbClr val="D8D8D8"/>
                </a:solidFill>
                <a:latin typeface="Cambria"/>
                <a:ea typeface="Cambria"/>
                <a:cs typeface="Cambria"/>
                <a:sym typeface="Cambria"/>
              </a:rPr>
              <a:t>    </a:t>
            </a:r>
            <a:endParaRPr/>
          </a:p>
        </p:txBody>
      </p:sp>
      <p:sp>
        <p:nvSpPr>
          <p:cNvPr id="207" name="Google Shape;207;g11cd1a8f990_1_14"/>
          <p:cNvSpPr txBox="1"/>
          <p:nvPr/>
        </p:nvSpPr>
        <p:spPr>
          <a:xfrm>
            <a:off x="8713988" y="60691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5</a:t>
            </a:r>
            <a:endParaRPr sz="1600">
              <a:highlight>
                <a:schemeClr val="lt1"/>
              </a:highlight>
            </a:endParaRPr>
          </a:p>
        </p:txBody>
      </p:sp>
      <p:sp>
        <p:nvSpPr>
          <p:cNvPr id="208" name="Google Shape;208;g11cd1a8f990_1_14"/>
          <p:cNvSpPr txBox="1"/>
          <p:nvPr/>
        </p:nvSpPr>
        <p:spPr>
          <a:xfrm>
            <a:off x="8529813" y="30128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4</a:t>
            </a:r>
            <a:endParaRPr sz="1600">
              <a:highlight>
                <a:schemeClr val="lt1"/>
              </a:highlight>
            </a:endParaRPr>
          </a:p>
        </p:txBody>
      </p:sp>
      <p:sp>
        <p:nvSpPr>
          <p:cNvPr id="209" name="Google Shape;209;g11cd1a8f990_1_14"/>
          <p:cNvSpPr txBox="1"/>
          <p:nvPr/>
        </p:nvSpPr>
        <p:spPr>
          <a:xfrm>
            <a:off x="2572600" y="60691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6</a:t>
            </a:r>
            <a:endParaRPr sz="16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cd1a8f990_1_39"/>
          <p:cNvSpPr txBox="1"/>
          <p:nvPr/>
        </p:nvSpPr>
        <p:spPr>
          <a:xfrm>
            <a:off x="249750" y="0"/>
            <a:ext cx="11692500" cy="49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mbria"/>
                <a:ea typeface="Cambria"/>
                <a:cs typeface="Cambria"/>
                <a:sym typeface="Cambria"/>
              </a:rPr>
              <a:t>3. How is the educational level related to the period of sober? </a:t>
            </a:r>
            <a:r>
              <a:rPr lang="en-US" sz="2000">
                <a:latin typeface="Cambria"/>
                <a:ea typeface="Cambria"/>
                <a:cs typeface="Cambria"/>
                <a:sym typeface="Cambria"/>
              </a:rPr>
              <a:t> </a:t>
            </a:r>
            <a:r>
              <a:rPr lang="en-US" sz="1800">
                <a:latin typeface="Cambria"/>
                <a:ea typeface="Cambria"/>
                <a:cs typeface="Cambria"/>
                <a:sym typeface="Cambria"/>
              </a:rPr>
              <a:t> </a:t>
            </a:r>
            <a:endParaRPr sz="1800">
              <a:latin typeface="Cambria"/>
              <a:ea typeface="Cambria"/>
              <a:cs typeface="Cambria"/>
              <a:sym typeface="Cambria"/>
            </a:endParaRPr>
          </a:p>
        </p:txBody>
      </p:sp>
      <p:sp>
        <p:nvSpPr>
          <p:cNvPr id="216" name="Google Shape;216;g11cd1a8f990_1_39"/>
          <p:cNvSpPr txBox="1"/>
          <p:nvPr/>
        </p:nvSpPr>
        <p:spPr>
          <a:xfrm>
            <a:off x="5729925" y="512350"/>
            <a:ext cx="57837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mbria"/>
                <a:ea typeface="Cambria"/>
                <a:cs typeface="Cambria"/>
                <a:sym typeface="Cambria"/>
              </a:rPr>
              <a:t>Analysis</a:t>
            </a:r>
            <a:endParaRPr sz="2000" b="1">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The education status of the patients were classified into separate levels.</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In the 0-15 period of sober group, 7 patients were in their Secondary stage that is, 10th std and majority of the patients lie in that educational level.</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The 15-30 and 90-180 period of sober group also have maximum patients from the secondary stage.</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So, the critical period of sober groups have patients who have done their matriculation.</a:t>
            </a:r>
            <a:endParaRPr sz="1800">
              <a:latin typeface="Cambria"/>
              <a:ea typeface="Cambria"/>
              <a:cs typeface="Cambria"/>
              <a:sym typeface="Cambria"/>
            </a:endParaRPr>
          </a:p>
        </p:txBody>
      </p:sp>
      <p:pic>
        <p:nvPicPr>
          <p:cNvPr id="217" name="Google Shape;217;g11cd1a8f990_1_39"/>
          <p:cNvPicPr preferRelativeResize="0"/>
          <p:nvPr/>
        </p:nvPicPr>
        <p:blipFill rotWithShape="1">
          <a:blip r:embed="rId3">
            <a:alphaModFix/>
          </a:blip>
          <a:srcRect/>
          <a:stretch/>
        </p:blipFill>
        <p:spPr>
          <a:xfrm>
            <a:off x="214875" y="478675"/>
            <a:ext cx="4816799" cy="2587075"/>
          </a:xfrm>
          <a:prstGeom prst="rect">
            <a:avLst/>
          </a:prstGeom>
          <a:noFill/>
          <a:ln>
            <a:noFill/>
          </a:ln>
        </p:spPr>
      </p:pic>
      <p:pic>
        <p:nvPicPr>
          <p:cNvPr id="218" name="Google Shape;218;g11cd1a8f990_1_39"/>
          <p:cNvPicPr preferRelativeResize="0"/>
          <p:nvPr/>
        </p:nvPicPr>
        <p:blipFill rotWithShape="1">
          <a:blip r:embed="rId4">
            <a:alphaModFix/>
          </a:blip>
          <a:srcRect/>
          <a:stretch/>
        </p:blipFill>
        <p:spPr>
          <a:xfrm>
            <a:off x="214875" y="3452862"/>
            <a:ext cx="4816800" cy="2587079"/>
          </a:xfrm>
          <a:prstGeom prst="rect">
            <a:avLst/>
          </a:prstGeom>
          <a:noFill/>
          <a:ln>
            <a:noFill/>
          </a:ln>
        </p:spPr>
      </p:pic>
      <p:sp>
        <p:nvSpPr>
          <p:cNvPr id="219" name="Google Shape;219;g11cd1a8f990_1_39"/>
          <p:cNvSpPr txBox="1"/>
          <p:nvPr/>
        </p:nvSpPr>
        <p:spPr>
          <a:xfrm>
            <a:off x="1965363" y="29532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7</a:t>
            </a:r>
            <a:endParaRPr sz="1600">
              <a:highlight>
                <a:schemeClr val="lt1"/>
              </a:highlight>
            </a:endParaRPr>
          </a:p>
        </p:txBody>
      </p:sp>
      <p:sp>
        <p:nvSpPr>
          <p:cNvPr id="220" name="Google Shape;220;g11cd1a8f990_1_39"/>
          <p:cNvSpPr txBox="1"/>
          <p:nvPr/>
        </p:nvSpPr>
        <p:spPr>
          <a:xfrm>
            <a:off x="2108625" y="607782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8</a:t>
            </a:r>
            <a:endParaRPr sz="1600">
              <a:highlight>
                <a:schemeClr val="lt1"/>
              </a:highlight>
            </a:endParaRPr>
          </a:p>
        </p:txBody>
      </p:sp>
      <p:sp>
        <p:nvSpPr>
          <p:cNvPr id="221" name="Google Shape;221;g11cd1a8f990_1_39"/>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12 / 22</a:t>
            </a:r>
            <a:r>
              <a:rPr lang="en-US" sz="2000">
                <a:solidFill>
                  <a:srgbClr val="D8D8D8"/>
                </a:solidFill>
                <a:latin typeface="Cambria"/>
                <a:ea typeface="Cambria"/>
                <a:cs typeface="Cambria"/>
                <a:sym typeface="Cambria"/>
              </a:rPr>
              <a:t>   </a:t>
            </a:r>
            <a:endParaRPr/>
          </a:p>
        </p:txBody>
      </p:sp>
      <p:sp>
        <p:nvSpPr>
          <p:cNvPr id="222" name="Google Shape;222;g11cd1a8f990_1_39"/>
          <p:cNvSpPr txBox="1"/>
          <p:nvPr/>
        </p:nvSpPr>
        <p:spPr>
          <a:xfrm>
            <a:off x="5729925" y="3485075"/>
            <a:ext cx="6007800" cy="243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mbria"/>
                <a:ea typeface="Cambria"/>
                <a:cs typeface="Cambria"/>
                <a:sym typeface="Cambria"/>
              </a:rPr>
              <a:t>Analysis</a:t>
            </a:r>
            <a:endParaRPr sz="2000" b="1">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The mean sober period across the educational levels were analysed.</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It is found that as there is an increase in the educational levels, there is a decrease in the sober period of the patients.</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Indicating the upper educational level has a tendency to relapse faster.</a:t>
            </a:r>
            <a:endParaRPr sz="18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cd1a8f990_1_47"/>
          <p:cNvSpPr txBox="1"/>
          <p:nvPr/>
        </p:nvSpPr>
        <p:spPr>
          <a:xfrm>
            <a:off x="143250" y="71625"/>
            <a:ext cx="11549400" cy="49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4. What are the drinking patterns of the patient and its effect on the period of sober?</a:t>
            </a:r>
            <a:endParaRPr sz="2000" b="1">
              <a:latin typeface="Calibri"/>
              <a:ea typeface="Calibri"/>
              <a:cs typeface="Calibri"/>
              <a:sym typeface="Calibri"/>
            </a:endParaRPr>
          </a:p>
        </p:txBody>
      </p:sp>
      <p:sp>
        <p:nvSpPr>
          <p:cNvPr id="229" name="Google Shape;229;g11cd1a8f990_1_47"/>
          <p:cNvSpPr txBox="1"/>
          <p:nvPr/>
        </p:nvSpPr>
        <p:spPr>
          <a:xfrm>
            <a:off x="143250" y="502725"/>
            <a:ext cx="58731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Analysis</a:t>
            </a:r>
            <a:endParaRPr sz="2000" b="1">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solidFill>
                  <a:schemeClr val="dk1"/>
                </a:solidFill>
                <a:latin typeface="Calibri"/>
                <a:ea typeface="Calibri"/>
                <a:cs typeface="Calibri"/>
                <a:sym typeface="Calibri"/>
              </a:rPr>
              <a:t>Figure 9 tells us about the period of sober over duration of use of alcohol, patients having 15-30 days and 90-180 days of period of sober have more duration of use of alcohol.</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In figure 10, relation between period of sober vs average units of alcohol used in last 30 days, patients having 0-15 days and 180-364  days of period of sober have almost similar average units of alcohol around 500 ml of alcohol.</a:t>
            </a:r>
            <a:endParaRPr sz="1600">
              <a:solidFill>
                <a:schemeClr val="dk1"/>
              </a:solidFill>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In figure.11  we can observe that patients having period of sober  above 180 days and between 15-30 have excessive usage of alcohol.</a:t>
            </a:r>
            <a:endParaRPr sz="1600">
              <a:latin typeface="Calibri"/>
              <a:ea typeface="Calibri"/>
              <a:cs typeface="Calibri"/>
              <a:sym typeface="Calibri"/>
            </a:endParaRPr>
          </a:p>
        </p:txBody>
      </p:sp>
      <p:pic>
        <p:nvPicPr>
          <p:cNvPr id="230" name="Google Shape;230;g11cd1a8f990_1_47"/>
          <p:cNvPicPr preferRelativeResize="0"/>
          <p:nvPr/>
        </p:nvPicPr>
        <p:blipFill rotWithShape="1">
          <a:blip r:embed="rId3">
            <a:alphaModFix/>
          </a:blip>
          <a:srcRect l="-1967"/>
          <a:stretch/>
        </p:blipFill>
        <p:spPr>
          <a:xfrm>
            <a:off x="232775" y="3407836"/>
            <a:ext cx="4847299" cy="2681314"/>
          </a:xfrm>
          <a:prstGeom prst="rect">
            <a:avLst/>
          </a:prstGeom>
          <a:noFill/>
          <a:ln>
            <a:noFill/>
          </a:ln>
        </p:spPr>
      </p:pic>
      <p:pic>
        <p:nvPicPr>
          <p:cNvPr id="231" name="Google Shape;231;g11cd1a8f990_1_47"/>
          <p:cNvPicPr preferRelativeResize="0"/>
          <p:nvPr/>
        </p:nvPicPr>
        <p:blipFill rotWithShape="1">
          <a:blip r:embed="rId4">
            <a:alphaModFix/>
          </a:blip>
          <a:srcRect l="-2040" b="-1399"/>
          <a:stretch/>
        </p:blipFill>
        <p:spPr>
          <a:xfrm>
            <a:off x="6410300" y="3407825"/>
            <a:ext cx="4753924" cy="2681325"/>
          </a:xfrm>
          <a:prstGeom prst="rect">
            <a:avLst/>
          </a:prstGeom>
          <a:noFill/>
          <a:ln>
            <a:noFill/>
          </a:ln>
        </p:spPr>
      </p:pic>
      <p:pic>
        <p:nvPicPr>
          <p:cNvPr id="232" name="Google Shape;232;g11cd1a8f990_1_47"/>
          <p:cNvPicPr preferRelativeResize="0"/>
          <p:nvPr/>
        </p:nvPicPr>
        <p:blipFill rotWithShape="1">
          <a:blip r:embed="rId5">
            <a:alphaModFix/>
          </a:blip>
          <a:srcRect l="-1491" t="-3844" b="-2640"/>
          <a:stretch/>
        </p:blipFill>
        <p:spPr>
          <a:xfrm>
            <a:off x="6410300" y="579525"/>
            <a:ext cx="4753925" cy="2459650"/>
          </a:xfrm>
          <a:prstGeom prst="rect">
            <a:avLst/>
          </a:prstGeom>
          <a:noFill/>
          <a:ln>
            <a:noFill/>
          </a:ln>
        </p:spPr>
      </p:pic>
      <p:sp>
        <p:nvSpPr>
          <p:cNvPr id="233" name="Google Shape;233;g11cd1a8f990_1_47"/>
          <p:cNvSpPr txBox="1"/>
          <p:nvPr/>
        </p:nvSpPr>
        <p:spPr>
          <a:xfrm>
            <a:off x="1998513" y="60891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11</a:t>
            </a:r>
            <a:endParaRPr sz="1600">
              <a:highlight>
                <a:schemeClr val="lt1"/>
              </a:highlight>
            </a:endParaRPr>
          </a:p>
        </p:txBody>
      </p:sp>
      <p:sp>
        <p:nvSpPr>
          <p:cNvPr id="234" name="Google Shape;234;g11cd1a8f990_1_47"/>
          <p:cNvSpPr txBox="1"/>
          <p:nvPr/>
        </p:nvSpPr>
        <p:spPr>
          <a:xfrm>
            <a:off x="8382913" y="294612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9</a:t>
            </a:r>
            <a:endParaRPr sz="1600">
              <a:highlight>
                <a:schemeClr val="lt1"/>
              </a:highlight>
            </a:endParaRPr>
          </a:p>
        </p:txBody>
      </p:sp>
      <p:sp>
        <p:nvSpPr>
          <p:cNvPr id="235" name="Google Shape;235;g11cd1a8f990_1_47"/>
          <p:cNvSpPr txBox="1"/>
          <p:nvPr/>
        </p:nvSpPr>
        <p:spPr>
          <a:xfrm>
            <a:off x="8541200" y="60891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10</a:t>
            </a:r>
            <a:endParaRPr sz="1600">
              <a:highlight>
                <a:schemeClr val="lt1"/>
              </a:highlight>
            </a:endParaRPr>
          </a:p>
        </p:txBody>
      </p:sp>
      <p:sp>
        <p:nvSpPr>
          <p:cNvPr id="236" name="Google Shape;236;g11cd1a8f990_1_47"/>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13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cd1a8f990_1_71"/>
          <p:cNvSpPr txBox="1"/>
          <p:nvPr/>
        </p:nvSpPr>
        <p:spPr>
          <a:xfrm>
            <a:off x="161150" y="107425"/>
            <a:ext cx="11656500" cy="49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5. Is Nicotine consumption and smoking prevalent among the patients and its effect on their period of sober?</a:t>
            </a:r>
            <a:endParaRPr sz="2000" b="1">
              <a:latin typeface="Calibri"/>
              <a:ea typeface="Calibri"/>
              <a:cs typeface="Calibri"/>
              <a:sym typeface="Calibri"/>
            </a:endParaRPr>
          </a:p>
        </p:txBody>
      </p:sp>
      <p:sp>
        <p:nvSpPr>
          <p:cNvPr id="243" name="Google Shape;243;g11cd1a8f990_1_71"/>
          <p:cNvSpPr txBox="1"/>
          <p:nvPr/>
        </p:nvSpPr>
        <p:spPr>
          <a:xfrm>
            <a:off x="5819550" y="449000"/>
            <a:ext cx="6112500" cy="2709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Analysis</a:t>
            </a:r>
            <a:endParaRPr sz="2000" b="1">
              <a:latin typeface="Calibri"/>
              <a:ea typeface="Calibri"/>
              <a:cs typeface="Calibri"/>
              <a:sym typeface="Calibri"/>
            </a:endParaRPr>
          </a:p>
          <a:p>
            <a:pPr marL="457200" lvl="0" indent="-342900" algn="just" rtl="0">
              <a:spcBef>
                <a:spcPts val="0"/>
              </a:spcBef>
              <a:spcAft>
                <a:spcPts val="0"/>
              </a:spcAft>
              <a:buSzPts val="1800"/>
              <a:buFont typeface="Calibri"/>
              <a:buChar char="●"/>
            </a:pPr>
            <a:r>
              <a:rPr lang="en-US" sz="1800">
                <a:latin typeface="Calibri"/>
                <a:ea typeface="Calibri"/>
                <a:cs typeface="Calibri"/>
                <a:sym typeface="Calibri"/>
              </a:rPr>
              <a:t>Figure 12 details about the period of sober vs count of patients in each group whether they consume nicotine  or not.</a:t>
            </a:r>
            <a:endParaRPr sz="1800">
              <a:latin typeface="Calibri"/>
              <a:ea typeface="Calibri"/>
              <a:cs typeface="Calibri"/>
              <a:sym typeface="Calibri"/>
            </a:endParaRPr>
          </a:p>
          <a:p>
            <a:pPr marL="457200" lvl="0" indent="-342900" algn="just" rtl="0">
              <a:spcBef>
                <a:spcPts val="0"/>
              </a:spcBef>
              <a:spcAft>
                <a:spcPts val="0"/>
              </a:spcAft>
              <a:buSzPts val="1800"/>
              <a:buFont typeface="Calibri"/>
              <a:buChar char="●"/>
            </a:pPr>
            <a:r>
              <a:rPr lang="en-US" sz="1800">
                <a:latin typeface="Calibri"/>
                <a:ea typeface="Calibri"/>
                <a:cs typeface="Calibri"/>
                <a:sym typeface="Calibri"/>
              </a:rPr>
              <a:t>We can observe that, patients having more than 365 days of period of sober have nicotine consumption .</a:t>
            </a:r>
            <a:endParaRPr sz="1800">
              <a:latin typeface="Calibri"/>
              <a:ea typeface="Calibri"/>
              <a:cs typeface="Calibri"/>
              <a:sym typeface="Calibri"/>
            </a:endParaRPr>
          </a:p>
          <a:p>
            <a:pPr marL="457200" lvl="0" indent="-342900" algn="just" rtl="0">
              <a:spcBef>
                <a:spcPts val="0"/>
              </a:spcBef>
              <a:spcAft>
                <a:spcPts val="0"/>
              </a:spcAft>
              <a:buSzPts val="1800"/>
              <a:buFont typeface="Calibri"/>
              <a:buChar char="●"/>
            </a:pPr>
            <a:r>
              <a:rPr lang="en-US" sz="1800">
                <a:latin typeface="Calibri"/>
                <a:ea typeface="Calibri"/>
                <a:cs typeface="Calibri"/>
                <a:sym typeface="Calibri"/>
              </a:rPr>
              <a:t>The 0-15 period of sober group has 14 patients who consume nicotine and the 30-90 has 10 patients who consume nicotine.</a:t>
            </a:r>
            <a:endParaRPr sz="2000">
              <a:latin typeface="Calibri"/>
              <a:ea typeface="Calibri"/>
              <a:cs typeface="Calibri"/>
              <a:sym typeface="Calibri"/>
            </a:endParaRPr>
          </a:p>
        </p:txBody>
      </p:sp>
      <p:pic>
        <p:nvPicPr>
          <p:cNvPr id="244" name="Google Shape;244;g11cd1a8f990_1_71"/>
          <p:cNvPicPr preferRelativeResize="0"/>
          <p:nvPr/>
        </p:nvPicPr>
        <p:blipFill rotWithShape="1">
          <a:blip r:embed="rId3">
            <a:alphaModFix/>
          </a:blip>
          <a:srcRect/>
          <a:stretch/>
        </p:blipFill>
        <p:spPr>
          <a:xfrm>
            <a:off x="232775" y="538525"/>
            <a:ext cx="5121249" cy="2490724"/>
          </a:xfrm>
          <a:prstGeom prst="rect">
            <a:avLst/>
          </a:prstGeom>
          <a:noFill/>
          <a:ln>
            <a:noFill/>
          </a:ln>
        </p:spPr>
      </p:pic>
      <p:pic>
        <p:nvPicPr>
          <p:cNvPr id="245" name="Google Shape;245;g11cd1a8f990_1_71"/>
          <p:cNvPicPr preferRelativeResize="0"/>
          <p:nvPr/>
        </p:nvPicPr>
        <p:blipFill rotWithShape="1">
          <a:blip r:embed="rId4">
            <a:alphaModFix/>
          </a:blip>
          <a:srcRect r="-1286" b="-2438"/>
          <a:stretch/>
        </p:blipFill>
        <p:spPr>
          <a:xfrm>
            <a:off x="232775" y="3401425"/>
            <a:ext cx="5121126" cy="2677474"/>
          </a:xfrm>
          <a:prstGeom prst="rect">
            <a:avLst/>
          </a:prstGeom>
          <a:noFill/>
          <a:ln>
            <a:noFill/>
          </a:ln>
        </p:spPr>
      </p:pic>
      <p:sp>
        <p:nvSpPr>
          <p:cNvPr id="246" name="Google Shape;246;g11cd1a8f990_1_71"/>
          <p:cNvSpPr txBox="1"/>
          <p:nvPr/>
        </p:nvSpPr>
        <p:spPr>
          <a:xfrm>
            <a:off x="2271925" y="607890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13</a:t>
            </a:r>
            <a:endParaRPr sz="1600">
              <a:highlight>
                <a:schemeClr val="lt1"/>
              </a:highlight>
            </a:endParaRPr>
          </a:p>
        </p:txBody>
      </p:sp>
      <p:sp>
        <p:nvSpPr>
          <p:cNvPr id="247" name="Google Shape;247;g11cd1a8f990_1_71"/>
          <p:cNvSpPr txBox="1"/>
          <p:nvPr/>
        </p:nvSpPr>
        <p:spPr>
          <a:xfrm>
            <a:off x="2135488" y="30292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Figure.12 </a:t>
            </a:r>
            <a:endParaRPr sz="1600">
              <a:highlight>
                <a:schemeClr val="lt1"/>
              </a:highlight>
            </a:endParaRPr>
          </a:p>
        </p:txBody>
      </p:sp>
      <p:sp>
        <p:nvSpPr>
          <p:cNvPr id="248" name="Google Shape;248;g11cd1a8f990_1_71"/>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14 /22</a:t>
            </a:r>
            <a:r>
              <a:rPr lang="en-US" sz="2000">
                <a:solidFill>
                  <a:srgbClr val="D8D8D8"/>
                </a:solidFill>
                <a:latin typeface="Cambria"/>
                <a:ea typeface="Cambria"/>
                <a:cs typeface="Cambria"/>
                <a:sym typeface="Cambria"/>
              </a:rPr>
              <a:t> </a:t>
            </a:r>
            <a:endParaRPr/>
          </a:p>
        </p:txBody>
      </p:sp>
      <p:sp>
        <p:nvSpPr>
          <p:cNvPr id="249" name="Google Shape;249;g11cd1a8f990_1_71"/>
          <p:cNvSpPr txBox="1"/>
          <p:nvPr/>
        </p:nvSpPr>
        <p:spPr>
          <a:xfrm>
            <a:off x="5953950" y="3158000"/>
            <a:ext cx="6112500" cy="2709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Analysis</a:t>
            </a:r>
            <a:endParaRPr sz="2000" b="1">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Figure 13  shows the relation between  period of sober vs count of patients in each group whether they smoke  or not.</a:t>
            </a:r>
            <a:endParaRPr sz="180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can observe that, patients having more than 365 days of period of sober have a  smoking habit too.</a:t>
            </a:r>
            <a:endParaRPr sz="1800">
              <a:solidFill>
                <a:schemeClr val="dk1"/>
              </a:solidFill>
              <a:latin typeface="Calibri"/>
              <a:ea typeface="Calibri"/>
              <a:cs typeface="Calibri"/>
              <a:sym typeface="Calibri"/>
            </a:endParaRPr>
          </a:p>
          <a:p>
            <a:pPr marL="457200" lvl="0" indent="-34290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0-15 period of sober also as 17 patients who are addicted to smoking and the 15-30 also has 6 patients who are addicted to smoking.</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cd1a8f990_1_81"/>
          <p:cNvSpPr txBox="1"/>
          <p:nvPr/>
        </p:nvSpPr>
        <p:spPr>
          <a:xfrm>
            <a:off x="280150" y="197000"/>
            <a:ext cx="114777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b="1">
                <a:latin typeface="Calibri"/>
                <a:ea typeface="Calibri"/>
                <a:cs typeface="Calibri"/>
                <a:sym typeface="Calibri"/>
              </a:rPr>
              <a:t>6. What is the correlation between the patients working years and AAO for Alcohol in year with respect to their period of sober?</a:t>
            </a:r>
            <a:endParaRPr sz="1600" b="1">
              <a:latin typeface="Calibri"/>
              <a:ea typeface="Calibri"/>
              <a:cs typeface="Calibri"/>
              <a:sym typeface="Calibri"/>
            </a:endParaRPr>
          </a:p>
        </p:txBody>
      </p:sp>
      <p:sp>
        <p:nvSpPr>
          <p:cNvPr id="256" name="Google Shape;256;g11cd1a8f990_1_81"/>
          <p:cNvSpPr txBox="1"/>
          <p:nvPr/>
        </p:nvSpPr>
        <p:spPr>
          <a:xfrm>
            <a:off x="5027800" y="874100"/>
            <a:ext cx="7024500" cy="243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libri"/>
                <a:ea typeface="Calibri"/>
                <a:cs typeface="Calibri"/>
                <a:sym typeface="Calibri"/>
              </a:rPr>
              <a:t>Analysis </a:t>
            </a:r>
            <a:endParaRPr sz="1800" b="1">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length of working period of the patient was correlated with the period of sober.</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It was identified that there is a positive correlation between the working period and the period of sober.</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It implies that the patients have been working for a long time tend to have larger period of sober.</a:t>
            </a:r>
            <a:endParaRPr sz="160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It could be the gradual decrease of one’s occupational issues as their working period increases and they have adjusted to their working life.</a:t>
            </a:r>
            <a:endParaRPr sz="1700">
              <a:latin typeface="Calibri"/>
              <a:ea typeface="Calibri"/>
              <a:cs typeface="Calibri"/>
              <a:sym typeface="Calibri"/>
            </a:endParaRPr>
          </a:p>
        </p:txBody>
      </p:sp>
      <p:pic>
        <p:nvPicPr>
          <p:cNvPr id="257" name="Google Shape;257;g11cd1a8f990_1_81"/>
          <p:cNvPicPr preferRelativeResize="0"/>
          <p:nvPr/>
        </p:nvPicPr>
        <p:blipFill rotWithShape="1">
          <a:blip r:embed="rId3">
            <a:alphaModFix/>
          </a:blip>
          <a:srcRect b="-3669"/>
          <a:stretch/>
        </p:blipFill>
        <p:spPr>
          <a:xfrm>
            <a:off x="280150" y="3781775"/>
            <a:ext cx="4459725" cy="2553150"/>
          </a:xfrm>
          <a:prstGeom prst="rect">
            <a:avLst/>
          </a:prstGeom>
          <a:noFill/>
          <a:ln>
            <a:noFill/>
          </a:ln>
        </p:spPr>
      </p:pic>
      <p:sp>
        <p:nvSpPr>
          <p:cNvPr id="258" name="Google Shape;258;g11cd1a8f990_1_81"/>
          <p:cNvSpPr txBox="1"/>
          <p:nvPr/>
        </p:nvSpPr>
        <p:spPr>
          <a:xfrm>
            <a:off x="1609738" y="61959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 15</a:t>
            </a:r>
            <a:endParaRPr sz="1600">
              <a:highlight>
                <a:schemeClr val="lt1"/>
              </a:highlight>
            </a:endParaRPr>
          </a:p>
        </p:txBody>
      </p:sp>
      <p:sp>
        <p:nvSpPr>
          <p:cNvPr id="259" name="Google Shape;259;g11cd1a8f990_1_81"/>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15 /22</a:t>
            </a:r>
            <a:r>
              <a:rPr lang="en-US" sz="2000">
                <a:solidFill>
                  <a:srgbClr val="D8D8D8"/>
                </a:solidFill>
                <a:latin typeface="Cambria"/>
                <a:ea typeface="Cambria"/>
                <a:cs typeface="Cambria"/>
                <a:sym typeface="Cambria"/>
              </a:rPr>
              <a:t> </a:t>
            </a:r>
            <a:endParaRPr/>
          </a:p>
        </p:txBody>
      </p:sp>
      <p:sp>
        <p:nvSpPr>
          <p:cNvPr id="260" name="Google Shape;260;g11cd1a8f990_1_81"/>
          <p:cNvSpPr txBox="1"/>
          <p:nvPr/>
        </p:nvSpPr>
        <p:spPr>
          <a:xfrm>
            <a:off x="1609750" y="33200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Figure.14</a:t>
            </a:r>
            <a:endParaRPr sz="1600">
              <a:highlight>
                <a:schemeClr val="lt1"/>
              </a:highlight>
            </a:endParaRPr>
          </a:p>
        </p:txBody>
      </p:sp>
      <p:sp>
        <p:nvSpPr>
          <p:cNvPr id="261" name="Google Shape;261;g11cd1a8f990_1_81"/>
          <p:cNvSpPr txBox="1"/>
          <p:nvPr/>
        </p:nvSpPr>
        <p:spPr>
          <a:xfrm>
            <a:off x="5027800" y="4010175"/>
            <a:ext cx="6730200" cy="218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libri"/>
                <a:ea typeface="Calibri"/>
                <a:cs typeface="Calibri"/>
                <a:sym typeface="Calibri"/>
              </a:rPr>
              <a:t>Analysis</a:t>
            </a:r>
            <a:endParaRPr sz="1800" b="1">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The AAO for Alcohol in year was correlated with respect to the period of sober.</a:t>
            </a: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It was identified with the best fit line that there is a negative correlation between the starting age of consumption of alcohol and period of sober.</a:t>
            </a: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As the AAO for Alcohol in year increases the period of sober decreases.</a:t>
            </a: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This implies that the patients who have started drinking at a latter part in their lives have shorter period of sober.</a:t>
            </a:r>
            <a:endParaRPr sz="1600">
              <a:latin typeface="Calibri"/>
              <a:ea typeface="Calibri"/>
              <a:cs typeface="Calibri"/>
              <a:sym typeface="Calibri"/>
            </a:endParaRPr>
          </a:p>
        </p:txBody>
      </p:sp>
      <p:pic>
        <p:nvPicPr>
          <p:cNvPr id="262" name="Google Shape;262;g11cd1a8f990_1_81"/>
          <p:cNvPicPr preferRelativeResize="0"/>
          <p:nvPr/>
        </p:nvPicPr>
        <p:blipFill rotWithShape="1">
          <a:blip r:embed="rId4">
            <a:alphaModFix/>
          </a:blip>
          <a:srcRect t="-1642" b="-1631"/>
          <a:stretch/>
        </p:blipFill>
        <p:spPr>
          <a:xfrm>
            <a:off x="280150" y="583675"/>
            <a:ext cx="4459800" cy="279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2fcef4668e_0_0"/>
          <p:cNvSpPr txBox="1"/>
          <p:nvPr/>
        </p:nvSpPr>
        <p:spPr>
          <a:xfrm>
            <a:off x="195150" y="0"/>
            <a:ext cx="118017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b="1">
                <a:latin typeface="Calibri"/>
                <a:ea typeface="Calibri"/>
                <a:cs typeface="Calibri"/>
                <a:sym typeface="Calibri"/>
              </a:rPr>
              <a:t>7. What is the risk level of the patients of a particular period of sober range and have they had any medical experiences in the past?</a:t>
            </a:r>
            <a:endParaRPr sz="1600" b="1">
              <a:latin typeface="Calibri"/>
              <a:ea typeface="Calibri"/>
              <a:cs typeface="Calibri"/>
              <a:sym typeface="Calibri"/>
            </a:endParaRPr>
          </a:p>
        </p:txBody>
      </p:sp>
      <p:sp>
        <p:nvSpPr>
          <p:cNvPr id="269" name="Google Shape;269;g12fcef4668e_0_0"/>
          <p:cNvSpPr txBox="1"/>
          <p:nvPr/>
        </p:nvSpPr>
        <p:spPr>
          <a:xfrm>
            <a:off x="5069900" y="546950"/>
            <a:ext cx="6647700" cy="167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libri"/>
                <a:ea typeface="Calibri"/>
                <a:cs typeface="Calibri"/>
                <a:sym typeface="Calibri"/>
              </a:rPr>
              <a:t>Analysis</a:t>
            </a:r>
            <a:endParaRPr sz="1800" b="1">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The risk factor was calculated based on the type of alcohol and the average quantity consumed in the last 30 days.</a:t>
            </a: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The risk factor comprises of Low, Moderate , High and very High Level </a:t>
            </a:r>
            <a:endParaRPr sz="1600">
              <a:latin typeface="Calibri"/>
              <a:ea typeface="Calibri"/>
              <a:cs typeface="Calibri"/>
              <a:sym typeface="Calibri"/>
            </a:endParaRPr>
          </a:p>
          <a:p>
            <a:pPr marL="457200" lvl="0" indent="0" algn="just" rtl="0">
              <a:spcBef>
                <a:spcPts val="0"/>
              </a:spcBef>
              <a:spcAft>
                <a:spcPts val="0"/>
              </a:spcAft>
              <a:buNone/>
            </a:pPr>
            <a:r>
              <a:rPr lang="en-US" sz="1600">
                <a:latin typeface="Calibri"/>
                <a:ea typeface="Calibri"/>
                <a:cs typeface="Calibri"/>
                <a:sym typeface="Calibri"/>
              </a:rPr>
              <a:t>of risk level.</a:t>
            </a:r>
            <a:endParaRPr sz="1600">
              <a:latin typeface="Calibri"/>
              <a:ea typeface="Calibri"/>
              <a:cs typeface="Calibri"/>
              <a:sym typeface="Calibri"/>
            </a:endParaRPr>
          </a:p>
          <a:p>
            <a:pPr marL="0" lvl="0" indent="0" algn="just" rtl="0">
              <a:spcBef>
                <a:spcPts val="0"/>
              </a:spcBef>
              <a:spcAft>
                <a:spcPts val="0"/>
              </a:spcAft>
              <a:buNone/>
            </a:pPr>
            <a:endParaRPr sz="1500">
              <a:latin typeface="Calibri"/>
              <a:ea typeface="Calibri"/>
              <a:cs typeface="Calibri"/>
              <a:sym typeface="Calibri"/>
            </a:endParaRPr>
          </a:p>
        </p:txBody>
      </p:sp>
      <p:pic>
        <p:nvPicPr>
          <p:cNvPr id="270" name="Google Shape;270;g12fcef4668e_0_0"/>
          <p:cNvPicPr preferRelativeResize="0"/>
          <p:nvPr/>
        </p:nvPicPr>
        <p:blipFill rotWithShape="1">
          <a:blip r:embed="rId3">
            <a:alphaModFix/>
          </a:blip>
          <a:srcRect l="-1030" t="-3018"/>
          <a:stretch/>
        </p:blipFill>
        <p:spPr>
          <a:xfrm>
            <a:off x="195150" y="3529350"/>
            <a:ext cx="4614175" cy="2708676"/>
          </a:xfrm>
          <a:prstGeom prst="rect">
            <a:avLst/>
          </a:prstGeom>
          <a:noFill/>
          <a:ln>
            <a:noFill/>
          </a:ln>
        </p:spPr>
      </p:pic>
      <p:sp>
        <p:nvSpPr>
          <p:cNvPr id="271" name="Google Shape;271;g12fcef4668e_0_0"/>
          <p:cNvSpPr txBox="1"/>
          <p:nvPr/>
        </p:nvSpPr>
        <p:spPr>
          <a:xfrm>
            <a:off x="1812975" y="30676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Figure.16</a:t>
            </a:r>
            <a:endParaRPr sz="1600">
              <a:highlight>
                <a:schemeClr val="lt1"/>
              </a:highlight>
            </a:endParaRPr>
          </a:p>
        </p:txBody>
      </p:sp>
      <p:sp>
        <p:nvSpPr>
          <p:cNvPr id="272" name="Google Shape;272;g12fcef4668e_0_0"/>
          <p:cNvSpPr txBox="1"/>
          <p:nvPr/>
        </p:nvSpPr>
        <p:spPr>
          <a:xfrm>
            <a:off x="1962325" y="62703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Figure.17</a:t>
            </a:r>
            <a:endParaRPr sz="1600">
              <a:highlight>
                <a:schemeClr val="lt1"/>
              </a:highlight>
            </a:endParaRPr>
          </a:p>
        </p:txBody>
      </p:sp>
      <p:sp>
        <p:nvSpPr>
          <p:cNvPr id="273" name="Google Shape;273;g12fcef4668e_0_0"/>
          <p:cNvSpPr txBox="1"/>
          <p:nvPr/>
        </p:nvSpPr>
        <p:spPr>
          <a:xfrm>
            <a:off x="5216150" y="3864900"/>
            <a:ext cx="6501600" cy="2247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libri"/>
                <a:ea typeface="Calibri"/>
                <a:cs typeface="Calibri"/>
                <a:sym typeface="Calibri"/>
              </a:rPr>
              <a:t>Analysis</a:t>
            </a:r>
            <a:endParaRPr sz="1800" b="1">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The past medical experiences of the patients has been used to compare with period of sober groups.</a:t>
            </a: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en-US" sz="1600">
                <a:latin typeface="Calibri"/>
                <a:ea typeface="Calibri"/>
                <a:cs typeface="Calibri"/>
                <a:sym typeface="Calibri"/>
              </a:rPr>
              <a:t>The 0-15 period of sober group has 10 patients, the 30-90 period of sober group has 9 patients and 180-365 period of sober group has 12 patients who have past medical experiences which is more than those who don’t have in that particular period of sober group.</a:t>
            </a:r>
            <a:endParaRPr sz="1600">
              <a:latin typeface="Calibri"/>
              <a:ea typeface="Calibri"/>
              <a:cs typeface="Calibri"/>
              <a:sym typeface="Calibri"/>
            </a:endParaRPr>
          </a:p>
          <a:p>
            <a:pPr marL="0" lvl="0" indent="0" algn="just" rtl="0">
              <a:spcBef>
                <a:spcPts val="0"/>
              </a:spcBef>
              <a:spcAft>
                <a:spcPts val="0"/>
              </a:spcAft>
              <a:buNone/>
            </a:pPr>
            <a:endParaRPr sz="2000" b="1">
              <a:latin typeface="Gill Sans"/>
              <a:ea typeface="Gill Sans"/>
              <a:cs typeface="Gill Sans"/>
              <a:sym typeface="Gill Sans"/>
            </a:endParaRPr>
          </a:p>
        </p:txBody>
      </p:sp>
      <p:sp>
        <p:nvSpPr>
          <p:cNvPr id="274" name="Google Shape;274;g12fcef4668e_0_0"/>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16  / 22</a:t>
            </a:r>
            <a:r>
              <a:rPr lang="en-US" sz="2000">
                <a:solidFill>
                  <a:srgbClr val="D8D8D8"/>
                </a:solidFill>
                <a:latin typeface="Cambria"/>
                <a:ea typeface="Cambria"/>
                <a:cs typeface="Cambria"/>
                <a:sym typeface="Cambria"/>
              </a:rPr>
              <a:t>   </a:t>
            </a:r>
            <a:endParaRPr/>
          </a:p>
        </p:txBody>
      </p:sp>
      <p:sp>
        <p:nvSpPr>
          <p:cNvPr id="275" name="Google Shape;275;g12fcef4668e_0_0"/>
          <p:cNvSpPr txBox="1"/>
          <p:nvPr/>
        </p:nvSpPr>
        <p:spPr>
          <a:xfrm>
            <a:off x="330875" y="661725"/>
            <a:ext cx="43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276" name="Google Shape;276;g12fcef4668e_0_0"/>
          <p:cNvPicPr preferRelativeResize="0"/>
          <p:nvPr/>
        </p:nvPicPr>
        <p:blipFill rotWithShape="1">
          <a:blip r:embed="rId4">
            <a:alphaModFix/>
          </a:blip>
          <a:srcRect t="-1569" b="-2391"/>
          <a:stretch/>
        </p:blipFill>
        <p:spPr>
          <a:xfrm>
            <a:off x="240975" y="498750"/>
            <a:ext cx="4459802" cy="2629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2fcef4668e_0_12"/>
          <p:cNvSpPr txBox="1"/>
          <p:nvPr/>
        </p:nvSpPr>
        <p:spPr>
          <a:xfrm>
            <a:off x="258300" y="0"/>
            <a:ext cx="116754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b="1">
                <a:latin typeface="Calibri"/>
                <a:ea typeface="Calibri"/>
                <a:cs typeface="Calibri"/>
                <a:sym typeface="Calibri"/>
              </a:rPr>
              <a:t>8. How many patients have moderate level of denial of substance use related problems and motivation factor towards substance use?</a:t>
            </a:r>
            <a:r>
              <a:rPr lang="en-US" sz="1600">
                <a:latin typeface="Calibri"/>
                <a:ea typeface="Calibri"/>
                <a:cs typeface="Calibri"/>
                <a:sym typeface="Calibri"/>
              </a:rPr>
              <a:t> </a:t>
            </a:r>
            <a:endParaRPr sz="1600">
              <a:latin typeface="Calibri"/>
              <a:ea typeface="Calibri"/>
              <a:cs typeface="Calibri"/>
              <a:sym typeface="Calibri"/>
            </a:endParaRPr>
          </a:p>
        </p:txBody>
      </p:sp>
      <p:pic>
        <p:nvPicPr>
          <p:cNvPr id="283" name="Google Shape;283;g12fcef4668e_0_12"/>
          <p:cNvPicPr preferRelativeResize="0"/>
          <p:nvPr/>
        </p:nvPicPr>
        <p:blipFill rotWithShape="1">
          <a:blip r:embed="rId3">
            <a:alphaModFix/>
          </a:blip>
          <a:srcRect b="-2986"/>
          <a:stretch/>
        </p:blipFill>
        <p:spPr>
          <a:xfrm>
            <a:off x="252475" y="431100"/>
            <a:ext cx="4691200" cy="2849544"/>
          </a:xfrm>
          <a:prstGeom prst="rect">
            <a:avLst/>
          </a:prstGeom>
          <a:noFill/>
          <a:ln>
            <a:noFill/>
          </a:ln>
        </p:spPr>
      </p:pic>
      <p:pic>
        <p:nvPicPr>
          <p:cNvPr id="284" name="Google Shape;284;g12fcef4668e_0_12"/>
          <p:cNvPicPr preferRelativeResize="0"/>
          <p:nvPr/>
        </p:nvPicPr>
        <p:blipFill rotWithShape="1">
          <a:blip r:embed="rId4">
            <a:alphaModFix/>
          </a:blip>
          <a:srcRect b="-4036"/>
          <a:stretch/>
        </p:blipFill>
        <p:spPr>
          <a:xfrm>
            <a:off x="252438" y="3718700"/>
            <a:ext cx="4691215" cy="2849550"/>
          </a:xfrm>
          <a:prstGeom prst="rect">
            <a:avLst/>
          </a:prstGeom>
          <a:noFill/>
          <a:ln>
            <a:noFill/>
          </a:ln>
        </p:spPr>
      </p:pic>
      <p:sp>
        <p:nvSpPr>
          <p:cNvPr id="285" name="Google Shape;285;g12fcef4668e_0_12"/>
          <p:cNvSpPr txBox="1"/>
          <p:nvPr/>
        </p:nvSpPr>
        <p:spPr>
          <a:xfrm>
            <a:off x="1940150" y="31981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Figure.18</a:t>
            </a:r>
            <a:endParaRPr sz="1600">
              <a:highlight>
                <a:schemeClr val="lt1"/>
              </a:highlight>
            </a:endParaRPr>
          </a:p>
        </p:txBody>
      </p:sp>
      <p:sp>
        <p:nvSpPr>
          <p:cNvPr id="286" name="Google Shape;286;g12fcef4668e_0_12"/>
          <p:cNvSpPr txBox="1"/>
          <p:nvPr/>
        </p:nvSpPr>
        <p:spPr>
          <a:xfrm>
            <a:off x="2067500" y="642690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Figure.19</a:t>
            </a:r>
            <a:endParaRPr sz="1600">
              <a:highlight>
                <a:schemeClr val="lt1"/>
              </a:highlight>
            </a:endParaRPr>
          </a:p>
        </p:txBody>
      </p:sp>
      <p:sp>
        <p:nvSpPr>
          <p:cNvPr id="287" name="Google Shape;287;g12fcef4668e_0_12"/>
          <p:cNvSpPr txBox="1"/>
          <p:nvPr/>
        </p:nvSpPr>
        <p:spPr>
          <a:xfrm>
            <a:off x="5531625" y="3198150"/>
            <a:ext cx="6527400" cy="284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Analysis:</a:t>
            </a:r>
            <a:endParaRPr sz="2000" b="1">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In Figure.19, graph plotted is of count of patients in a particular period of sober vs their denial of substance use count at moderate level is shown.</a:t>
            </a:r>
            <a:endParaRPr sz="1700">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solidFill>
                  <a:schemeClr val="dk1"/>
                </a:solidFill>
                <a:latin typeface="Calibri"/>
                <a:ea typeface="Calibri"/>
                <a:cs typeface="Calibri"/>
                <a:sym typeface="Calibri"/>
              </a:rPr>
              <a:t>In 0-15 period of sober group many of the patients have denial to substance use at a moderate level that is 11 patients.</a:t>
            </a:r>
            <a:endParaRPr sz="1700">
              <a:solidFill>
                <a:schemeClr val="dk1"/>
              </a:solidFill>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It is observed that, the patients having 365 - 3651 and other groups of days of period of sober don’t have denial of substance at moderate level towards substance use.</a:t>
            </a:r>
            <a:endParaRPr sz="1700">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So, lesser the denial of substance greater the period of sober.</a:t>
            </a:r>
            <a:endParaRPr sz="1700">
              <a:latin typeface="Calibri"/>
              <a:ea typeface="Calibri"/>
              <a:cs typeface="Calibri"/>
              <a:sym typeface="Calibri"/>
            </a:endParaRPr>
          </a:p>
        </p:txBody>
      </p:sp>
      <p:sp>
        <p:nvSpPr>
          <p:cNvPr id="288" name="Google Shape;288;g12fcef4668e_0_12"/>
          <p:cNvSpPr txBox="1"/>
          <p:nvPr/>
        </p:nvSpPr>
        <p:spPr>
          <a:xfrm>
            <a:off x="5406300" y="362775"/>
            <a:ext cx="6527400" cy="284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libri"/>
                <a:ea typeface="Calibri"/>
                <a:cs typeface="Calibri"/>
                <a:sym typeface="Calibri"/>
              </a:rPr>
              <a:t>Analysis:</a:t>
            </a:r>
            <a:r>
              <a:rPr lang="en-US" sz="2000">
                <a:latin typeface="Calibri"/>
                <a:ea typeface="Calibri"/>
                <a:cs typeface="Calibri"/>
                <a:sym typeface="Calibri"/>
              </a:rPr>
              <a:t> </a:t>
            </a:r>
            <a:endParaRPr sz="2000">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In Figure.18, relation between count of patients in a particular period of sober vs their motivation factor count at moderate level is shown.</a:t>
            </a:r>
            <a:endParaRPr sz="1700">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It is observed that, the patients having 365 - 3651 days of period of sober haven't got motivation factor at moderate level towards substance use and in 0-15 days group 50% of them that is, 9 patients have motivation factor towards substance use.</a:t>
            </a:r>
            <a:endParaRPr sz="1700">
              <a:latin typeface="Calibri"/>
              <a:ea typeface="Calibri"/>
              <a:cs typeface="Calibri"/>
              <a:sym typeface="Calibri"/>
            </a:endParaRPr>
          </a:p>
          <a:p>
            <a:pPr marL="457200" lvl="0" indent="-336550" algn="just" rtl="0">
              <a:spcBef>
                <a:spcPts val="0"/>
              </a:spcBef>
              <a:spcAft>
                <a:spcPts val="0"/>
              </a:spcAft>
              <a:buSzPts val="1700"/>
              <a:buFont typeface="Calibri"/>
              <a:buChar char="●"/>
            </a:pPr>
            <a:r>
              <a:rPr lang="en-US" sz="1700">
                <a:latin typeface="Calibri"/>
                <a:ea typeface="Calibri"/>
                <a:cs typeface="Calibri"/>
                <a:sym typeface="Calibri"/>
              </a:rPr>
              <a:t>The 30-90 period of sober group has 8 patients who have a motivation factor towards substance use.</a:t>
            </a:r>
            <a:endParaRPr sz="1700">
              <a:latin typeface="Calibri"/>
              <a:ea typeface="Calibri"/>
              <a:cs typeface="Calibri"/>
              <a:sym typeface="Calibri"/>
            </a:endParaRPr>
          </a:p>
        </p:txBody>
      </p:sp>
      <p:sp>
        <p:nvSpPr>
          <p:cNvPr id="289" name="Google Shape;289;g12fcef4668e_0_12"/>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17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2fcef4668e_0_22"/>
          <p:cNvSpPr txBox="1"/>
          <p:nvPr/>
        </p:nvSpPr>
        <p:spPr>
          <a:xfrm>
            <a:off x="226800" y="105200"/>
            <a:ext cx="11738400" cy="41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500" b="1">
                <a:latin typeface="Cambria"/>
                <a:ea typeface="Cambria"/>
                <a:cs typeface="Cambria"/>
                <a:sym typeface="Cambria"/>
              </a:rPr>
              <a:t>9. How many patients who have relapsed twice who have family history of alcoholism and their risk level</a:t>
            </a:r>
            <a:endParaRPr sz="1500" b="1">
              <a:latin typeface="Cambria"/>
              <a:ea typeface="Cambria"/>
              <a:cs typeface="Cambria"/>
              <a:sym typeface="Cambria"/>
            </a:endParaRPr>
          </a:p>
        </p:txBody>
      </p:sp>
      <p:pic>
        <p:nvPicPr>
          <p:cNvPr id="296" name="Google Shape;296;g12fcef4668e_0_22"/>
          <p:cNvPicPr preferRelativeResize="0"/>
          <p:nvPr/>
        </p:nvPicPr>
        <p:blipFill rotWithShape="1">
          <a:blip r:embed="rId3">
            <a:alphaModFix/>
          </a:blip>
          <a:srcRect l="159" r="159" b="-5407"/>
          <a:stretch/>
        </p:blipFill>
        <p:spPr>
          <a:xfrm>
            <a:off x="226800" y="597800"/>
            <a:ext cx="4286024" cy="2603427"/>
          </a:xfrm>
          <a:prstGeom prst="rect">
            <a:avLst/>
          </a:prstGeom>
          <a:noFill/>
          <a:ln>
            <a:noFill/>
          </a:ln>
        </p:spPr>
      </p:pic>
      <p:pic>
        <p:nvPicPr>
          <p:cNvPr id="297" name="Google Shape;297;g12fcef4668e_0_22"/>
          <p:cNvPicPr preferRelativeResize="0"/>
          <p:nvPr/>
        </p:nvPicPr>
        <p:blipFill rotWithShape="1">
          <a:blip r:embed="rId4">
            <a:alphaModFix/>
          </a:blip>
          <a:srcRect t="-2563" b="-1625"/>
          <a:stretch/>
        </p:blipFill>
        <p:spPr>
          <a:xfrm>
            <a:off x="226795" y="3661117"/>
            <a:ext cx="4286029" cy="2603424"/>
          </a:xfrm>
          <a:prstGeom prst="rect">
            <a:avLst/>
          </a:prstGeom>
          <a:noFill/>
          <a:ln>
            <a:noFill/>
          </a:ln>
        </p:spPr>
      </p:pic>
      <p:sp>
        <p:nvSpPr>
          <p:cNvPr id="298" name="Google Shape;298;g12fcef4668e_0_22"/>
          <p:cNvSpPr txBox="1"/>
          <p:nvPr/>
        </p:nvSpPr>
        <p:spPr>
          <a:xfrm>
            <a:off x="1711913" y="30676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Figure.20</a:t>
            </a:r>
            <a:endParaRPr sz="1600">
              <a:highlight>
                <a:schemeClr val="lt1"/>
              </a:highlight>
            </a:endParaRPr>
          </a:p>
        </p:txBody>
      </p:sp>
      <p:sp>
        <p:nvSpPr>
          <p:cNvPr id="299" name="Google Shape;299;g12fcef4668e_0_22"/>
          <p:cNvSpPr txBox="1"/>
          <p:nvPr/>
        </p:nvSpPr>
        <p:spPr>
          <a:xfrm>
            <a:off x="1711925" y="639630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Figure.21</a:t>
            </a:r>
            <a:endParaRPr sz="1600">
              <a:highlight>
                <a:schemeClr val="lt1"/>
              </a:highlight>
            </a:endParaRPr>
          </a:p>
        </p:txBody>
      </p:sp>
      <p:sp>
        <p:nvSpPr>
          <p:cNvPr id="300" name="Google Shape;300;g12fcef4668e_0_22"/>
          <p:cNvSpPr txBox="1"/>
          <p:nvPr/>
        </p:nvSpPr>
        <p:spPr>
          <a:xfrm>
            <a:off x="5006700" y="470825"/>
            <a:ext cx="6958500" cy="611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Cambria"/>
                <a:ea typeface="Cambria"/>
                <a:cs typeface="Cambria"/>
                <a:sym typeface="Cambria"/>
              </a:rPr>
              <a:t>Analysis:</a:t>
            </a:r>
            <a:endParaRPr sz="21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Figure.20 shows the the graph between Count of Patients having family history of alcoholism and Period of Sober Group.</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0-15 days of sober period group have maximum no. of patients i.e 3 who had stressors related to family history.</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In 30-90 period, Many patients have deniel to any family history related to alcoholism i.e 3.</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Beyond 365 days of sober period,there are no patients having any family history or relationship issues.</a:t>
            </a:r>
            <a:endParaRPr sz="1700">
              <a:latin typeface="Cambria"/>
              <a:ea typeface="Cambria"/>
              <a:cs typeface="Cambria"/>
              <a:sym typeface="Cambria"/>
            </a:endParaRPr>
          </a:p>
          <a:p>
            <a:pPr marL="0" lvl="0" indent="0" algn="l" rtl="0">
              <a:spcBef>
                <a:spcPts val="0"/>
              </a:spcBef>
              <a:spcAft>
                <a:spcPts val="0"/>
              </a:spcAft>
              <a:buNone/>
            </a:pPr>
            <a:endParaRPr sz="2100">
              <a:latin typeface="Cambria"/>
              <a:ea typeface="Cambria"/>
              <a:cs typeface="Cambria"/>
              <a:sym typeface="Cambria"/>
            </a:endParaRPr>
          </a:p>
          <a:p>
            <a:pPr marL="0" lvl="0" indent="0" algn="l" rtl="0">
              <a:spcBef>
                <a:spcPts val="0"/>
              </a:spcBef>
              <a:spcAft>
                <a:spcPts val="0"/>
              </a:spcAft>
              <a:buNone/>
            </a:pPr>
            <a:r>
              <a:rPr lang="en-US" sz="2100">
                <a:latin typeface="Cambria"/>
                <a:ea typeface="Cambria"/>
                <a:cs typeface="Cambria"/>
                <a:sym typeface="Cambria"/>
              </a:rPr>
              <a:t>Analysis:</a:t>
            </a:r>
            <a:endParaRPr sz="21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Figure.21 shows the relationship between Count of patients having risk level and period of sober group.</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In 0-15 and 180-365 period,there are only 1 patients having risk levels 3.</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In 15-180 period,no patients are having risk level 3.</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We can see that,In 30-90 days of period,Maximum patients i.e. 5  are having risk levels of 4</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In 365-3651 period,there are no patients having any risk levels.</a:t>
            </a:r>
            <a:endParaRPr sz="1700">
              <a:latin typeface="Cambria"/>
              <a:ea typeface="Cambria"/>
              <a:cs typeface="Cambria"/>
              <a:sym typeface="Cambria"/>
            </a:endParaRPr>
          </a:p>
          <a:p>
            <a:pPr marL="457200" lvl="0" indent="-336550" algn="l" rtl="0">
              <a:spcBef>
                <a:spcPts val="0"/>
              </a:spcBef>
              <a:spcAft>
                <a:spcPts val="0"/>
              </a:spcAft>
              <a:buSzPts val="1700"/>
              <a:buFont typeface="Cambria"/>
              <a:buChar char="●"/>
            </a:pPr>
            <a:r>
              <a:rPr lang="en-US" sz="1700">
                <a:latin typeface="Cambria"/>
                <a:ea typeface="Cambria"/>
                <a:cs typeface="Cambria"/>
                <a:sym typeface="Cambria"/>
              </a:rPr>
              <a:t>From this we can say that,As the sober period increases the risk levels in patients decreases.</a:t>
            </a:r>
            <a:endParaRPr sz="1700">
              <a:latin typeface="Cambria"/>
              <a:ea typeface="Cambria"/>
              <a:cs typeface="Cambria"/>
              <a:sym typeface="Cambria"/>
            </a:endParaRPr>
          </a:p>
          <a:p>
            <a:pPr marL="0" lvl="0" indent="0" algn="l" rtl="0">
              <a:spcBef>
                <a:spcPts val="0"/>
              </a:spcBef>
              <a:spcAft>
                <a:spcPts val="0"/>
              </a:spcAft>
              <a:buNone/>
            </a:pPr>
            <a:endParaRPr sz="1600">
              <a:latin typeface="Cambria"/>
              <a:ea typeface="Cambria"/>
              <a:cs typeface="Cambria"/>
              <a:sym typeface="Cambria"/>
            </a:endParaRPr>
          </a:p>
        </p:txBody>
      </p:sp>
      <p:sp>
        <p:nvSpPr>
          <p:cNvPr id="301" name="Google Shape;301;g12fcef4668e_0_22"/>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18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3a6ac32eb9_1_21"/>
          <p:cNvSpPr txBox="1"/>
          <p:nvPr/>
        </p:nvSpPr>
        <p:spPr>
          <a:xfrm>
            <a:off x="179038" y="627900"/>
            <a:ext cx="114600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a:latin typeface="Cambria"/>
                <a:ea typeface="Cambria"/>
                <a:cs typeface="Cambria"/>
                <a:sym typeface="Cambria"/>
              </a:rPr>
              <a:t>Critical Attributes identified using SelectKBest method for feature selection:</a:t>
            </a:r>
            <a:endParaRPr sz="2400">
              <a:latin typeface="Cambria"/>
              <a:ea typeface="Cambria"/>
              <a:cs typeface="Cambria"/>
              <a:sym typeface="Cambria"/>
            </a:endParaRPr>
          </a:p>
        </p:txBody>
      </p:sp>
      <p:graphicFrame>
        <p:nvGraphicFramePr>
          <p:cNvPr id="308" name="Google Shape;308;g13a6ac32eb9_1_21"/>
          <p:cNvGraphicFramePr/>
          <p:nvPr/>
        </p:nvGraphicFramePr>
        <p:xfrm>
          <a:off x="3937663" y="1250763"/>
          <a:ext cx="4613175" cy="3944850"/>
        </p:xfrm>
        <a:graphic>
          <a:graphicData uri="http://schemas.openxmlformats.org/drawingml/2006/table">
            <a:tbl>
              <a:tblPr>
                <a:noFill/>
                <a:tableStyleId>{BCC9B3C6-16C3-481C-A47C-97E7BF015C62}</a:tableStyleId>
              </a:tblPr>
              <a:tblGrid>
                <a:gridCol w="4613175">
                  <a:extLst>
                    <a:ext uri="{9D8B030D-6E8A-4147-A177-3AD203B41FA5}">
                      <a16:colId xmlns:a16="http://schemas.microsoft.com/office/drawing/2014/main" val="20000"/>
                    </a:ext>
                  </a:extLst>
                </a:gridCol>
              </a:tblGrid>
              <a:tr h="486350">
                <a:tc>
                  <a:txBody>
                    <a:bodyPr/>
                    <a:lstStyle/>
                    <a:p>
                      <a:pPr marL="0" lvl="0" indent="0" algn="ctr" rtl="0">
                        <a:spcBef>
                          <a:spcPts val="0"/>
                        </a:spcBef>
                        <a:spcAft>
                          <a:spcPts val="0"/>
                        </a:spcAft>
                        <a:buNone/>
                      </a:pPr>
                      <a:r>
                        <a:rPr lang="en-US" sz="2000">
                          <a:latin typeface="Cambria"/>
                          <a:ea typeface="Cambria"/>
                          <a:cs typeface="Cambria"/>
                          <a:sym typeface="Cambria"/>
                        </a:rPr>
                        <a:t>Age</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B8CCE4"/>
                    </a:solidFill>
                  </a:tcPr>
                </a:tc>
                <a:extLst>
                  <a:ext uri="{0D108BD9-81ED-4DB2-BD59-A6C34878D82A}">
                    <a16:rowId xmlns:a16="http://schemas.microsoft.com/office/drawing/2014/main" val="10000"/>
                  </a:ext>
                </a:extLst>
              </a:tr>
              <a:tr h="414725">
                <a:tc>
                  <a:txBody>
                    <a:bodyPr/>
                    <a:lstStyle/>
                    <a:p>
                      <a:pPr marL="0" lvl="0" indent="0" algn="ctr" rtl="0">
                        <a:spcBef>
                          <a:spcPts val="0"/>
                        </a:spcBef>
                        <a:spcAft>
                          <a:spcPts val="0"/>
                        </a:spcAft>
                        <a:buNone/>
                      </a:pPr>
                      <a:r>
                        <a:rPr lang="en-US" sz="2000">
                          <a:latin typeface="Cambria"/>
                          <a:ea typeface="Cambria"/>
                          <a:cs typeface="Cambria"/>
                          <a:sym typeface="Cambria"/>
                        </a:rPr>
                        <a:t>Annual Income</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1"/>
                  </a:ext>
                </a:extLst>
              </a:tr>
              <a:tr h="450525">
                <a:tc>
                  <a:txBody>
                    <a:bodyPr/>
                    <a:lstStyle/>
                    <a:p>
                      <a:pPr marL="0" lvl="0" indent="0" algn="ctr" rtl="0">
                        <a:spcBef>
                          <a:spcPts val="0"/>
                        </a:spcBef>
                        <a:spcAft>
                          <a:spcPts val="0"/>
                        </a:spcAft>
                        <a:buNone/>
                      </a:pPr>
                      <a:r>
                        <a:rPr lang="en-US" sz="2000">
                          <a:latin typeface="Cambria"/>
                          <a:ea typeface="Cambria"/>
                          <a:cs typeface="Cambria"/>
                          <a:sym typeface="Cambria"/>
                        </a:rPr>
                        <a:t>Average units used in last 30days</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B8CCE4"/>
                    </a:solidFill>
                  </a:tcPr>
                </a:tc>
                <a:extLst>
                  <a:ext uri="{0D108BD9-81ED-4DB2-BD59-A6C34878D82A}">
                    <a16:rowId xmlns:a16="http://schemas.microsoft.com/office/drawing/2014/main" val="10002"/>
                  </a:ext>
                </a:extLst>
              </a:tr>
              <a:tr h="486350">
                <a:tc>
                  <a:txBody>
                    <a:bodyPr/>
                    <a:lstStyle/>
                    <a:p>
                      <a:pPr marL="0" lvl="0" indent="0" algn="ctr" rtl="0">
                        <a:spcBef>
                          <a:spcPts val="0"/>
                        </a:spcBef>
                        <a:spcAft>
                          <a:spcPts val="0"/>
                        </a:spcAft>
                        <a:buNone/>
                      </a:pPr>
                      <a:r>
                        <a:rPr lang="en-US" sz="2000">
                          <a:latin typeface="Cambria"/>
                          <a:ea typeface="Cambria"/>
                          <a:cs typeface="Cambria"/>
                          <a:sym typeface="Cambria"/>
                        </a:rPr>
                        <a:t>Critical Period of Sober</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3"/>
                  </a:ext>
                </a:extLst>
              </a:tr>
              <a:tr h="468450">
                <a:tc>
                  <a:txBody>
                    <a:bodyPr/>
                    <a:lstStyle/>
                    <a:p>
                      <a:pPr marL="0" lvl="0" indent="0" algn="ctr" rtl="0">
                        <a:spcBef>
                          <a:spcPts val="0"/>
                        </a:spcBef>
                        <a:spcAft>
                          <a:spcPts val="0"/>
                        </a:spcAft>
                        <a:buNone/>
                      </a:pPr>
                      <a:r>
                        <a:rPr lang="en-US" sz="2000">
                          <a:latin typeface="Cambria"/>
                          <a:ea typeface="Cambria"/>
                          <a:cs typeface="Cambria"/>
                          <a:sym typeface="Cambria"/>
                        </a:rPr>
                        <a:t>Education Level</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B8CCE4"/>
                    </a:solidFill>
                  </a:tcPr>
                </a:tc>
                <a:extLst>
                  <a:ext uri="{0D108BD9-81ED-4DB2-BD59-A6C34878D82A}">
                    <a16:rowId xmlns:a16="http://schemas.microsoft.com/office/drawing/2014/main" val="10004"/>
                  </a:ext>
                </a:extLst>
              </a:tr>
              <a:tr h="504250">
                <a:tc>
                  <a:txBody>
                    <a:bodyPr/>
                    <a:lstStyle/>
                    <a:p>
                      <a:pPr marL="0" lvl="0" indent="0" algn="ctr" rtl="0">
                        <a:spcBef>
                          <a:spcPts val="0"/>
                        </a:spcBef>
                        <a:spcAft>
                          <a:spcPts val="0"/>
                        </a:spcAft>
                        <a:buNone/>
                      </a:pPr>
                      <a:r>
                        <a:rPr lang="en-US" sz="2000">
                          <a:latin typeface="Cambria"/>
                          <a:ea typeface="Cambria"/>
                          <a:cs typeface="Cambria"/>
                          <a:sym typeface="Cambria"/>
                        </a:rPr>
                        <a:t>abv_risk</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5"/>
                  </a:ext>
                </a:extLst>
              </a:tr>
              <a:tr h="514700">
                <a:tc>
                  <a:txBody>
                    <a:bodyPr/>
                    <a:lstStyle/>
                    <a:p>
                      <a:pPr marL="0" lvl="0" indent="0" algn="ctr" rtl="0">
                        <a:spcBef>
                          <a:spcPts val="0"/>
                        </a:spcBef>
                        <a:spcAft>
                          <a:spcPts val="0"/>
                        </a:spcAft>
                        <a:buNone/>
                      </a:pPr>
                      <a:r>
                        <a:rPr lang="en-US" sz="2000">
                          <a:latin typeface="Cambria"/>
                          <a:ea typeface="Cambria"/>
                          <a:cs typeface="Cambria"/>
                          <a:sym typeface="Cambria"/>
                        </a:rPr>
                        <a:t>Withdrawal Stage</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B8CCE4"/>
                    </a:solidFill>
                  </a:tcPr>
                </a:tc>
                <a:extLst>
                  <a:ext uri="{0D108BD9-81ED-4DB2-BD59-A6C34878D82A}">
                    <a16:rowId xmlns:a16="http://schemas.microsoft.com/office/drawing/2014/main" val="10006"/>
                  </a:ext>
                </a:extLst>
              </a:tr>
              <a:tr h="450525">
                <a:tc>
                  <a:txBody>
                    <a:bodyPr/>
                    <a:lstStyle/>
                    <a:p>
                      <a:pPr marL="0" lvl="0" indent="0" algn="ctr" rtl="0">
                        <a:spcBef>
                          <a:spcPts val="0"/>
                        </a:spcBef>
                        <a:spcAft>
                          <a:spcPts val="0"/>
                        </a:spcAft>
                        <a:buNone/>
                      </a:pPr>
                      <a:r>
                        <a:rPr lang="en-US" sz="2000">
                          <a:latin typeface="Cambria"/>
                          <a:ea typeface="Cambria"/>
                          <a:cs typeface="Cambria"/>
                          <a:sym typeface="Cambria"/>
                        </a:rPr>
                        <a:t>Period of Sober Group</a:t>
                      </a:r>
                      <a:endParaRPr sz="2000">
                        <a:latin typeface="Cambria"/>
                        <a:ea typeface="Cambria"/>
                        <a:cs typeface="Cambria"/>
                        <a:sym typeface="Cambria"/>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7"/>
                  </a:ext>
                </a:extLst>
              </a:tr>
            </a:tbl>
          </a:graphicData>
        </a:graphic>
      </p:graphicFrame>
      <p:sp>
        <p:nvSpPr>
          <p:cNvPr id="309" name="Google Shape;309;g13a6ac32eb9_1_21"/>
          <p:cNvSpPr txBox="1"/>
          <p:nvPr/>
        </p:nvSpPr>
        <p:spPr>
          <a:xfrm>
            <a:off x="734150" y="5264375"/>
            <a:ext cx="11020200" cy="9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a:latin typeface="Cambria"/>
                <a:ea typeface="Cambria"/>
                <a:cs typeface="Cambria"/>
                <a:sym typeface="Cambria"/>
              </a:rPr>
              <a:t>Splitting of the dataset into 75% training and 25% test data to predict period of sober.</a:t>
            </a:r>
            <a:endParaRPr sz="2400">
              <a:latin typeface="Cambria"/>
              <a:ea typeface="Cambria"/>
              <a:cs typeface="Cambria"/>
              <a:sym typeface="Cambria"/>
            </a:endParaRPr>
          </a:p>
        </p:txBody>
      </p:sp>
      <p:sp>
        <p:nvSpPr>
          <p:cNvPr id="310" name="Google Shape;310;g13a6ac32eb9_1_21"/>
          <p:cNvSpPr txBox="1"/>
          <p:nvPr/>
        </p:nvSpPr>
        <p:spPr>
          <a:xfrm>
            <a:off x="179050" y="0"/>
            <a:ext cx="3670800" cy="62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US" sz="3200">
                <a:solidFill>
                  <a:schemeClr val="dk1"/>
                </a:solidFill>
                <a:latin typeface="Cambria"/>
                <a:ea typeface="Cambria"/>
                <a:cs typeface="Cambria"/>
                <a:sym typeface="Cambria"/>
              </a:rPr>
              <a:t>Predictive model</a:t>
            </a:r>
            <a:endParaRPr>
              <a:latin typeface="Gill Sans"/>
              <a:ea typeface="Gill Sans"/>
              <a:cs typeface="Gill Sans"/>
              <a:sym typeface="Gill Sans"/>
            </a:endParaRPr>
          </a:p>
        </p:txBody>
      </p:sp>
      <p:sp>
        <p:nvSpPr>
          <p:cNvPr id="311" name="Google Shape;311;g13a6ac32eb9_1_21"/>
          <p:cNvSpPr txBox="1"/>
          <p:nvPr/>
        </p:nvSpPr>
        <p:spPr>
          <a:xfrm>
            <a:off x="10917000" y="5781575"/>
            <a:ext cx="98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mbria"/>
                <a:ea typeface="Cambria"/>
                <a:cs typeface="Cambria"/>
                <a:sym typeface="Cambria"/>
              </a:rPr>
              <a:t>Contd</a:t>
            </a:r>
            <a:endParaRPr sz="1800">
              <a:latin typeface="Cambria"/>
              <a:ea typeface="Cambria"/>
              <a:cs typeface="Cambria"/>
              <a:sym typeface="Cambria"/>
            </a:endParaRPr>
          </a:p>
        </p:txBody>
      </p:sp>
      <p:sp>
        <p:nvSpPr>
          <p:cNvPr id="312" name="Google Shape;312;g13a6ac32eb9_1_21"/>
          <p:cNvSpPr txBox="1"/>
          <p:nvPr/>
        </p:nvSpPr>
        <p:spPr>
          <a:xfrm>
            <a:off x="10545529"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19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Cambria"/>
              <a:buNone/>
            </a:pPr>
            <a:r>
              <a:rPr lang="en-US">
                <a:latin typeface="Cambria"/>
                <a:ea typeface="Cambria"/>
                <a:cs typeface="Cambria"/>
                <a:sym typeface="Cambria"/>
              </a:rPr>
              <a:t>CONTENTS</a:t>
            </a:r>
            <a:endParaRPr/>
          </a:p>
        </p:txBody>
      </p:sp>
      <p:sp>
        <p:nvSpPr>
          <p:cNvPr id="115" name="Google Shape;115;p2"/>
          <p:cNvSpPr txBox="1">
            <a:spLocks noGrp="1"/>
          </p:cNvSpPr>
          <p:nvPr>
            <p:ph type="body" idx="1"/>
          </p:nvPr>
        </p:nvSpPr>
        <p:spPr>
          <a:xfrm>
            <a:off x="1451579" y="2015732"/>
            <a:ext cx="9603275" cy="4025707"/>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SzPts val="2400"/>
              <a:buFont typeface="Cambria"/>
              <a:buChar char="•"/>
            </a:pPr>
            <a:r>
              <a:rPr lang="en-US" sz="2400">
                <a:latin typeface="Cambria"/>
                <a:ea typeface="Cambria"/>
                <a:cs typeface="Cambria"/>
                <a:sym typeface="Cambria"/>
              </a:rPr>
              <a:t>Problem Statement</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Domain understanding</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Data set details</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Pre-processing of the data</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Graphical Analysis</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Research questions to identify hidden patterns</a:t>
            </a:r>
            <a:endParaRPr>
              <a:latin typeface="Cambria"/>
              <a:ea typeface="Cambria"/>
              <a:cs typeface="Cambria"/>
              <a:sym typeface="Cambria"/>
            </a:endParaRPr>
          </a:p>
          <a:p>
            <a:pPr marL="228600" lvl="0" indent="-228600" algn="just" rtl="0">
              <a:lnSpc>
                <a:spcPct val="120000"/>
              </a:lnSpc>
              <a:spcBef>
                <a:spcPts val="1000"/>
              </a:spcBef>
              <a:spcAft>
                <a:spcPts val="0"/>
              </a:spcAft>
              <a:buSzPts val="2400"/>
              <a:buFont typeface="Cambria"/>
              <a:buChar char="•"/>
            </a:pPr>
            <a:r>
              <a:rPr lang="en-US" sz="2400">
                <a:latin typeface="Cambria"/>
                <a:ea typeface="Cambria"/>
                <a:cs typeface="Cambria"/>
                <a:sym typeface="Cambria"/>
              </a:rPr>
              <a:t>Conclusion</a:t>
            </a:r>
            <a:endParaRPr>
              <a:latin typeface="Cambria"/>
              <a:ea typeface="Cambria"/>
              <a:cs typeface="Cambria"/>
              <a:sym typeface="Cambria"/>
            </a:endParaRPr>
          </a:p>
        </p:txBody>
      </p:sp>
      <p:sp>
        <p:nvSpPr>
          <p:cNvPr id="116" name="Google Shape;116;p2"/>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2 / 22</a:t>
            </a:r>
            <a:endParaRPr>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g13a6110f09a_0_0"/>
          <p:cNvPicPr preferRelativeResize="0"/>
          <p:nvPr/>
        </p:nvPicPr>
        <p:blipFill>
          <a:blip r:embed="rId3">
            <a:alphaModFix/>
          </a:blip>
          <a:stretch>
            <a:fillRect/>
          </a:stretch>
        </p:blipFill>
        <p:spPr>
          <a:xfrm>
            <a:off x="152400" y="940175"/>
            <a:ext cx="5255225" cy="4592776"/>
          </a:xfrm>
          <a:prstGeom prst="rect">
            <a:avLst/>
          </a:prstGeom>
          <a:noFill/>
          <a:ln>
            <a:noFill/>
          </a:ln>
        </p:spPr>
      </p:pic>
      <p:graphicFrame>
        <p:nvGraphicFramePr>
          <p:cNvPr id="319" name="Google Shape;319;g13a6110f09a_0_0"/>
          <p:cNvGraphicFramePr/>
          <p:nvPr/>
        </p:nvGraphicFramePr>
        <p:xfrm>
          <a:off x="6109400" y="1602735"/>
          <a:ext cx="5801550" cy="3075500"/>
        </p:xfrm>
        <a:graphic>
          <a:graphicData uri="http://schemas.openxmlformats.org/drawingml/2006/table">
            <a:tbl>
              <a:tblPr>
                <a:noFill/>
                <a:tableStyleId>{99BCD98D-0091-456C-8155-3AED4BC7C045}</a:tableStyleId>
              </a:tblPr>
              <a:tblGrid>
                <a:gridCol w="2900775">
                  <a:extLst>
                    <a:ext uri="{9D8B030D-6E8A-4147-A177-3AD203B41FA5}">
                      <a16:colId xmlns:a16="http://schemas.microsoft.com/office/drawing/2014/main" val="20000"/>
                    </a:ext>
                  </a:extLst>
                </a:gridCol>
                <a:gridCol w="2900775">
                  <a:extLst>
                    <a:ext uri="{9D8B030D-6E8A-4147-A177-3AD203B41FA5}">
                      <a16:colId xmlns:a16="http://schemas.microsoft.com/office/drawing/2014/main" val="20001"/>
                    </a:ext>
                  </a:extLst>
                </a:gridCol>
              </a:tblGrid>
              <a:tr h="1052100">
                <a:tc>
                  <a:txBody>
                    <a:bodyPr/>
                    <a:lstStyle/>
                    <a:p>
                      <a:pPr marL="0" lvl="0" indent="0" algn="ctr" rtl="0">
                        <a:spcBef>
                          <a:spcPts val="0"/>
                        </a:spcBef>
                        <a:spcAft>
                          <a:spcPts val="0"/>
                        </a:spcAft>
                        <a:buNone/>
                      </a:pPr>
                      <a:r>
                        <a:rPr lang="en-US" sz="2000" b="1">
                          <a:solidFill>
                            <a:srgbClr val="FFFFFF"/>
                          </a:solidFill>
                          <a:latin typeface="Cambria"/>
                          <a:ea typeface="Cambria"/>
                          <a:cs typeface="Cambria"/>
                          <a:sym typeface="Cambria"/>
                        </a:rPr>
                        <a:t>Modelling Algorithm</a:t>
                      </a:r>
                      <a:endParaRPr sz="2000" b="1">
                        <a:solidFill>
                          <a:srgbClr val="FFFFFF"/>
                        </a:solidFill>
                        <a:latin typeface="Cambria"/>
                        <a:ea typeface="Cambria"/>
                        <a:cs typeface="Cambria"/>
                        <a:sym typeface="Cambria"/>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4F81BD"/>
                    </a:solidFill>
                  </a:tcPr>
                </a:tc>
                <a:tc>
                  <a:txBody>
                    <a:bodyPr/>
                    <a:lstStyle/>
                    <a:p>
                      <a:pPr marL="0" lvl="0" indent="0" algn="ctr" rtl="0">
                        <a:spcBef>
                          <a:spcPts val="0"/>
                        </a:spcBef>
                        <a:spcAft>
                          <a:spcPts val="0"/>
                        </a:spcAft>
                        <a:buNone/>
                      </a:pPr>
                      <a:r>
                        <a:rPr lang="en-US" sz="2000" b="1">
                          <a:solidFill>
                            <a:srgbClr val="FFFFFF"/>
                          </a:solidFill>
                          <a:latin typeface="Cambria"/>
                          <a:ea typeface="Cambria"/>
                          <a:cs typeface="Cambria"/>
                          <a:sym typeface="Cambria"/>
                        </a:rPr>
                        <a:t>Accuracy</a:t>
                      </a:r>
                      <a:endParaRPr sz="2000" b="1">
                        <a:solidFill>
                          <a:srgbClr val="FFFFFF"/>
                        </a:solidFill>
                        <a:latin typeface="Cambria"/>
                        <a:ea typeface="Cambria"/>
                        <a:cs typeface="Cambria"/>
                        <a:sym typeface="Cambria"/>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1011700">
                <a:tc>
                  <a:txBody>
                    <a:bodyPr/>
                    <a:lstStyle/>
                    <a:p>
                      <a:pPr marL="0" lvl="0" indent="0" algn="ctr" rtl="0">
                        <a:spcBef>
                          <a:spcPts val="0"/>
                        </a:spcBef>
                        <a:spcAft>
                          <a:spcPts val="0"/>
                        </a:spcAft>
                        <a:buNone/>
                      </a:pPr>
                      <a:r>
                        <a:rPr lang="en-US" sz="2000">
                          <a:latin typeface="Cambria"/>
                          <a:ea typeface="Cambria"/>
                          <a:cs typeface="Cambria"/>
                          <a:sym typeface="Cambria"/>
                        </a:rPr>
                        <a:t>GaussianNB</a:t>
                      </a:r>
                      <a:endParaRPr sz="2000">
                        <a:latin typeface="Cambria"/>
                        <a:ea typeface="Cambria"/>
                        <a:cs typeface="Cambria"/>
                        <a:sym typeface="Cambria"/>
                      </a:endParaRPr>
                    </a:p>
                  </a:txBody>
                  <a:tcPr marL="91425" marR="91425" marT="91425" marB="91425">
                    <a:lnR w="7625" cap="flat" cmpd="sng">
                      <a:solidFill>
                        <a:srgbClr val="FFFFFF"/>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ctr" rtl="0">
                        <a:lnSpc>
                          <a:spcPct val="115000"/>
                        </a:lnSpc>
                        <a:spcBef>
                          <a:spcPts val="0"/>
                        </a:spcBef>
                        <a:spcAft>
                          <a:spcPts val="0"/>
                        </a:spcAft>
                        <a:buNone/>
                      </a:pPr>
                      <a:r>
                        <a:rPr lang="en-US" sz="2000">
                          <a:latin typeface="Cambria"/>
                          <a:ea typeface="Cambria"/>
                          <a:cs typeface="Cambria"/>
                          <a:sym typeface="Cambria"/>
                        </a:rPr>
                        <a:t>0.9215686</a:t>
                      </a:r>
                      <a:endParaRPr sz="2000">
                        <a:latin typeface="Cambria"/>
                        <a:ea typeface="Cambria"/>
                        <a:cs typeface="Cambria"/>
                        <a:sym typeface="Cambria"/>
                      </a:endParaRPr>
                    </a:p>
                  </a:txBody>
                  <a:tcPr marL="91425" marR="91425" marT="91425" marB="91425">
                    <a:lnL w="7625" cap="flat" cmpd="sng">
                      <a:solidFill>
                        <a:srgbClr val="FFFFFF"/>
                      </a:solidFill>
                      <a:prstDash val="solid"/>
                      <a:round/>
                      <a:headEnd type="none" w="sm" len="sm"/>
                      <a:tailEnd type="none" w="sm" len="sm"/>
                    </a:lnL>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1"/>
                  </a:ext>
                </a:extLst>
              </a:tr>
              <a:tr h="1011700">
                <a:tc>
                  <a:txBody>
                    <a:bodyPr/>
                    <a:lstStyle/>
                    <a:p>
                      <a:pPr marL="0" lvl="0" indent="0" algn="ctr" rtl="0">
                        <a:spcBef>
                          <a:spcPts val="0"/>
                        </a:spcBef>
                        <a:spcAft>
                          <a:spcPts val="0"/>
                        </a:spcAft>
                        <a:buNone/>
                      </a:pPr>
                      <a:r>
                        <a:rPr lang="en-US" sz="2000">
                          <a:latin typeface="Cambria"/>
                          <a:ea typeface="Cambria"/>
                          <a:cs typeface="Cambria"/>
                          <a:sym typeface="Cambria"/>
                        </a:rPr>
                        <a:t>K Nearest Neighbors</a:t>
                      </a:r>
                      <a:endParaRPr sz="2000">
                        <a:latin typeface="Cambria"/>
                        <a:ea typeface="Cambria"/>
                        <a:cs typeface="Cambria"/>
                        <a:sym typeface="Cambria"/>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solidFill>
                      <a:srgbClr val="DCE6F1"/>
                    </a:solidFill>
                  </a:tcPr>
                </a:tc>
                <a:tc>
                  <a:txBody>
                    <a:bodyPr/>
                    <a:lstStyle/>
                    <a:p>
                      <a:pPr marL="0" lvl="0" indent="0" algn="ctr" rtl="0">
                        <a:lnSpc>
                          <a:spcPct val="115000"/>
                        </a:lnSpc>
                        <a:spcBef>
                          <a:spcPts val="0"/>
                        </a:spcBef>
                        <a:spcAft>
                          <a:spcPts val="0"/>
                        </a:spcAft>
                        <a:buNone/>
                      </a:pPr>
                      <a:r>
                        <a:rPr lang="en-US" sz="2000">
                          <a:latin typeface="Cambria"/>
                          <a:ea typeface="Cambria"/>
                          <a:cs typeface="Cambria"/>
                          <a:sym typeface="Cambria"/>
                        </a:rPr>
                        <a:t>0.5098039</a:t>
                      </a:r>
                      <a:endParaRPr sz="2000">
                        <a:latin typeface="Cambria"/>
                        <a:ea typeface="Cambria"/>
                        <a:cs typeface="Cambria"/>
                        <a:sym typeface="Cambria"/>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solidFill>
                      <a:srgbClr val="DCE6F1"/>
                    </a:solidFill>
                  </a:tcPr>
                </a:tc>
                <a:extLst>
                  <a:ext uri="{0D108BD9-81ED-4DB2-BD59-A6C34878D82A}">
                    <a16:rowId xmlns:a16="http://schemas.microsoft.com/office/drawing/2014/main" val="10002"/>
                  </a:ext>
                </a:extLst>
              </a:tr>
            </a:tbl>
          </a:graphicData>
        </a:graphic>
      </p:graphicFrame>
      <p:sp>
        <p:nvSpPr>
          <p:cNvPr id="320" name="Google Shape;320;g13a6110f09a_0_0"/>
          <p:cNvSpPr txBox="1"/>
          <p:nvPr/>
        </p:nvSpPr>
        <p:spPr>
          <a:xfrm>
            <a:off x="2034238" y="5532950"/>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Figure.22</a:t>
            </a:r>
            <a:endParaRPr sz="1600">
              <a:highlight>
                <a:schemeClr val="lt1"/>
              </a:highlight>
            </a:endParaRPr>
          </a:p>
        </p:txBody>
      </p:sp>
      <p:sp>
        <p:nvSpPr>
          <p:cNvPr id="321" name="Google Shape;321;g13a6110f09a_0_0"/>
          <p:cNvSpPr txBox="1"/>
          <p:nvPr/>
        </p:nvSpPr>
        <p:spPr>
          <a:xfrm>
            <a:off x="8352263" y="4759975"/>
            <a:ext cx="13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highlight>
                  <a:schemeClr val="lt1"/>
                </a:highlight>
              </a:rPr>
              <a:t> </a:t>
            </a:r>
            <a:r>
              <a:rPr lang="en-US" sz="1600">
                <a:highlight>
                  <a:schemeClr val="lt1"/>
                </a:highlight>
              </a:rPr>
              <a:t>Figure.23</a:t>
            </a:r>
            <a:endParaRPr sz="1600">
              <a:highlight>
                <a:schemeClr val="lt1"/>
              </a:highlight>
            </a:endParaRPr>
          </a:p>
        </p:txBody>
      </p:sp>
      <p:sp>
        <p:nvSpPr>
          <p:cNvPr id="322" name="Google Shape;322;g13a6110f09a_0_0"/>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20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idx="4294967295"/>
          </p:nvPr>
        </p:nvSpPr>
        <p:spPr>
          <a:xfrm>
            <a:off x="244415" y="129127"/>
            <a:ext cx="10366375" cy="45986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CONCLUSION</a:t>
            </a:r>
            <a:endParaRPr/>
          </a:p>
        </p:txBody>
      </p:sp>
      <p:sp>
        <p:nvSpPr>
          <p:cNvPr id="328" name="Google Shape;328;p19"/>
          <p:cNvSpPr txBox="1">
            <a:spLocks noGrp="1"/>
          </p:cNvSpPr>
          <p:nvPr>
            <p:ph type="body" idx="4294967295"/>
          </p:nvPr>
        </p:nvSpPr>
        <p:spPr>
          <a:xfrm>
            <a:off x="0" y="650276"/>
            <a:ext cx="11659798" cy="5549810"/>
          </a:xfrm>
          <a:prstGeom prst="rect">
            <a:avLst/>
          </a:prstGeom>
          <a:noFill/>
          <a:ln>
            <a:noFill/>
          </a:ln>
        </p:spPr>
        <p:txBody>
          <a:bodyPr spcFirstLastPara="1" wrap="square" lIns="91425" tIns="45700" rIns="91425" bIns="45700" anchor="t" anchorCtr="0">
            <a:noAutofit/>
          </a:bodyPr>
          <a:lstStyle/>
          <a:p>
            <a:pPr marL="228600" lvl="0" indent="-203200" algn="just" rtl="0">
              <a:lnSpc>
                <a:spcPct val="120000"/>
              </a:lnSpc>
              <a:spcBef>
                <a:spcPts val="0"/>
              </a:spcBef>
              <a:spcAft>
                <a:spcPts val="0"/>
              </a:spcAft>
              <a:buSzPts val="1600"/>
              <a:buFont typeface="Cambria"/>
              <a:buChar char="•"/>
            </a:pPr>
            <a:r>
              <a:rPr lang="en-US" sz="1600">
                <a:latin typeface="Cambria"/>
                <a:ea typeface="Cambria"/>
                <a:cs typeface="Cambria"/>
                <a:sym typeface="Cambria"/>
              </a:rPr>
              <a:t>The dataset mainly concentrates on patients having agricultural background.</a:t>
            </a:r>
            <a:endParaRPr sz="1600">
              <a:latin typeface="Cambria"/>
              <a:ea typeface="Cambria"/>
              <a:cs typeface="Cambria"/>
              <a:sym typeface="Cambria"/>
            </a:endParaRPr>
          </a:p>
          <a:p>
            <a:pPr marL="228600" lvl="0" indent="-203200" algn="just" rtl="0">
              <a:lnSpc>
                <a:spcPct val="120000"/>
              </a:lnSpc>
              <a:spcBef>
                <a:spcPts val="0"/>
              </a:spcBef>
              <a:spcAft>
                <a:spcPts val="0"/>
              </a:spcAft>
              <a:buSzPts val="1600"/>
              <a:buFont typeface="Cambria"/>
              <a:buChar char="•"/>
            </a:pPr>
            <a:r>
              <a:rPr lang="en-US" sz="1600">
                <a:latin typeface="Cambria"/>
                <a:ea typeface="Cambria"/>
                <a:cs typeface="Cambria"/>
                <a:sym typeface="Cambria"/>
              </a:rPr>
              <a:t>The educational level was found to be maximum of level 3 that is, 8th, 9th and 10th.</a:t>
            </a:r>
            <a:endParaRPr sz="1600">
              <a:latin typeface="Cambria"/>
              <a:ea typeface="Cambria"/>
              <a:cs typeface="Cambria"/>
              <a:sym typeface="Cambria"/>
            </a:endParaRPr>
          </a:p>
          <a:p>
            <a:pPr marL="228600" lvl="0" indent="-203200" algn="just" rtl="0">
              <a:lnSpc>
                <a:spcPct val="120000"/>
              </a:lnSpc>
              <a:spcBef>
                <a:spcPts val="0"/>
              </a:spcBef>
              <a:spcAft>
                <a:spcPts val="0"/>
              </a:spcAft>
              <a:buSzPts val="1600"/>
              <a:buFont typeface="Cambria"/>
              <a:buChar char="•"/>
            </a:pPr>
            <a:r>
              <a:rPr lang="en-US" sz="1600">
                <a:latin typeface="Cambria"/>
                <a:ea typeface="Cambria"/>
                <a:cs typeface="Cambria"/>
                <a:sym typeface="Cambria"/>
              </a:rPr>
              <a:t>Majority of the patients had relapsed only once that is 177 patients out of 203, this data was sampled for further analysis.</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One of the cause for patient's relapse  was identified to be poverty or severe debts which they confronted during their childhood/teenage and reason for indulging in alcoholism was due to someone amongst their family or friends who were alcoholics.</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Majority of the patients lie in the very high level risk of abv which was calculated based on the type of alcohol they had consumed and the average units consumed in the last 30 days.</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Patients were not involved in any other extracurricular activities such as sports etc which allowed them more leisure time to be involved in overconsumption.</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From the comparison between the AAO for alcohol in year and at what age they started working it was evident that they started consuming alcohol before they started working.</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From withdrawal symptoms we have identified that insomnia and tremors are the major symptoms faced by the patients when they decline having alcohol after a period</a:t>
            </a:r>
            <a:endParaRPr sz="1600">
              <a:latin typeface="Cambria"/>
              <a:ea typeface="Cambria"/>
              <a:cs typeface="Cambria"/>
              <a:sym typeface="Cambria"/>
            </a:endParaRPr>
          </a:p>
          <a:p>
            <a:pPr marL="228600" lvl="0" indent="-203200" algn="just" rtl="0">
              <a:lnSpc>
                <a:spcPct val="120000"/>
              </a:lnSpc>
              <a:spcBef>
                <a:spcPts val="1000"/>
              </a:spcBef>
              <a:spcAft>
                <a:spcPts val="0"/>
              </a:spcAft>
              <a:buSzPts val="1600"/>
              <a:buFont typeface="Cambria"/>
              <a:buChar char="•"/>
            </a:pPr>
            <a:r>
              <a:rPr lang="en-US" sz="1600">
                <a:latin typeface="Cambria"/>
                <a:ea typeface="Cambria"/>
                <a:cs typeface="Cambria"/>
                <a:sym typeface="Cambria"/>
              </a:rPr>
              <a:t>The twice relapsed patients who were in the critical period of sober of 0-15 had family history of alcoholism which could be a contributing factor towards their relapse and addiction.</a:t>
            </a:r>
            <a:endParaRPr sz="1600">
              <a:latin typeface="Cambria"/>
              <a:ea typeface="Cambria"/>
              <a:cs typeface="Cambria"/>
              <a:sym typeface="Cambria"/>
            </a:endParaRPr>
          </a:p>
          <a:p>
            <a:pPr marL="228600" lvl="0" indent="-101600" algn="just" rtl="0">
              <a:lnSpc>
                <a:spcPct val="120000"/>
              </a:lnSpc>
              <a:spcBef>
                <a:spcPts val="1000"/>
              </a:spcBef>
              <a:spcAft>
                <a:spcPts val="0"/>
              </a:spcAft>
              <a:buSzPts val="2000"/>
              <a:buNone/>
            </a:pPr>
            <a:endParaRPr sz="1500">
              <a:latin typeface="Cambria"/>
              <a:ea typeface="Cambria"/>
              <a:cs typeface="Cambria"/>
              <a:sym typeface="Cambria"/>
            </a:endParaRPr>
          </a:p>
        </p:txBody>
      </p:sp>
      <p:sp>
        <p:nvSpPr>
          <p:cNvPr id="329" name="Google Shape;329;p19"/>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21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333"/>
        <p:cNvGrpSpPr/>
        <p:nvPr/>
      </p:nvGrpSpPr>
      <p:grpSpPr>
        <a:xfrm>
          <a:off x="0" y="0"/>
          <a:ext cx="0" cy="0"/>
          <a:chOff x="0" y="0"/>
          <a:chExt cx="0" cy="0"/>
        </a:xfrm>
      </p:grpSpPr>
      <p:sp>
        <p:nvSpPr>
          <p:cNvPr id="334" name="Google Shape;334;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5" name="Google Shape;335;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336" name="Google Shape;336;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
        <p:nvSpPr>
          <p:cNvPr id="337" name="Google Shape;337;p20"/>
          <p:cNvSpPr txBox="1"/>
          <p:nvPr/>
        </p:nvSpPr>
        <p:spPr>
          <a:xfrm>
            <a:off x="1451579" y="2015734"/>
            <a:ext cx="5622284"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endParaRPr sz="6000">
              <a:solidFill>
                <a:schemeClr val="dk1"/>
              </a:solidFill>
              <a:latin typeface="Gill Sans"/>
              <a:ea typeface="Gill Sans"/>
              <a:cs typeface="Gill Sans"/>
              <a:sym typeface="Gill Sans"/>
            </a:endParaRPr>
          </a:p>
          <a:p>
            <a:pPr marL="0" marR="0" lvl="0" indent="0" algn="l" rtl="0">
              <a:lnSpc>
                <a:spcPct val="120000"/>
              </a:lnSpc>
              <a:spcBef>
                <a:spcPts val="600"/>
              </a:spcBef>
              <a:spcAft>
                <a:spcPts val="0"/>
              </a:spcAft>
              <a:buNone/>
            </a:pPr>
            <a:r>
              <a:rPr lang="en-US" sz="6600">
                <a:solidFill>
                  <a:schemeClr val="dk1"/>
                </a:solidFill>
                <a:latin typeface="Gill Sans"/>
                <a:ea typeface="Gill Sans"/>
                <a:cs typeface="Gill Sans"/>
                <a:sym typeface="Gill Sans"/>
              </a:rPr>
              <a:t>THANK  YOU</a:t>
            </a:r>
            <a:endParaRPr sz="2000"/>
          </a:p>
        </p:txBody>
      </p:sp>
      <p:pic>
        <p:nvPicPr>
          <p:cNvPr id="338" name="Google Shape;338;p20" descr="Smiling Face with No Fill"/>
          <p:cNvPicPr preferRelativeResize="0"/>
          <p:nvPr/>
        </p:nvPicPr>
        <p:blipFill rotWithShape="1">
          <a:blip r:embed="rId4">
            <a:alphaModFix/>
          </a:blip>
          <a:srcRect/>
          <a:stretch/>
        </p:blipFill>
        <p:spPr>
          <a:xfrm>
            <a:off x="7579190" y="2015734"/>
            <a:ext cx="3450613" cy="3450613"/>
          </a:xfrm>
          <a:prstGeom prst="rect">
            <a:avLst/>
          </a:prstGeom>
          <a:noFill/>
          <a:ln>
            <a:noFill/>
          </a:ln>
        </p:spPr>
      </p:pic>
      <p:sp>
        <p:nvSpPr>
          <p:cNvPr id="339" name="Google Shape;339;p20"/>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22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Cambria"/>
              <a:buNone/>
            </a:pPr>
            <a:r>
              <a:rPr lang="en-US">
                <a:latin typeface="Cambria"/>
                <a:ea typeface="Cambria"/>
                <a:cs typeface="Cambria"/>
                <a:sym typeface="Cambria"/>
              </a:rPr>
              <a:t>PROBLEM STATEMENT</a:t>
            </a:r>
            <a:endParaRPr/>
          </a:p>
        </p:txBody>
      </p:sp>
      <p:sp>
        <p:nvSpPr>
          <p:cNvPr id="122" name="Google Shape;122;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SzPts val="2400"/>
              <a:buFont typeface="Cambria"/>
              <a:buChar char="•"/>
            </a:pPr>
            <a:r>
              <a:rPr lang="en-US" sz="2400">
                <a:latin typeface="Cambria"/>
                <a:ea typeface="Cambria"/>
                <a:cs typeface="Cambria"/>
                <a:sym typeface="Cambria"/>
              </a:rPr>
              <a:t>The challenge focuses on analysing the factors that affect the period of sober of the patient and as a result, predict the relapse period of the patients.</a:t>
            </a:r>
            <a:endParaRPr>
              <a:latin typeface="Cambria"/>
              <a:ea typeface="Cambria"/>
              <a:cs typeface="Cambria"/>
              <a:sym typeface="Cambria"/>
            </a:endParaRPr>
          </a:p>
        </p:txBody>
      </p:sp>
      <p:sp>
        <p:nvSpPr>
          <p:cNvPr id="123" name="Google Shape;123;p3"/>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3 / 22</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27"/>
        <p:cNvGrpSpPr/>
        <p:nvPr/>
      </p:nvGrpSpPr>
      <p:grpSpPr>
        <a:xfrm>
          <a:off x="0" y="0"/>
          <a:ext cx="0" cy="0"/>
          <a:chOff x="0" y="0"/>
          <a:chExt cx="0" cy="0"/>
        </a:xfrm>
      </p:grpSpPr>
      <p:sp>
        <p:nvSpPr>
          <p:cNvPr id="128" name="Google Shape;128;p4"/>
          <p:cNvSpPr/>
          <p:nvPr/>
        </p:nvSpPr>
        <p:spPr>
          <a:xfrm>
            <a:off x="303" y="0"/>
            <a:ext cx="12191695"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mbria"/>
              <a:ea typeface="Cambria"/>
              <a:cs typeface="Cambria"/>
              <a:sym typeface="Cambria"/>
            </a:endParaRPr>
          </a:p>
        </p:txBody>
      </p:sp>
      <p:sp>
        <p:nvSpPr>
          <p:cNvPr id="129" name="Google Shape;129;p4"/>
          <p:cNvSpPr/>
          <p:nvPr/>
        </p:nvSpPr>
        <p:spPr>
          <a:xfrm>
            <a:off x="0" y="-2"/>
            <a:ext cx="4062127"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mbria"/>
              <a:ea typeface="Cambria"/>
              <a:cs typeface="Cambria"/>
              <a:sym typeface="Cambria"/>
            </a:endParaRPr>
          </a:p>
        </p:txBody>
      </p:sp>
      <p:sp>
        <p:nvSpPr>
          <p:cNvPr id="130" name="Google Shape;130;p4"/>
          <p:cNvSpPr txBox="1">
            <a:spLocks noGrp="1"/>
          </p:cNvSpPr>
          <p:nvPr>
            <p:ph type="title"/>
          </p:nvPr>
        </p:nvSpPr>
        <p:spPr>
          <a:xfrm>
            <a:off x="130816" y="118643"/>
            <a:ext cx="3791700" cy="570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500"/>
              <a:buFont typeface="Cambria"/>
              <a:buNone/>
            </a:pPr>
            <a:br>
              <a:rPr lang="en-US" sz="1500">
                <a:latin typeface="Cambria"/>
                <a:ea typeface="Cambria"/>
                <a:cs typeface="Cambria"/>
                <a:sym typeface="Cambria"/>
              </a:rPr>
            </a:br>
            <a:r>
              <a:rPr lang="en-US">
                <a:solidFill>
                  <a:srgbClr val="FFFFFF"/>
                </a:solidFill>
                <a:latin typeface="Cambria"/>
                <a:ea typeface="Cambria"/>
                <a:cs typeface="Cambria"/>
                <a:sym typeface="Cambria"/>
              </a:rPr>
              <a:t>DOMAIN  UNDERSTANDING</a:t>
            </a:r>
            <a:endParaRPr/>
          </a:p>
        </p:txBody>
      </p:sp>
      <p:sp>
        <p:nvSpPr>
          <p:cNvPr id="131" name="Google Shape;131;p4"/>
          <p:cNvSpPr txBox="1">
            <a:spLocks noGrp="1"/>
          </p:cNvSpPr>
          <p:nvPr>
            <p:ph type="body" idx="1"/>
          </p:nvPr>
        </p:nvSpPr>
        <p:spPr>
          <a:xfrm>
            <a:off x="4072992" y="1240077"/>
            <a:ext cx="8033277" cy="4988351"/>
          </a:xfrm>
          <a:prstGeom prst="rect">
            <a:avLst/>
          </a:prstGeom>
          <a:noFill/>
          <a:ln>
            <a:noFill/>
          </a:ln>
        </p:spPr>
        <p:txBody>
          <a:bodyPr spcFirstLastPara="1" wrap="square" lIns="91425" tIns="45700" rIns="91425" bIns="45700" anchor="t" anchorCtr="0">
            <a:noAutofit/>
          </a:bodyPr>
          <a:lstStyle/>
          <a:p>
            <a:pPr marL="228600" lvl="0" indent="-107950" algn="l" rtl="0">
              <a:lnSpc>
                <a:spcPct val="110000"/>
              </a:lnSpc>
              <a:spcBef>
                <a:spcPts val="0"/>
              </a:spcBef>
              <a:spcAft>
                <a:spcPts val="0"/>
              </a:spcAft>
              <a:buSzPts val="1900"/>
              <a:buNone/>
            </a:pPr>
            <a:endParaRPr sz="1900">
              <a:latin typeface="Cambria"/>
              <a:ea typeface="Cambria"/>
              <a:cs typeface="Cambria"/>
              <a:sym typeface="Cambria"/>
            </a:endParaRPr>
          </a:p>
          <a:p>
            <a:pPr marL="228600" lvl="0" indent="-228600" algn="just" rtl="0">
              <a:lnSpc>
                <a:spcPct val="110000"/>
              </a:lnSpc>
              <a:spcBef>
                <a:spcPts val="1000"/>
              </a:spcBef>
              <a:spcAft>
                <a:spcPts val="0"/>
              </a:spcAft>
              <a:buSzPts val="2000"/>
              <a:buFont typeface="Cambria"/>
              <a:buChar char="•"/>
            </a:pPr>
            <a:r>
              <a:rPr lang="en-US">
                <a:latin typeface="Cambria"/>
                <a:ea typeface="Cambria"/>
                <a:cs typeface="Cambria"/>
                <a:sym typeface="Cambria"/>
              </a:rPr>
              <a:t>Relapse: (of a sick or injured person) deteriorate after a period of improvement</a:t>
            </a:r>
            <a:endParaRPr>
              <a:latin typeface="Cambria"/>
              <a:ea typeface="Cambria"/>
              <a:cs typeface="Cambria"/>
              <a:sym typeface="Cambria"/>
            </a:endParaRPr>
          </a:p>
          <a:p>
            <a:pPr marL="228600" lvl="0" indent="-215900" algn="just" rtl="0">
              <a:lnSpc>
                <a:spcPct val="110000"/>
              </a:lnSpc>
              <a:spcBef>
                <a:spcPts val="1000"/>
              </a:spcBef>
              <a:spcAft>
                <a:spcPts val="0"/>
              </a:spcAft>
              <a:buSzPts val="1800"/>
              <a:buFont typeface="Cambria"/>
              <a:buChar char="•"/>
            </a:pPr>
            <a:r>
              <a:rPr lang="en-US">
                <a:latin typeface="Cambria"/>
                <a:ea typeface="Cambria"/>
                <a:cs typeface="Cambria"/>
                <a:sym typeface="Cambria"/>
              </a:rPr>
              <a:t>A relapse happens when a person stops maintaining their goal of reducing or avoiding use of alcohol or other drugs and returns to their previous levels of use.</a:t>
            </a:r>
            <a:endParaRPr>
              <a:latin typeface="Cambria"/>
              <a:ea typeface="Cambria"/>
              <a:cs typeface="Cambria"/>
              <a:sym typeface="Cambria"/>
            </a:endParaRPr>
          </a:p>
          <a:p>
            <a:pPr marL="228600" lvl="0" indent="-228600" algn="just" rtl="0">
              <a:lnSpc>
                <a:spcPct val="110000"/>
              </a:lnSpc>
              <a:spcBef>
                <a:spcPts val="1000"/>
              </a:spcBef>
              <a:spcAft>
                <a:spcPts val="0"/>
              </a:spcAft>
              <a:buSzPts val="2000"/>
              <a:buFont typeface="Cambria"/>
              <a:buChar char="•"/>
            </a:pPr>
            <a:r>
              <a:rPr lang="en-US">
                <a:latin typeface="Cambria"/>
                <a:ea typeface="Cambria"/>
                <a:cs typeface="Cambria"/>
                <a:sym typeface="Cambria"/>
              </a:rPr>
              <a:t>The patients undergo rehabilitation in camps to overcome their addiction and increase their period of sober.</a:t>
            </a:r>
            <a:endParaRPr>
              <a:latin typeface="Cambria"/>
              <a:ea typeface="Cambria"/>
              <a:cs typeface="Cambria"/>
              <a:sym typeface="Cambria"/>
            </a:endParaRPr>
          </a:p>
          <a:p>
            <a:pPr marL="228600" lvl="0" indent="-228600" algn="just" rtl="0">
              <a:lnSpc>
                <a:spcPct val="110000"/>
              </a:lnSpc>
              <a:spcBef>
                <a:spcPts val="1000"/>
              </a:spcBef>
              <a:spcAft>
                <a:spcPts val="0"/>
              </a:spcAft>
              <a:buSzPts val="2000"/>
              <a:buFont typeface="Cambria"/>
              <a:buChar char="•"/>
            </a:pPr>
            <a:r>
              <a:rPr lang="en-US">
                <a:latin typeface="Cambria"/>
                <a:ea typeface="Cambria"/>
                <a:cs typeface="Cambria"/>
                <a:sym typeface="Cambria"/>
              </a:rPr>
              <a:t>The prediction of the relapse period will help the medical expertise provide the appropriate treatment to the patient.</a:t>
            </a:r>
            <a:endParaRPr>
              <a:latin typeface="Cambria"/>
              <a:ea typeface="Cambria"/>
              <a:cs typeface="Cambria"/>
              <a:sym typeface="Cambria"/>
            </a:endParaRPr>
          </a:p>
          <a:p>
            <a:pPr marL="228600" lvl="0" indent="-228600" algn="just" rtl="0">
              <a:lnSpc>
                <a:spcPct val="110000"/>
              </a:lnSpc>
              <a:spcBef>
                <a:spcPts val="1000"/>
              </a:spcBef>
              <a:spcAft>
                <a:spcPts val="0"/>
              </a:spcAft>
              <a:buSzPts val="2000"/>
              <a:buFont typeface="Cambria"/>
              <a:buChar char="•"/>
            </a:pPr>
            <a:r>
              <a:rPr lang="en-US">
                <a:latin typeface="Cambria"/>
                <a:ea typeface="Cambria"/>
                <a:cs typeface="Cambria"/>
                <a:sym typeface="Cambria"/>
              </a:rPr>
              <a:t>Data comprises of patient's socioeconomic information including employment, education, income, marriage details, family details, alcohol and other addiction details.</a:t>
            </a:r>
            <a:endParaRPr sz="1900">
              <a:latin typeface="Cambria"/>
              <a:ea typeface="Cambria"/>
              <a:cs typeface="Cambria"/>
              <a:sym typeface="Cambria"/>
            </a:endParaRPr>
          </a:p>
          <a:p>
            <a:pPr marL="228600" lvl="0" indent="-107950" algn="l" rtl="0">
              <a:lnSpc>
                <a:spcPct val="110000"/>
              </a:lnSpc>
              <a:spcBef>
                <a:spcPts val="1000"/>
              </a:spcBef>
              <a:spcAft>
                <a:spcPts val="0"/>
              </a:spcAft>
              <a:buSzPts val="1900"/>
              <a:buNone/>
            </a:pPr>
            <a:endParaRPr sz="1900">
              <a:latin typeface="Cambria"/>
              <a:ea typeface="Cambria"/>
              <a:cs typeface="Cambria"/>
              <a:sym typeface="Cambria"/>
            </a:endParaRPr>
          </a:p>
        </p:txBody>
      </p:sp>
      <p:sp>
        <p:nvSpPr>
          <p:cNvPr id="132" name="Google Shape;132;p4"/>
          <p:cNvSpPr txBox="1"/>
          <p:nvPr/>
        </p:nvSpPr>
        <p:spPr>
          <a:xfrm>
            <a:off x="130825" y="2077100"/>
            <a:ext cx="36831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600">
                <a:latin typeface="Cambria"/>
                <a:ea typeface="Cambria"/>
                <a:cs typeface="Cambria"/>
                <a:sym typeface="Cambria"/>
              </a:rPr>
              <a:t>“ What remains in diseases after the crisis is apt to produce relapses”</a:t>
            </a:r>
            <a:endParaRPr sz="2600">
              <a:latin typeface="Cambria"/>
              <a:ea typeface="Cambria"/>
              <a:cs typeface="Cambria"/>
              <a:sym typeface="Cambria"/>
            </a:endParaRPr>
          </a:p>
          <a:p>
            <a:pPr marL="0" lvl="0" indent="0" algn="just" rtl="0">
              <a:spcBef>
                <a:spcPts val="0"/>
              </a:spcBef>
              <a:spcAft>
                <a:spcPts val="0"/>
              </a:spcAft>
              <a:buNone/>
            </a:pPr>
            <a:endParaRPr sz="2600">
              <a:latin typeface="Cambria"/>
              <a:ea typeface="Cambria"/>
              <a:cs typeface="Cambria"/>
              <a:sym typeface="Cambria"/>
            </a:endParaRPr>
          </a:p>
          <a:p>
            <a:pPr marL="0" lvl="0" indent="0" algn="just" rtl="0">
              <a:spcBef>
                <a:spcPts val="0"/>
              </a:spcBef>
              <a:spcAft>
                <a:spcPts val="0"/>
              </a:spcAft>
              <a:buNone/>
            </a:pPr>
            <a:r>
              <a:rPr lang="en-US" sz="2600">
                <a:latin typeface="Cambria"/>
                <a:ea typeface="Cambria"/>
                <a:cs typeface="Cambria"/>
                <a:sym typeface="Cambria"/>
              </a:rPr>
              <a:t>-Hippocrates, Aphorisms</a:t>
            </a:r>
            <a:endParaRPr sz="2600">
              <a:latin typeface="Cambria"/>
              <a:ea typeface="Cambria"/>
              <a:cs typeface="Cambria"/>
              <a:sym typeface="Cambria"/>
            </a:endParaRPr>
          </a:p>
          <a:p>
            <a:pPr marL="0" lvl="0" indent="0" algn="just" rtl="0">
              <a:spcBef>
                <a:spcPts val="0"/>
              </a:spcBef>
              <a:spcAft>
                <a:spcPts val="0"/>
              </a:spcAft>
              <a:buNone/>
            </a:pPr>
            <a:endParaRPr sz="2600">
              <a:latin typeface="Cambria"/>
              <a:ea typeface="Cambria"/>
              <a:cs typeface="Cambria"/>
              <a:sym typeface="Cambria"/>
            </a:endParaRPr>
          </a:p>
        </p:txBody>
      </p:sp>
      <p:sp>
        <p:nvSpPr>
          <p:cNvPr id="133" name="Google Shape;133;p4"/>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4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f9fe8aaff_0_0"/>
          <p:cNvSpPr txBox="1"/>
          <p:nvPr/>
        </p:nvSpPr>
        <p:spPr>
          <a:xfrm>
            <a:off x="332100" y="0"/>
            <a:ext cx="11527800" cy="6387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chemeClr val="dk1"/>
                </a:solidFill>
                <a:latin typeface="Cambria"/>
                <a:ea typeface="Cambria"/>
                <a:cs typeface="Cambria"/>
                <a:sym typeface="Cambria"/>
              </a:rPr>
              <a:t>Preprocessing of the data includes:</a:t>
            </a:r>
            <a:endParaRPr sz="2400" b="1">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Age had a missing values percentage of 1.47, so we plotted the distplot of the data and identified it was Positively skewed.</a:t>
            </a:r>
            <a:endParaRPr sz="1200">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Also, The skew() function was used and it gave a value of  0.36</a:t>
            </a:r>
            <a:endParaRPr sz="1200">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So, from the above two observations we replaced the NaN Values with the median as it is more resistant to outliers than mean, which was around 40.</a:t>
            </a:r>
            <a:endParaRPr sz="1800">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The above method was followed for Period of Sober and Remarks which had a percentage of 0.49, and certain attributes like Education in year, year of treated had ‘-’ which we also considered for replacement.</a:t>
            </a:r>
            <a:endParaRPr sz="1800">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Mode was used to fill the categorical columns missing values like Remarks and Marital history details.</a:t>
            </a:r>
            <a:endParaRPr sz="1800">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The Religious questions had a missing value percentage of 36.45 and the values were common in it which would add up as it is a categorical column, so it was discarded from the dataset.</a:t>
            </a:r>
            <a:endParaRPr sz="1800">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As the data comprised of objects, we used string extraction techniques using replace and regex to extract the numerical content in the attribute and also correct the grammatical mistakes in the categorical column which were then one hot encoded.</a:t>
            </a:r>
            <a:endParaRPr sz="1800">
              <a:solidFill>
                <a:schemeClr val="dk1"/>
              </a:solidFill>
              <a:latin typeface="Cambria"/>
              <a:ea typeface="Cambria"/>
              <a:cs typeface="Cambria"/>
              <a:sym typeface="Cambria"/>
            </a:endParaRPr>
          </a:p>
          <a:p>
            <a:pPr marL="342900" marR="0" lvl="0" indent="-3302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All the attributes were converted into their proper data type, mainly numerical for feature extraction and model prediction techniques to be applied to it.</a:t>
            </a:r>
            <a:endParaRPr sz="1800">
              <a:solidFill>
                <a:schemeClr val="dk1"/>
              </a:solidFill>
              <a:latin typeface="Cambria"/>
              <a:ea typeface="Cambria"/>
              <a:cs typeface="Cambria"/>
              <a:sym typeface="Cambria"/>
            </a:endParaRPr>
          </a:p>
          <a:p>
            <a:pPr marL="0" marR="0" lvl="0" indent="0" algn="just" rtl="0">
              <a:spcBef>
                <a:spcPts val="0"/>
              </a:spcBef>
              <a:spcAft>
                <a:spcPts val="0"/>
              </a:spcAft>
              <a:buNone/>
            </a:pPr>
            <a:endParaRPr sz="1800">
              <a:solidFill>
                <a:schemeClr val="dk1"/>
              </a:solidFill>
              <a:latin typeface="Cambria"/>
              <a:ea typeface="Cambria"/>
              <a:cs typeface="Cambria"/>
              <a:sym typeface="Cambria"/>
            </a:endParaRPr>
          </a:p>
          <a:p>
            <a:pPr marL="0" marR="0" lvl="0" indent="0" algn="just" rtl="0">
              <a:spcBef>
                <a:spcPts val="0"/>
              </a:spcBef>
              <a:spcAft>
                <a:spcPts val="0"/>
              </a:spcAft>
              <a:buNone/>
            </a:pPr>
            <a:r>
              <a:rPr lang="en-US" sz="2400" b="1">
                <a:solidFill>
                  <a:schemeClr val="dk1"/>
                </a:solidFill>
                <a:latin typeface="Cambria"/>
                <a:ea typeface="Cambria"/>
                <a:cs typeface="Cambria"/>
                <a:sym typeface="Cambria"/>
              </a:rPr>
              <a:t>Conversion of  Multivalued categorical attributes to One hot encoded attributes</a:t>
            </a:r>
            <a:endParaRPr sz="2400" b="1">
              <a:solidFill>
                <a:schemeClr val="dk1"/>
              </a:solidFill>
              <a:latin typeface="Cambria"/>
              <a:ea typeface="Cambria"/>
              <a:cs typeface="Cambria"/>
              <a:sym typeface="Cambria"/>
            </a:endParaRPr>
          </a:p>
          <a:p>
            <a:pPr marL="457200" marR="0" lvl="0" indent="-4445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The data was pattern exploded into its subsequent columns, of which 7 was the highest values in a column.</a:t>
            </a:r>
            <a:endParaRPr sz="1800">
              <a:solidFill>
                <a:schemeClr val="dk1"/>
              </a:solidFill>
              <a:latin typeface="Cambria"/>
              <a:ea typeface="Cambria"/>
              <a:cs typeface="Cambria"/>
              <a:sym typeface="Cambria"/>
            </a:endParaRPr>
          </a:p>
          <a:p>
            <a:pPr marL="457200" marR="0" lvl="0" indent="-4445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Then the grammatical mistakes were corrected in each columns for one-hot encoding.</a:t>
            </a:r>
            <a:endParaRPr sz="1800">
              <a:solidFill>
                <a:schemeClr val="dk1"/>
              </a:solidFill>
              <a:latin typeface="Cambria"/>
              <a:ea typeface="Cambria"/>
              <a:cs typeface="Cambria"/>
              <a:sym typeface="Cambria"/>
            </a:endParaRPr>
          </a:p>
          <a:p>
            <a:pPr marL="457200" marR="0" lvl="0" indent="-444500" algn="just" rtl="0">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Then we use the dummies function to one-hot encode the attributes and then combined them.</a:t>
            </a:r>
            <a:endParaRPr sz="1800">
              <a:solidFill>
                <a:schemeClr val="dk1"/>
              </a:solidFill>
              <a:latin typeface="Cambria"/>
              <a:ea typeface="Cambria"/>
              <a:cs typeface="Cambria"/>
              <a:sym typeface="Cambria"/>
            </a:endParaRPr>
          </a:p>
          <a:p>
            <a:pPr marL="0" marR="0" lvl="0" indent="0" algn="just" rtl="0">
              <a:spcBef>
                <a:spcPts val="0"/>
              </a:spcBef>
              <a:spcAft>
                <a:spcPts val="0"/>
              </a:spcAft>
              <a:buNone/>
            </a:pPr>
            <a:endParaRPr sz="1900">
              <a:solidFill>
                <a:schemeClr val="dk1"/>
              </a:solidFill>
              <a:latin typeface="Cambria"/>
              <a:ea typeface="Cambria"/>
              <a:cs typeface="Cambria"/>
              <a:sym typeface="Cambria"/>
            </a:endParaRPr>
          </a:p>
        </p:txBody>
      </p:sp>
      <p:sp>
        <p:nvSpPr>
          <p:cNvPr id="139" name="Google Shape;139;g12f9fe8aaff_0_0"/>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6 / 22</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p5"/>
          <p:cNvGraphicFramePr/>
          <p:nvPr/>
        </p:nvGraphicFramePr>
        <p:xfrm>
          <a:off x="253044" y="980864"/>
          <a:ext cx="5417000" cy="5124265"/>
        </p:xfrm>
        <a:graphic>
          <a:graphicData uri="http://schemas.openxmlformats.org/drawingml/2006/table">
            <a:tbl>
              <a:tblPr firstRow="1" bandRow="1">
                <a:noFill/>
                <a:tableStyleId>{BA3B3D29-CA24-447A-A120-7D1AAF52939D}</a:tableStyleId>
              </a:tblPr>
              <a:tblGrid>
                <a:gridCol w="2453650">
                  <a:extLst>
                    <a:ext uri="{9D8B030D-6E8A-4147-A177-3AD203B41FA5}">
                      <a16:colId xmlns:a16="http://schemas.microsoft.com/office/drawing/2014/main" val="20000"/>
                    </a:ext>
                  </a:extLst>
                </a:gridCol>
                <a:gridCol w="2963350">
                  <a:extLst>
                    <a:ext uri="{9D8B030D-6E8A-4147-A177-3AD203B41FA5}">
                      <a16:colId xmlns:a16="http://schemas.microsoft.com/office/drawing/2014/main" val="20001"/>
                    </a:ext>
                  </a:extLst>
                </a:gridCol>
              </a:tblGrid>
              <a:tr h="566800">
                <a:tc>
                  <a:txBody>
                    <a:bodyPr/>
                    <a:lstStyle/>
                    <a:p>
                      <a:pPr marL="0" marR="0" lvl="0" indent="0" algn="ctr" rtl="0">
                        <a:spcBef>
                          <a:spcPts val="0"/>
                        </a:spcBef>
                        <a:spcAft>
                          <a:spcPts val="0"/>
                        </a:spcAft>
                        <a:buNone/>
                      </a:pPr>
                      <a:r>
                        <a:rPr lang="en-US" sz="1800" u="none" strike="noStrike" cap="none">
                          <a:latin typeface="Cambria"/>
                          <a:ea typeface="Cambria"/>
                          <a:cs typeface="Cambria"/>
                          <a:sym typeface="Cambria"/>
                        </a:rPr>
                        <a:t> Attributes</a:t>
                      </a:r>
                      <a:endParaRPr sz="1300"/>
                    </a:p>
                  </a:txBody>
                  <a:tcPr marL="71425" marR="71425" marT="71425" marB="71425"/>
                </a:tc>
                <a:tc>
                  <a:txBody>
                    <a:bodyPr/>
                    <a:lstStyle/>
                    <a:p>
                      <a:pPr marL="0" marR="0" lvl="0" indent="0" algn="ctr" rtl="0">
                        <a:spcBef>
                          <a:spcPts val="0"/>
                        </a:spcBef>
                        <a:spcAft>
                          <a:spcPts val="0"/>
                        </a:spcAft>
                        <a:buNone/>
                      </a:pPr>
                      <a:r>
                        <a:rPr lang="en-US" sz="1800" u="none" strike="noStrike" cap="none">
                          <a:latin typeface="Cambria"/>
                          <a:ea typeface="Cambria"/>
                          <a:cs typeface="Cambria"/>
                          <a:sym typeface="Cambria"/>
                        </a:rPr>
                        <a:t>Attributes</a:t>
                      </a:r>
                      <a:endParaRPr sz="1300"/>
                    </a:p>
                  </a:txBody>
                  <a:tcPr marL="71425" marR="71425" marT="71425" marB="71425"/>
                </a:tc>
                <a:extLst>
                  <a:ext uri="{0D108BD9-81ED-4DB2-BD59-A6C34878D82A}">
                    <a16:rowId xmlns:a16="http://schemas.microsoft.com/office/drawing/2014/main" val="10000"/>
                  </a:ext>
                </a:extLst>
              </a:tr>
              <a:tr h="433000">
                <a:tc>
                  <a:txBody>
                    <a:bodyPr/>
                    <a:lstStyle/>
                    <a:p>
                      <a:pPr marL="0" marR="0" lvl="0" indent="0" algn="ctr" rtl="0">
                        <a:spcBef>
                          <a:spcPts val="0"/>
                        </a:spcBef>
                        <a:spcAft>
                          <a:spcPts val="0"/>
                        </a:spcAft>
                        <a:buNone/>
                      </a:pPr>
                      <a:r>
                        <a:rPr lang="en-US" sz="1800" u="none" strike="noStrike" cap="none">
                          <a:latin typeface="Cambria"/>
                          <a:ea typeface="Cambria"/>
                          <a:cs typeface="Cambria"/>
                          <a:sym typeface="Cambria"/>
                        </a:rPr>
                        <a:t>Age</a:t>
                      </a:r>
                      <a:endParaRPr sz="1300"/>
                    </a:p>
                  </a:txBody>
                  <a:tcPr marL="71425" marR="71425" marT="71425" marB="71425"/>
                </a:tc>
                <a:tc>
                  <a:txBody>
                    <a:bodyPr/>
                    <a:lstStyle/>
                    <a:p>
                      <a:pPr marL="0" marR="0" lvl="0" indent="0" algn="ctr" rtl="0">
                        <a:lnSpc>
                          <a:spcPct val="100000"/>
                        </a:lnSpc>
                        <a:spcBef>
                          <a:spcPts val="0"/>
                        </a:spcBef>
                        <a:spcAft>
                          <a:spcPts val="0"/>
                        </a:spcAft>
                        <a:buClr>
                          <a:schemeClr val="dk1"/>
                        </a:buClr>
                        <a:buSzPts val="1900"/>
                        <a:buFont typeface="Cambria"/>
                        <a:buNone/>
                      </a:pPr>
                      <a:r>
                        <a:rPr lang="en-US" sz="1800" b="0" i="0" u="none" strike="noStrike" cap="none">
                          <a:latin typeface="Cambria"/>
                          <a:ea typeface="Cambria"/>
                          <a:cs typeface="Cambria"/>
                          <a:sym typeface="Cambria"/>
                        </a:rPr>
                        <a:t>Smoking/Smokeless</a:t>
                      </a:r>
                      <a:endParaRPr sz="1300"/>
                    </a:p>
                  </a:txBody>
                  <a:tcPr marL="71425" marR="71425" marT="71425" marB="71425"/>
                </a:tc>
                <a:extLst>
                  <a:ext uri="{0D108BD9-81ED-4DB2-BD59-A6C34878D82A}">
                    <a16:rowId xmlns:a16="http://schemas.microsoft.com/office/drawing/2014/main" val="10001"/>
                  </a:ext>
                </a:extLst>
              </a:tr>
              <a:tr h="511925">
                <a:tc>
                  <a:txBody>
                    <a:bodyPr/>
                    <a:lstStyle/>
                    <a:p>
                      <a:pPr marL="0" marR="0" lvl="0" indent="0" algn="ctr" rtl="0">
                        <a:spcBef>
                          <a:spcPts val="0"/>
                        </a:spcBef>
                        <a:spcAft>
                          <a:spcPts val="0"/>
                        </a:spcAft>
                        <a:buNone/>
                      </a:pPr>
                      <a:r>
                        <a:rPr lang="en-US" sz="1800" u="none" strike="noStrike" cap="none">
                          <a:latin typeface="Cambria"/>
                          <a:ea typeface="Cambria"/>
                          <a:cs typeface="Cambria"/>
                          <a:sym typeface="Cambria"/>
                        </a:rPr>
                        <a:t>Education in year</a:t>
                      </a:r>
                      <a:endParaRPr sz="1300"/>
                    </a:p>
                  </a:txBody>
                  <a:tcPr marL="71425" marR="71425" marT="71425" marB="71425"/>
                </a:tc>
                <a:tc>
                  <a:txBody>
                    <a:bodyPr/>
                    <a:lstStyle/>
                    <a:p>
                      <a:pPr marL="0" marR="0" lvl="0" indent="0" algn="ctr" rtl="0">
                        <a:spcBef>
                          <a:spcPts val="0"/>
                        </a:spcBef>
                        <a:spcAft>
                          <a:spcPts val="0"/>
                        </a:spcAft>
                        <a:buClr>
                          <a:schemeClr val="dk1"/>
                        </a:buClr>
                        <a:buSzPts val="1900"/>
                        <a:buFont typeface="Cambria"/>
                        <a:buNone/>
                      </a:pPr>
                      <a:r>
                        <a:rPr lang="en-US" sz="1800">
                          <a:latin typeface="Cambria"/>
                          <a:ea typeface="Cambria"/>
                          <a:cs typeface="Cambria"/>
                          <a:sym typeface="Cambria"/>
                        </a:rPr>
                        <a:t>AAO for Alcohol in Year</a:t>
                      </a:r>
                      <a:endParaRPr sz="1700" u="none" strike="noStrike" cap="none">
                        <a:latin typeface="Cambria"/>
                        <a:ea typeface="Cambria"/>
                        <a:cs typeface="Cambria"/>
                        <a:sym typeface="Cambria"/>
                      </a:endParaRPr>
                    </a:p>
                  </a:txBody>
                  <a:tcPr marL="71425" marR="71425" marT="71425" marB="71425"/>
                </a:tc>
                <a:extLst>
                  <a:ext uri="{0D108BD9-81ED-4DB2-BD59-A6C34878D82A}">
                    <a16:rowId xmlns:a16="http://schemas.microsoft.com/office/drawing/2014/main" val="10002"/>
                  </a:ext>
                </a:extLst>
              </a:tr>
              <a:tr h="735450">
                <a:tc>
                  <a:txBody>
                    <a:bodyPr/>
                    <a:lstStyle/>
                    <a:p>
                      <a:pPr marL="0" marR="0" lvl="0" indent="0" algn="ctr" rtl="0">
                        <a:spcBef>
                          <a:spcPts val="0"/>
                        </a:spcBef>
                        <a:spcAft>
                          <a:spcPts val="0"/>
                        </a:spcAft>
                        <a:buClr>
                          <a:schemeClr val="dk1"/>
                        </a:buClr>
                        <a:buSzPts val="1900"/>
                        <a:buFont typeface="Cambria"/>
                        <a:buNone/>
                      </a:pPr>
                      <a:r>
                        <a:rPr lang="en-US" sz="1800">
                          <a:latin typeface="Cambria"/>
                          <a:ea typeface="Cambria"/>
                          <a:cs typeface="Cambria"/>
                          <a:sym typeface="Cambria"/>
                        </a:rPr>
                        <a:t>Annual Income</a:t>
                      </a:r>
                      <a:endParaRPr sz="1800" u="none" strike="noStrike" cap="none">
                        <a:latin typeface="Cambria"/>
                        <a:ea typeface="Cambria"/>
                        <a:cs typeface="Cambria"/>
                        <a:sym typeface="Cambria"/>
                      </a:endParaRPr>
                    </a:p>
                  </a:txBody>
                  <a:tcPr marL="71425" marR="71425" marT="71425" marB="71425"/>
                </a:tc>
                <a:tc>
                  <a:txBody>
                    <a:bodyPr/>
                    <a:lstStyle/>
                    <a:p>
                      <a:pPr marL="0" marR="0" lvl="0" indent="0" algn="ctr" rtl="0">
                        <a:spcBef>
                          <a:spcPts val="0"/>
                        </a:spcBef>
                        <a:spcAft>
                          <a:spcPts val="0"/>
                        </a:spcAft>
                        <a:buClr>
                          <a:schemeClr val="dk1"/>
                        </a:buClr>
                        <a:buSzPts val="1900"/>
                        <a:buFont typeface="Cambria"/>
                        <a:buNone/>
                      </a:pPr>
                      <a:r>
                        <a:rPr lang="en-US" sz="1800">
                          <a:latin typeface="Cambria"/>
                          <a:ea typeface="Cambria"/>
                          <a:cs typeface="Cambria"/>
                          <a:sym typeface="Cambria"/>
                        </a:rPr>
                        <a:t>average units in the last 30 days</a:t>
                      </a:r>
                      <a:endParaRPr sz="1700" u="none" strike="noStrike" cap="none">
                        <a:latin typeface="Cambria"/>
                        <a:ea typeface="Cambria"/>
                        <a:cs typeface="Cambria"/>
                        <a:sym typeface="Cambria"/>
                      </a:endParaRPr>
                    </a:p>
                  </a:txBody>
                  <a:tcPr marL="71425" marR="71425" marT="71425" marB="71425"/>
                </a:tc>
                <a:extLst>
                  <a:ext uri="{0D108BD9-81ED-4DB2-BD59-A6C34878D82A}">
                    <a16:rowId xmlns:a16="http://schemas.microsoft.com/office/drawing/2014/main" val="10003"/>
                  </a:ext>
                </a:extLst>
              </a:tr>
              <a:tr h="701775">
                <a:tc>
                  <a:txBody>
                    <a:bodyPr/>
                    <a:lstStyle/>
                    <a:p>
                      <a:pPr marL="0" marR="0" lvl="0" indent="0" algn="ctr" rtl="0">
                        <a:lnSpc>
                          <a:spcPct val="100000"/>
                        </a:lnSpc>
                        <a:spcBef>
                          <a:spcPts val="0"/>
                        </a:spcBef>
                        <a:spcAft>
                          <a:spcPts val="0"/>
                        </a:spcAft>
                        <a:buClr>
                          <a:schemeClr val="dk1"/>
                        </a:buClr>
                        <a:buSzPts val="1900"/>
                        <a:buFont typeface="Cambria"/>
                        <a:buNone/>
                      </a:pPr>
                      <a:r>
                        <a:rPr lang="en-US" sz="1800">
                          <a:latin typeface="Cambria"/>
                          <a:ea typeface="Cambria"/>
                          <a:cs typeface="Cambria"/>
                          <a:sym typeface="Cambria"/>
                        </a:rPr>
                        <a:t>Marital Status</a:t>
                      </a:r>
                      <a:endParaRPr sz="1300"/>
                    </a:p>
                  </a:txBody>
                  <a:tcPr marL="71425" marR="71425" marT="71425" marB="71425"/>
                </a:tc>
                <a:tc>
                  <a:txBody>
                    <a:bodyPr/>
                    <a:lstStyle/>
                    <a:p>
                      <a:pPr marL="0" marR="0" lvl="0" indent="0" algn="ctr" rtl="0">
                        <a:lnSpc>
                          <a:spcPct val="100000"/>
                        </a:lnSpc>
                        <a:spcBef>
                          <a:spcPts val="0"/>
                        </a:spcBef>
                        <a:spcAft>
                          <a:spcPts val="0"/>
                        </a:spcAft>
                        <a:buClr>
                          <a:schemeClr val="dk1"/>
                        </a:buClr>
                        <a:buSzPts val="1900"/>
                        <a:buFont typeface="Cambria"/>
                        <a:buNone/>
                      </a:pPr>
                      <a:r>
                        <a:rPr lang="en-US" sz="1800" b="0" i="0" u="none" strike="noStrike" cap="none">
                          <a:latin typeface="Cambria"/>
                          <a:ea typeface="Cambria"/>
                          <a:cs typeface="Cambria"/>
                          <a:sym typeface="Cambria"/>
                        </a:rPr>
                        <a:t>Motivation Factor</a:t>
                      </a:r>
                      <a:endParaRPr sz="1300"/>
                    </a:p>
                    <a:p>
                      <a:pPr marL="0" marR="0" lvl="0" indent="0" algn="ctr" rtl="0">
                        <a:spcBef>
                          <a:spcPts val="0"/>
                        </a:spcBef>
                        <a:spcAft>
                          <a:spcPts val="0"/>
                        </a:spcAft>
                        <a:buClr>
                          <a:schemeClr val="dk1"/>
                        </a:buClr>
                        <a:buSzPts val="1900"/>
                        <a:buFont typeface="Gill Sans"/>
                        <a:buNone/>
                      </a:pPr>
                      <a:endParaRPr sz="1800" u="none" strike="noStrike" cap="none">
                        <a:latin typeface="Cambria"/>
                        <a:ea typeface="Cambria"/>
                        <a:cs typeface="Cambria"/>
                        <a:sym typeface="Cambria"/>
                      </a:endParaRPr>
                    </a:p>
                  </a:txBody>
                  <a:tcPr marL="71425" marR="71425" marT="71425" marB="71425"/>
                </a:tc>
                <a:extLst>
                  <a:ext uri="{0D108BD9-81ED-4DB2-BD59-A6C34878D82A}">
                    <a16:rowId xmlns:a16="http://schemas.microsoft.com/office/drawing/2014/main" val="10004"/>
                  </a:ext>
                </a:extLst>
              </a:tr>
              <a:tr h="701775">
                <a:tc>
                  <a:txBody>
                    <a:bodyPr/>
                    <a:lstStyle/>
                    <a:p>
                      <a:pPr marL="0" marR="0" lvl="0" indent="0" algn="ctr" rtl="0">
                        <a:lnSpc>
                          <a:spcPct val="100000"/>
                        </a:lnSpc>
                        <a:spcBef>
                          <a:spcPts val="0"/>
                        </a:spcBef>
                        <a:spcAft>
                          <a:spcPts val="0"/>
                        </a:spcAft>
                        <a:buClr>
                          <a:schemeClr val="dk1"/>
                        </a:buClr>
                        <a:buSzPts val="1900"/>
                        <a:buFont typeface="Cambria"/>
                        <a:buNone/>
                      </a:pPr>
                      <a:r>
                        <a:rPr lang="en-US" sz="1800" b="0" i="0" u="none" strike="noStrike" cap="none">
                          <a:latin typeface="Cambria"/>
                          <a:ea typeface="Cambria"/>
                          <a:cs typeface="Cambria"/>
                          <a:sym typeface="Cambria"/>
                        </a:rPr>
                        <a:t>Nicotine (Yes/No)</a:t>
                      </a:r>
                      <a:endParaRPr sz="1300"/>
                    </a:p>
                  </a:txBody>
                  <a:tcPr marL="71425" marR="71425" marT="71425" marB="71425"/>
                </a:tc>
                <a:tc>
                  <a:txBody>
                    <a:bodyPr/>
                    <a:lstStyle/>
                    <a:p>
                      <a:pPr marL="0" marR="0" lvl="0" indent="0" algn="ctr" rtl="0">
                        <a:lnSpc>
                          <a:spcPct val="100000"/>
                        </a:lnSpc>
                        <a:spcBef>
                          <a:spcPts val="0"/>
                        </a:spcBef>
                        <a:spcAft>
                          <a:spcPts val="0"/>
                        </a:spcAft>
                        <a:buClr>
                          <a:schemeClr val="dk1"/>
                        </a:buClr>
                        <a:buSzPts val="1900"/>
                        <a:buFont typeface="Cambria"/>
                        <a:buNone/>
                      </a:pPr>
                      <a:r>
                        <a:rPr lang="en-US" sz="1800">
                          <a:latin typeface="Cambria"/>
                          <a:ea typeface="Cambria"/>
                          <a:cs typeface="Cambria"/>
                          <a:sym typeface="Cambria"/>
                        </a:rPr>
                        <a:t>duration of use of alcohol</a:t>
                      </a:r>
                      <a:endParaRPr sz="1300"/>
                    </a:p>
                  </a:txBody>
                  <a:tcPr marL="71425" marR="71425" marT="71425" marB="71425"/>
                </a:tc>
                <a:extLst>
                  <a:ext uri="{0D108BD9-81ED-4DB2-BD59-A6C34878D82A}">
                    <a16:rowId xmlns:a16="http://schemas.microsoft.com/office/drawing/2014/main" val="10005"/>
                  </a:ext>
                </a:extLst>
              </a:tr>
              <a:tr h="782050">
                <a:tc>
                  <a:txBody>
                    <a:bodyPr/>
                    <a:lstStyle/>
                    <a:p>
                      <a:pPr marL="0" marR="0" lvl="0" indent="0" algn="ctr" rtl="0">
                        <a:lnSpc>
                          <a:spcPct val="100000"/>
                        </a:lnSpc>
                        <a:spcBef>
                          <a:spcPts val="0"/>
                        </a:spcBef>
                        <a:spcAft>
                          <a:spcPts val="0"/>
                        </a:spcAft>
                        <a:buClr>
                          <a:schemeClr val="dk1"/>
                        </a:buClr>
                        <a:buSzPts val="1900"/>
                        <a:buFont typeface="Cambria"/>
                        <a:buNone/>
                      </a:pPr>
                      <a:r>
                        <a:rPr lang="en-US" sz="1800" b="0" i="0" u="none" strike="noStrike" cap="none">
                          <a:latin typeface="Cambria"/>
                          <a:ea typeface="Cambria"/>
                          <a:cs typeface="Cambria"/>
                          <a:sym typeface="Cambria"/>
                        </a:rPr>
                        <a:t>Reason for starting alcohol</a:t>
                      </a:r>
                      <a:endParaRPr sz="1300"/>
                    </a:p>
                  </a:txBody>
                  <a:tcPr marL="71425" marR="71425" marT="71425" marB="71425"/>
                </a:tc>
                <a:tc>
                  <a:txBody>
                    <a:bodyPr/>
                    <a:lstStyle/>
                    <a:p>
                      <a:pPr marL="0" marR="0" lvl="0" indent="0" algn="ctr" rtl="0">
                        <a:lnSpc>
                          <a:spcPct val="100000"/>
                        </a:lnSpc>
                        <a:spcBef>
                          <a:spcPts val="0"/>
                        </a:spcBef>
                        <a:spcAft>
                          <a:spcPts val="0"/>
                        </a:spcAft>
                        <a:buClr>
                          <a:schemeClr val="dk1"/>
                        </a:buClr>
                        <a:buSzPts val="1900"/>
                        <a:buFont typeface="Cambria"/>
                        <a:buNone/>
                      </a:pPr>
                      <a:r>
                        <a:rPr lang="en-US" sz="1800">
                          <a:latin typeface="Cambria"/>
                          <a:ea typeface="Cambria"/>
                          <a:cs typeface="Cambria"/>
                          <a:sym typeface="Cambria"/>
                        </a:rPr>
                        <a:t>duration of excessive use of alcohol</a:t>
                      </a:r>
                      <a:endParaRPr sz="1300"/>
                    </a:p>
                  </a:txBody>
                  <a:tcPr marL="71425" marR="71425" marT="71425" marB="71425"/>
                </a:tc>
                <a:extLst>
                  <a:ext uri="{0D108BD9-81ED-4DB2-BD59-A6C34878D82A}">
                    <a16:rowId xmlns:a16="http://schemas.microsoft.com/office/drawing/2014/main" val="10006"/>
                  </a:ext>
                </a:extLst>
              </a:tr>
              <a:tr h="674100">
                <a:tc>
                  <a:txBody>
                    <a:bodyPr/>
                    <a:lstStyle/>
                    <a:p>
                      <a:pPr marL="0" marR="0" lvl="0" indent="0" algn="ctr" rtl="0">
                        <a:lnSpc>
                          <a:spcPct val="100000"/>
                        </a:lnSpc>
                        <a:spcBef>
                          <a:spcPts val="0"/>
                        </a:spcBef>
                        <a:spcAft>
                          <a:spcPts val="0"/>
                        </a:spcAft>
                        <a:buClr>
                          <a:schemeClr val="dk1"/>
                        </a:buClr>
                        <a:buSzPts val="1900"/>
                        <a:buFont typeface="Cambria"/>
                        <a:buNone/>
                      </a:pPr>
                      <a:r>
                        <a:rPr lang="en-US" sz="1800">
                          <a:latin typeface="Cambria"/>
                          <a:ea typeface="Cambria"/>
                          <a:cs typeface="Cambria"/>
                          <a:sym typeface="Cambria"/>
                        </a:rPr>
                        <a:t>Chronic Health Problem</a:t>
                      </a:r>
                      <a:endParaRPr sz="1800">
                        <a:latin typeface="Cambria"/>
                        <a:ea typeface="Cambria"/>
                        <a:cs typeface="Cambria"/>
                        <a:sym typeface="Cambria"/>
                      </a:endParaRPr>
                    </a:p>
                  </a:txBody>
                  <a:tcPr marL="71425" marR="71425" marT="71425" marB="71425"/>
                </a:tc>
                <a:tc>
                  <a:txBody>
                    <a:bodyPr/>
                    <a:lstStyle/>
                    <a:p>
                      <a:pPr marL="0" marR="0" lvl="0" indent="0" algn="ctr" rtl="0">
                        <a:spcBef>
                          <a:spcPts val="0"/>
                        </a:spcBef>
                        <a:spcAft>
                          <a:spcPts val="0"/>
                        </a:spcAft>
                        <a:buClr>
                          <a:schemeClr val="dk1"/>
                        </a:buClr>
                        <a:buSzPts val="1900"/>
                        <a:buFont typeface="Cambria"/>
                        <a:buNone/>
                      </a:pPr>
                      <a:r>
                        <a:rPr lang="en-US" sz="1800" b="0" i="0" u="none" strike="noStrike" cap="none">
                          <a:latin typeface="Cambria"/>
                          <a:ea typeface="Cambria"/>
                          <a:cs typeface="Cambria"/>
                          <a:sym typeface="Cambria"/>
                        </a:rPr>
                        <a:t>Withdrawal symptoms</a:t>
                      </a:r>
                      <a:endParaRPr sz="1700" u="none" strike="noStrike" cap="none">
                        <a:latin typeface="Cambria"/>
                        <a:ea typeface="Cambria"/>
                        <a:cs typeface="Cambria"/>
                        <a:sym typeface="Cambria"/>
                      </a:endParaRPr>
                    </a:p>
                  </a:txBody>
                  <a:tcPr marL="71425" marR="71425" marT="71425" marB="71425"/>
                </a:tc>
                <a:extLst>
                  <a:ext uri="{0D108BD9-81ED-4DB2-BD59-A6C34878D82A}">
                    <a16:rowId xmlns:a16="http://schemas.microsoft.com/office/drawing/2014/main" val="10007"/>
                  </a:ext>
                </a:extLst>
              </a:tr>
            </a:tbl>
          </a:graphicData>
        </a:graphic>
      </p:graphicFrame>
      <p:sp>
        <p:nvSpPr>
          <p:cNvPr id="145" name="Google Shape;145;p5"/>
          <p:cNvSpPr txBox="1"/>
          <p:nvPr/>
        </p:nvSpPr>
        <p:spPr>
          <a:xfrm>
            <a:off x="253041" y="-5751"/>
            <a:ext cx="809157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cap="none">
                <a:solidFill>
                  <a:schemeClr val="dk1"/>
                </a:solidFill>
                <a:latin typeface="Cambria"/>
                <a:ea typeface="Cambria"/>
                <a:cs typeface="Cambria"/>
                <a:sym typeface="Cambria"/>
              </a:rPr>
              <a:t>DATASET</a:t>
            </a:r>
            <a:r>
              <a:rPr lang="en-US" sz="3200">
                <a:solidFill>
                  <a:schemeClr val="dk1"/>
                </a:solidFill>
                <a:latin typeface="Cambria"/>
                <a:ea typeface="Cambria"/>
                <a:cs typeface="Cambria"/>
                <a:sym typeface="Cambria"/>
              </a:rPr>
              <a:t>​  DETAILS</a:t>
            </a:r>
            <a:endParaRPr/>
          </a:p>
        </p:txBody>
      </p:sp>
      <p:sp>
        <p:nvSpPr>
          <p:cNvPr id="146" name="Google Shape;146;p5"/>
          <p:cNvSpPr txBox="1"/>
          <p:nvPr/>
        </p:nvSpPr>
        <p:spPr>
          <a:xfrm>
            <a:off x="309652" y="482181"/>
            <a:ext cx="4482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Critical attributes selected</a:t>
            </a:r>
            <a:endParaRPr/>
          </a:p>
        </p:txBody>
      </p:sp>
      <p:graphicFrame>
        <p:nvGraphicFramePr>
          <p:cNvPr id="147" name="Google Shape;147;p5"/>
          <p:cNvGraphicFramePr/>
          <p:nvPr/>
        </p:nvGraphicFramePr>
        <p:xfrm>
          <a:off x="5670058" y="980843"/>
          <a:ext cx="6056100" cy="5091660"/>
        </p:xfrm>
        <a:graphic>
          <a:graphicData uri="http://schemas.openxmlformats.org/drawingml/2006/table">
            <a:tbl>
              <a:tblPr firstRow="1" bandRow="1">
                <a:noFill/>
                <a:tableStyleId>{BA3B3D29-CA24-447A-A120-7D1AAF52939D}</a:tableStyleId>
              </a:tblPr>
              <a:tblGrid>
                <a:gridCol w="2961625">
                  <a:extLst>
                    <a:ext uri="{9D8B030D-6E8A-4147-A177-3AD203B41FA5}">
                      <a16:colId xmlns:a16="http://schemas.microsoft.com/office/drawing/2014/main" val="20000"/>
                    </a:ext>
                  </a:extLst>
                </a:gridCol>
                <a:gridCol w="3094475">
                  <a:extLst>
                    <a:ext uri="{9D8B030D-6E8A-4147-A177-3AD203B41FA5}">
                      <a16:colId xmlns:a16="http://schemas.microsoft.com/office/drawing/2014/main" val="20001"/>
                    </a:ext>
                  </a:extLst>
                </a:gridCol>
              </a:tblGrid>
              <a:tr h="566825">
                <a:tc>
                  <a:txBody>
                    <a:bodyPr/>
                    <a:lstStyle/>
                    <a:p>
                      <a:pPr marL="0" marR="0" lvl="0" indent="0" algn="ctr" rtl="0">
                        <a:spcBef>
                          <a:spcPts val="0"/>
                        </a:spcBef>
                        <a:spcAft>
                          <a:spcPts val="0"/>
                        </a:spcAft>
                        <a:buNone/>
                      </a:pPr>
                      <a:r>
                        <a:rPr lang="en-US" sz="1700" u="none" strike="noStrike" cap="none">
                          <a:latin typeface="Cambria"/>
                          <a:ea typeface="Cambria"/>
                          <a:cs typeface="Cambria"/>
                          <a:sym typeface="Cambria"/>
                        </a:rPr>
                        <a:t>Attributes</a:t>
                      </a:r>
                      <a:endParaRPr sz="1200"/>
                    </a:p>
                  </a:txBody>
                  <a:tcPr marL="69175" marR="69175" marT="69175" marB="69175"/>
                </a:tc>
                <a:tc>
                  <a:txBody>
                    <a:bodyPr/>
                    <a:lstStyle/>
                    <a:p>
                      <a:pPr marL="0" marR="0" lvl="0" indent="0" algn="ctr" rtl="0">
                        <a:spcBef>
                          <a:spcPts val="0"/>
                        </a:spcBef>
                        <a:spcAft>
                          <a:spcPts val="0"/>
                        </a:spcAft>
                        <a:buClr>
                          <a:schemeClr val="dk1"/>
                        </a:buClr>
                        <a:buSzPts val="1900"/>
                        <a:buFont typeface="Cambria"/>
                        <a:buNone/>
                      </a:pPr>
                      <a:r>
                        <a:rPr lang="en-US" sz="1700" u="none" strike="noStrike" cap="none">
                          <a:latin typeface="Cambria"/>
                          <a:ea typeface="Cambria"/>
                          <a:cs typeface="Cambria"/>
                          <a:sym typeface="Cambria"/>
                        </a:rPr>
                        <a:t>Attributes</a:t>
                      </a:r>
                      <a:endParaRPr sz="1200"/>
                    </a:p>
                  </a:txBody>
                  <a:tcPr marL="69175" marR="69175" marT="69175" marB="69175"/>
                </a:tc>
                <a:extLst>
                  <a:ext uri="{0D108BD9-81ED-4DB2-BD59-A6C34878D82A}">
                    <a16:rowId xmlns:a16="http://schemas.microsoft.com/office/drawing/2014/main" val="10000"/>
                  </a:ext>
                </a:extLst>
              </a:tr>
              <a:tr h="790875">
                <a:tc>
                  <a:txBody>
                    <a:bodyPr/>
                    <a:lstStyle/>
                    <a:p>
                      <a:pPr marL="0" marR="0" lvl="0" indent="0" algn="ctr" rtl="0">
                        <a:spcBef>
                          <a:spcPts val="0"/>
                        </a:spcBef>
                        <a:spcAft>
                          <a:spcPts val="0"/>
                        </a:spcAft>
                        <a:buClr>
                          <a:schemeClr val="dk1"/>
                        </a:buClr>
                        <a:buSzPts val="1900"/>
                        <a:buFont typeface="Cambria"/>
                        <a:buNone/>
                      </a:pPr>
                      <a:r>
                        <a:rPr lang="en-US" sz="1700">
                          <a:latin typeface="Cambria"/>
                          <a:ea typeface="Cambria"/>
                          <a:cs typeface="Cambria"/>
                          <a:sym typeface="Cambria"/>
                        </a:rPr>
                        <a:t>Any instance of family violence</a:t>
                      </a:r>
                      <a:endParaRPr sz="1600" u="none" strike="noStrike" cap="none">
                        <a:latin typeface="Cambria"/>
                        <a:ea typeface="Cambria"/>
                        <a:cs typeface="Cambria"/>
                        <a:sym typeface="Cambria"/>
                      </a:endParaRPr>
                    </a:p>
                  </a:txBody>
                  <a:tcPr marL="69175" marR="69175" marT="69175" marB="69175"/>
                </a:tc>
                <a:tc>
                  <a:txBody>
                    <a:bodyPr/>
                    <a:lstStyle/>
                    <a:p>
                      <a:pPr marL="0" marR="0" lvl="0" indent="0" algn="ctr" rtl="0">
                        <a:lnSpc>
                          <a:spcPct val="100000"/>
                        </a:lnSpc>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Occupational damage</a:t>
                      </a:r>
                      <a:endParaRPr sz="1200"/>
                    </a:p>
                    <a:p>
                      <a:pPr marL="0" marR="0" lvl="0" indent="0" algn="ctr" rtl="0">
                        <a:spcBef>
                          <a:spcPts val="0"/>
                        </a:spcBef>
                        <a:spcAft>
                          <a:spcPts val="0"/>
                        </a:spcAft>
                        <a:buClr>
                          <a:schemeClr val="dk1"/>
                        </a:buClr>
                        <a:buSzPts val="1900"/>
                        <a:buFont typeface="Gill Sans"/>
                        <a:buNone/>
                      </a:pPr>
                      <a:endParaRPr sz="1700" u="none" strike="noStrike" cap="none">
                        <a:latin typeface="Cambria"/>
                        <a:ea typeface="Cambria"/>
                        <a:cs typeface="Cambria"/>
                        <a:sym typeface="Cambria"/>
                      </a:endParaRPr>
                    </a:p>
                  </a:txBody>
                  <a:tcPr marL="69175" marR="69175" marT="69175" marB="69175"/>
                </a:tc>
                <a:extLst>
                  <a:ext uri="{0D108BD9-81ED-4DB2-BD59-A6C34878D82A}">
                    <a16:rowId xmlns:a16="http://schemas.microsoft.com/office/drawing/2014/main" val="10001"/>
                  </a:ext>
                </a:extLst>
              </a:tr>
              <a:tr h="651800">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year of Treated</a:t>
                      </a:r>
                      <a:endParaRPr sz="1600" u="none" strike="noStrike" cap="none">
                        <a:latin typeface="Cambria"/>
                        <a:ea typeface="Cambria"/>
                        <a:cs typeface="Cambria"/>
                        <a:sym typeface="Cambria"/>
                      </a:endParaRPr>
                    </a:p>
                  </a:txBody>
                  <a:tcPr marL="69175" marR="69175" marT="69175" marB="69175"/>
                </a:tc>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Describe your childhood </a:t>
                      </a:r>
                      <a:endParaRPr sz="1700" b="0" i="0" u="none" strike="noStrike" cap="none">
                        <a:latin typeface="Cambria"/>
                        <a:ea typeface="Cambria"/>
                        <a:cs typeface="Cambria"/>
                        <a:sym typeface="Cambria"/>
                      </a:endParaRPr>
                    </a:p>
                    <a:p>
                      <a:pPr marL="0" marR="0" lvl="0" indent="0" algn="ctr" rtl="0">
                        <a:spcBef>
                          <a:spcPts val="0"/>
                        </a:spcBef>
                        <a:spcAft>
                          <a:spcPts val="0"/>
                        </a:spcAft>
                        <a:buClr>
                          <a:schemeClr val="dk1"/>
                        </a:buClr>
                        <a:buSzPts val="1900"/>
                        <a:buFont typeface="Cambria"/>
                        <a:buNone/>
                      </a:pPr>
                      <a:r>
                        <a:rPr lang="en-US" sz="1700">
                          <a:latin typeface="Cambria"/>
                          <a:ea typeface="Cambria"/>
                          <a:cs typeface="Cambria"/>
                          <a:sym typeface="Cambria"/>
                        </a:rPr>
                        <a:t>experiences</a:t>
                      </a:r>
                      <a:endParaRPr sz="1700">
                        <a:latin typeface="Cambria"/>
                        <a:ea typeface="Cambria"/>
                        <a:cs typeface="Cambria"/>
                        <a:sym typeface="Cambria"/>
                      </a:endParaRPr>
                    </a:p>
                  </a:txBody>
                  <a:tcPr marL="69175" marR="69175" marT="69175" marB="69175"/>
                </a:tc>
                <a:extLst>
                  <a:ext uri="{0D108BD9-81ED-4DB2-BD59-A6C34878D82A}">
                    <a16:rowId xmlns:a16="http://schemas.microsoft.com/office/drawing/2014/main" val="10002"/>
                  </a:ext>
                </a:extLst>
              </a:tr>
              <a:tr h="523850">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Period of Treatment</a:t>
                      </a:r>
                      <a:endParaRPr sz="1600" u="none" strike="noStrike" cap="none">
                        <a:latin typeface="Cambria"/>
                        <a:ea typeface="Cambria"/>
                        <a:cs typeface="Cambria"/>
                        <a:sym typeface="Cambria"/>
                      </a:endParaRPr>
                    </a:p>
                  </a:txBody>
                  <a:tcPr marL="69175" marR="69175" marT="69175" marB="69175"/>
                </a:tc>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Maximum period of abstinence</a:t>
                      </a:r>
                      <a:endParaRPr sz="1600" u="none" strike="noStrike" cap="none">
                        <a:latin typeface="Cambria"/>
                        <a:ea typeface="Cambria"/>
                        <a:cs typeface="Cambria"/>
                        <a:sym typeface="Cambria"/>
                      </a:endParaRPr>
                    </a:p>
                  </a:txBody>
                  <a:tcPr marL="69175" marR="69175" marT="69175" marB="69175"/>
                </a:tc>
                <a:extLst>
                  <a:ext uri="{0D108BD9-81ED-4DB2-BD59-A6C34878D82A}">
                    <a16:rowId xmlns:a16="http://schemas.microsoft.com/office/drawing/2014/main" val="10003"/>
                  </a:ext>
                </a:extLst>
              </a:tr>
              <a:tr h="488000">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Period of sober</a:t>
                      </a:r>
                      <a:endParaRPr sz="1600" u="none" strike="noStrike" cap="none">
                        <a:latin typeface="Cambria"/>
                        <a:ea typeface="Cambria"/>
                        <a:cs typeface="Cambria"/>
                        <a:sym typeface="Cambria"/>
                      </a:endParaRPr>
                    </a:p>
                  </a:txBody>
                  <a:tcPr marL="69175" marR="69175" marT="69175" marB="69175"/>
                </a:tc>
                <a:tc>
                  <a:txBody>
                    <a:bodyPr/>
                    <a:lstStyle/>
                    <a:p>
                      <a:pPr marL="0" marR="0" lvl="0" indent="0" algn="ctr" rtl="0">
                        <a:spcBef>
                          <a:spcPts val="0"/>
                        </a:spcBef>
                        <a:spcAft>
                          <a:spcPts val="0"/>
                        </a:spcAft>
                        <a:buNone/>
                      </a:pPr>
                      <a:r>
                        <a:rPr lang="en-US" sz="1700" u="none" strike="noStrike" cap="none">
                          <a:latin typeface="Cambria"/>
                          <a:ea typeface="Cambria"/>
                          <a:cs typeface="Cambria"/>
                          <a:sym typeface="Cambria"/>
                        </a:rPr>
                        <a:t>Achievement in childhood</a:t>
                      </a:r>
                      <a:endParaRPr sz="1200"/>
                    </a:p>
                  </a:txBody>
                  <a:tcPr marL="69175" marR="69175" marT="69175" marB="69175"/>
                </a:tc>
                <a:extLst>
                  <a:ext uri="{0D108BD9-81ED-4DB2-BD59-A6C34878D82A}">
                    <a16:rowId xmlns:a16="http://schemas.microsoft.com/office/drawing/2014/main" val="10004"/>
                  </a:ext>
                </a:extLst>
              </a:tr>
              <a:tr h="790875">
                <a:tc>
                  <a:txBody>
                    <a:bodyPr/>
                    <a:lstStyle/>
                    <a:p>
                      <a:pPr marL="0" marR="0" lvl="0" indent="0" algn="ctr" rtl="0">
                        <a:spcBef>
                          <a:spcPts val="0"/>
                        </a:spcBef>
                        <a:spcAft>
                          <a:spcPts val="0"/>
                        </a:spcAft>
                        <a:buClr>
                          <a:schemeClr val="dk1"/>
                        </a:buClr>
                        <a:buSzPts val="1900"/>
                        <a:buFont typeface="Cambria"/>
                        <a:buNone/>
                      </a:pPr>
                      <a:r>
                        <a:rPr lang="en-US" sz="1700">
                          <a:latin typeface="Cambria"/>
                          <a:ea typeface="Cambria"/>
                          <a:cs typeface="Cambria"/>
                          <a:sym typeface="Cambria"/>
                        </a:rPr>
                        <a:t>Stressors</a:t>
                      </a:r>
                      <a:endParaRPr sz="1600" u="none" strike="noStrike" cap="none">
                        <a:latin typeface="Cambria"/>
                        <a:ea typeface="Cambria"/>
                        <a:cs typeface="Cambria"/>
                        <a:sym typeface="Cambria"/>
                      </a:endParaRPr>
                    </a:p>
                  </a:txBody>
                  <a:tcPr marL="69175" marR="69175" marT="69175" marB="69175"/>
                </a:tc>
                <a:tc>
                  <a:txBody>
                    <a:bodyPr/>
                    <a:lstStyle/>
                    <a:p>
                      <a:pPr marL="0" marR="0" lvl="0" indent="0" algn="ctr" rtl="0">
                        <a:lnSpc>
                          <a:spcPct val="100000"/>
                        </a:lnSpc>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At what age did you start working?</a:t>
                      </a:r>
                      <a:endParaRPr sz="1200"/>
                    </a:p>
                  </a:txBody>
                  <a:tcPr marL="69175" marR="69175" marT="69175" marB="69175"/>
                </a:tc>
                <a:extLst>
                  <a:ext uri="{0D108BD9-81ED-4DB2-BD59-A6C34878D82A}">
                    <a16:rowId xmlns:a16="http://schemas.microsoft.com/office/drawing/2014/main" val="10005"/>
                  </a:ext>
                </a:extLst>
              </a:tr>
              <a:tr h="790875">
                <a:tc>
                  <a:txBody>
                    <a:bodyPr/>
                    <a:lstStyle/>
                    <a:p>
                      <a:pPr marL="0" marR="0" lvl="0" indent="0" algn="ctr" rtl="0">
                        <a:lnSpc>
                          <a:spcPct val="100000"/>
                        </a:lnSpc>
                        <a:spcBef>
                          <a:spcPts val="0"/>
                        </a:spcBef>
                        <a:spcAft>
                          <a:spcPts val="0"/>
                        </a:spcAft>
                        <a:buClr>
                          <a:schemeClr val="dk1"/>
                        </a:buClr>
                        <a:buSzPts val="1900"/>
                        <a:buFont typeface="Cambria"/>
                        <a:buNone/>
                      </a:pPr>
                      <a:r>
                        <a:rPr lang="en-US" sz="1700">
                          <a:latin typeface="Cambria"/>
                          <a:ea typeface="Cambria"/>
                          <a:cs typeface="Cambria"/>
                          <a:sym typeface="Cambria"/>
                        </a:rPr>
                        <a:t>Behaviour Problems Identified in childhood</a:t>
                      </a:r>
                      <a:endParaRPr sz="1200"/>
                    </a:p>
                  </a:txBody>
                  <a:tcPr marL="69175" marR="69175" marT="69175" marB="69175"/>
                </a:tc>
                <a:tc>
                  <a:txBody>
                    <a:bodyPr/>
                    <a:lstStyle/>
                    <a:p>
                      <a:pPr marL="0" marR="0" lvl="0" indent="0" algn="ctr" rtl="0">
                        <a:lnSpc>
                          <a:spcPct val="100000"/>
                        </a:lnSpc>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How long have you been working?</a:t>
                      </a:r>
                      <a:endParaRPr sz="1200"/>
                    </a:p>
                  </a:txBody>
                  <a:tcPr marL="69175" marR="69175" marT="69175" marB="69175"/>
                </a:tc>
                <a:extLst>
                  <a:ext uri="{0D108BD9-81ED-4DB2-BD59-A6C34878D82A}">
                    <a16:rowId xmlns:a16="http://schemas.microsoft.com/office/drawing/2014/main" val="10006"/>
                  </a:ext>
                </a:extLst>
              </a:tr>
              <a:tr h="483850">
                <a:tc>
                  <a:txBody>
                    <a:bodyPr/>
                    <a:lstStyle/>
                    <a:p>
                      <a:pPr marL="0" marR="0" lvl="0" indent="0" algn="ctr" rtl="0">
                        <a:spcBef>
                          <a:spcPts val="0"/>
                        </a:spcBef>
                        <a:spcAft>
                          <a:spcPts val="0"/>
                        </a:spcAft>
                        <a:buClr>
                          <a:schemeClr val="dk1"/>
                        </a:buClr>
                        <a:buSzPts val="1900"/>
                        <a:buFont typeface="Cambria"/>
                        <a:buNone/>
                      </a:pPr>
                      <a:r>
                        <a:rPr lang="en-US" sz="1700" b="0" i="0" u="none" strike="noStrike" cap="none">
                          <a:latin typeface="Cambria"/>
                          <a:ea typeface="Cambria"/>
                          <a:cs typeface="Cambria"/>
                          <a:sym typeface="Cambria"/>
                        </a:rPr>
                        <a:t>Psychiatric illness</a:t>
                      </a:r>
                      <a:endParaRPr sz="1200"/>
                    </a:p>
                  </a:txBody>
                  <a:tcPr marL="69175" marR="69175" marT="69175" marB="69175"/>
                </a:tc>
                <a:tc>
                  <a:txBody>
                    <a:bodyPr/>
                    <a:lstStyle/>
                    <a:p>
                      <a:pPr marL="0" marR="0" lvl="0" indent="0" algn="ctr" rtl="0">
                        <a:spcBef>
                          <a:spcPts val="0"/>
                        </a:spcBef>
                        <a:spcAft>
                          <a:spcPts val="0"/>
                        </a:spcAft>
                        <a:buNone/>
                      </a:pPr>
                      <a:r>
                        <a:rPr lang="en-US" sz="1700">
                          <a:latin typeface="Cambria"/>
                          <a:ea typeface="Cambria"/>
                          <a:cs typeface="Cambria"/>
                          <a:sym typeface="Cambria"/>
                        </a:rPr>
                        <a:t>Family History of Alcoholism</a:t>
                      </a:r>
                      <a:endParaRPr sz="1200"/>
                    </a:p>
                  </a:txBody>
                  <a:tcPr marL="69175" marR="69175" marT="69175" marB="69175"/>
                </a:tc>
                <a:extLst>
                  <a:ext uri="{0D108BD9-81ED-4DB2-BD59-A6C34878D82A}">
                    <a16:rowId xmlns:a16="http://schemas.microsoft.com/office/drawing/2014/main" val="10007"/>
                  </a:ext>
                </a:extLst>
              </a:tr>
            </a:tbl>
          </a:graphicData>
        </a:graphic>
      </p:graphicFrame>
      <p:sp>
        <p:nvSpPr>
          <p:cNvPr id="148" name="Google Shape;148;p5"/>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5  / 22</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8"/>
          <p:cNvGraphicFramePr/>
          <p:nvPr/>
        </p:nvGraphicFramePr>
        <p:xfrm>
          <a:off x="10" y="-8"/>
          <a:ext cx="2396025" cy="6120770"/>
        </p:xfrm>
        <a:graphic>
          <a:graphicData uri="http://schemas.openxmlformats.org/drawingml/2006/table">
            <a:tbl>
              <a:tblPr firstRow="1" bandRow="1">
                <a:noFill/>
                <a:tableStyleId>{BA3B3D29-CA24-447A-A120-7D1AAF52939D}</a:tableStyleId>
              </a:tblPr>
              <a:tblGrid>
                <a:gridCol w="2396025">
                  <a:extLst>
                    <a:ext uri="{9D8B030D-6E8A-4147-A177-3AD203B41FA5}">
                      <a16:colId xmlns:a16="http://schemas.microsoft.com/office/drawing/2014/main" val="20000"/>
                    </a:ext>
                  </a:extLst>
                </a:gridCol>
              </a:tblGrid>
              <a:tr h="191425">
                <a:tc>
                  <a:txBody>
                    <a:bodyPr/>
                    <a:lstStyle/>
                    <a:p>
                      <a:pPr marL="0" marR="0" lvl="0" indent="0" algn="l" rtl="0">
                        <a:spcBef>
                          <a:spcPts val="0"/>
                        </a:spcBef>
                        <a:spcAft>
                          <a:spcPts val="0"/>
                        </a:spcAft>
                        <a:buNone/>
                      </a:pPr>
                      <a:r>
                        <a:rPr lang="en-US"/>
                        <a:t>Withdrawal Symptoms Faced by Patients</a:t>
                      </a:r>
                      <a:endParaRPr sz="1000"/>
                    </a:p>
                  </a:txBody>
                  <a:tcPr marL="91450" marR="91450" marT="45725" marB="45725" anchor="b"/>
                </a:tc>
                <a:extLst>
                  <a:ext uri="{0D108BD9-81ED-4DB2-BD59-A6C34878D82A}">
                    <a16:rowId xmlns:a16="http://schemas.microsoft.com/office/drawing/2014/main" val="10000"/>
                  </a:ext>
                </a:extLst>
              </a:tr>
              <a:tr h="480250">
                <a:tc>
                  <a:txBody>
                    <a:bodyPr/>
                    <a:lstStyle/>
                    <a:p>
                      <a:pPr marL="0" marR="0" lvl="0" indent="0" algn="l" rtl="0">
                        <a:spcBef>
                          <a:spcPts val="0"/>
                        </a:spcBef>
                        <a:spcAft>
                          <a:spcPts val="0"/>
                        </a:spcAft>
                        <a:buNone/>
                      </a:pPr>
                      <a:r>
                        <a:rPr lang="en-US" sz="1200" u="none" strike="noStrike" cap="none"/>
                        <a:t>Sweating, Tremors, Fits</a:t>
                      </a:r>
                      <a:endParaRPr sz="800"/>
                    </a:p>
                  </a:txBody>
                  <a:tcPr marL="91450" marR="91450" marT="45725" marB="45725" anchor="b"/>
                </a:tc>
                <a:extLst>
                  <a:ext uri="{0D108BD9-81ED-4DB2-BD59-A6C34878D82A}">
                    <a16:rowId xmlns:a16="http://schemas.microsoft.com/office/drawing/2014/main" val="10001"/>
                  </a:ext>
                </a:extLst>
              </a:tr>
              <a:tr h="335200">
                <a:tc>
                  <a:txBody>
                    <a:bodyPr/>
                    <a:lstStyle/>
                    <a:p>
                      <a:pPr marL="0" marR="0" lvl="0" indent="0" algn="l" rtl="0">
                        <a:spcBef>
                          <a:spcPts val="0"/>
                        </a:spcBef>
                        <a:spcAft>
                          <a:spcPts val="0"/>
                        </a:spcAft>
                        <a:buNone/>
                      </a:pPr>
                      <a:r>
                        <a:rPr lang="en-US" sz="1200" u="none" strike="noStrike" cap="none"/>
                        <a:t>Tremors, Insomnia</a:t>
                      </a:r>
                      <a:endParaRPr sz="800"/>
                    </a:p>
                  </a:txBody>
                  <a:tcPr marL="91450" marR="91450" marT="45725" marB="45725" anchor="b"/>
                </a:tc>
                <a:extLst>
                  <a:ext uri="{0D108BD9-81ED-4DB2-BD59-A6C34878D82A}">
                    <a16:rowId xmlns:a16="http://schemas.microsoft.com/office/drawing/2014/main" val="10002"/>
                  </a:ext>
                </a:extLst>
              </a:tr>
              <a:tr h="586600">
                <a:tc>
                  <a:txBody>
                    <a:bodyPr/>
                    <a:lstStyle/>
                    <a:p>
                      <a:pPr marL="0" marR="0" lvl="0" indent="0" algn="l" rtl="0">
                        <a:spcBef>
                          <a:spcPts val="0"/>
                        </a:spcBef>
                        <a:spcAft>
                          <a:spcPts val="0"/>
                        </a:spcAft>
                        <a:buNone/>
                      </a:pPr>
                      <a:r>
                        <a:rPr lang="en-US" sz="1200" u="none" strike="noStrike" cap="none"/>
                        <a:t>Tremors, Insomnia, Anxiety</a:t>
                      </a:r>
                      <a:endParaRPr sz="800"/>
                    </a:p>
                  </a:txBody>
                  <a:tcPr marL="91450" marR="91450" marT="45725" marB="45725" anchor="b"/>
                </a:tc>
                <a:extLst>
                  <a:ext uri="{0D108BD9-81ED-4DB2-BD59-A6C34878D82A}">
                    <a16:rowId xmlns:a16="http://schemas.microsoft.com/office/drawing/2014/main" val="10003"/>
                  </a:ext>
                </a:extLst>
              </a:tr>
              <a:tr h="740050">
                <a:tc>
                  <a:txBody>
                    <a:bodyPr/>
                    <a:lstStyle/>
                    <a:p>
                      <a:pPr marL="0" marR="0" lvl="0" indent="0" algn="l" rtl="0">
                        <a:spcBef>
                          <a:spcPts val="0"/>
                        </a:spcBef>
                        <a:spcAft>
                          <a:spcPts val="0"/>
                        </a:spcAft>
                        <a:buNone/>
                      </a:pPr>
                      <a:r>
                        <a:rPr lang="en-US" sz="1200" u="none" strike="noStrike" cap="none"/>
                        <a:t>Tremors, Insomnia, Auuditory hallucinations</a:t>
                      </a:r>
                      <a:endParaRPr sz="800"/>
                    </a:p>
                  </a:txBody>
                  <a:tcPr marL="91450" marR="91450" marT="45725" marB="45725" anchor="b"/>
                </a:tc>
                <a:extLst>
                  <a:ext uri="{0D108BD9-81ED-4DB2-BD59-A6C34878D82A}">
                    <a16:rowId xmlns:a16="http://schemas.microsoft.com/office/drawing/2014/main" val="10004"/>
                  </a:ext>
                </a:extLst>
              </a:tr>
              <a:tr h="1089375">
                <a:tc>
                  <a:txBody>
                    <a:bodyPr/>
                    <a:lstStyle/>
                    <a:p>
                      <a:pPr marL="0" marR="0" lvl="0" indent="0" algn="l" rtl="0">
                        <a:spcBef>
                          <a:spcPts val="0"/>
                        </a:spcBef>
                        <a:spcAft>
                          <a:spcPts val="0"/>
                        </a:spcAft>
                        <a:buNone/>
                      </a:pPr>
                      <a:r>
                        <a:rPr lang="en-US" sz="1200" u="none" strike="noStrike" cap="none"/>
                        <a:t>Sweating, Tremors, Nausea, Anxiety, Restlessness, Transient visual</a:t>
                      </a:r>
                      <a:endParaRPr sz="800"/>
                    </a:p>
                  </a:txBody>
                  <a:tcPr marL="91450" marR="91450" marT="45725" marB="45725" anchor="b"/>
                </a:tc>
                <a:extLst>
                  <a:ext uri="{0D108BD9-81ED-4DB2-BD59-A6C34878D82A}">
                    <a16:rowId xmlns:a16="http://schemas.microsoft.com/office/drawing/2014/main" val="10005"/>
                  </a:ext>
                </a:extLst>
              </a:tr>
              <a:tr h="998100">
                <a:tc>
                  <a:txBody>
                    <a:bodyPr/>
                    <a:lstStyle/>
                    <a:p>
                      <a:pPr marL="0" marR="0" lvl="0" indent="0" algn="l" rtl="0">
                        <a:spcBef>
                          <a:spcPts val="0"/>
                        </a:spcBef>
                        <a:spcAft>
                          <a:spcPts val="0"/>
                        </a:spcAft>
                        <a:buNone/>
                      </a:pPr>
                      <a:r>
                        <a:rPr lang="en-US" sz="1200" u="none" strike="noStrike" cap="none"/>
                        <a:t>Sweating, Tremors, Nausea, Aches and Pains, Transient Visual, Auditory Hallucinations</a:t>
                      </a:r>
                      <a:endParaRPr sz="800"/>
                    </a:p>
                  </a:txBody>
                  <a:tcPr marL="91450" marR="91450" marT="45725" marB="45725" anchor="b"/>
                </a:tc>
                <a:extLst>
                  <a:ext uri="{0D108BD9-81ED-4DB2-BD59-A6C34878D82A}">
                    <a16:rowId xmlns:a16="http://schemas.microsoft.com/office/drawing/2014/main" val="10006"/>
                  </a:ext>
                </a:extLst>
              </a:tr>
              <a:tr h="335200">
                <a:tc>
                  <a:txBody>
                    <a:bodyPr/>
                    <a:lstStyle/>
                    <a:p>
                      <a:pPr marL="0" marR="0" lvl="0" indent="0" algn="l" rtl="0">
                        <a:spcBef>
                          <a:spcPts val="0"/>
                        </a:spcBef>
                        <a:spcAft>
                          <a:spcPts val="0"/>
                        </a:spcAft>
                        <a:buNone/>
                      </a:pPr>
                      <a:r>
                        <a:rPr lang="en-US" sz="1200" u="none" strike="noStrike" cap="none"/>
                        <a:t>No</a:t>
                      </a:r>
                      <a:endParaRPr sz="800"/>
                    </a:p>
                  </a:txBody>
                  <a:tcPr marL="91450" marR="91450" marT="45725" marB="45725" anchor="b"/>
                </a:tc>
                <a:extLst>
                  <a:ext uri="{0D108BD9-81ED-4DB2-BD59-A6C34878D82A}">
                    <a16:rowId xmlns:a16="http://schemas.microsoft.com/office/drawing/2014/main" val="10007"/>
                  </a:ext>
                </a:extLst>
              </a:tr>
              <a:tr h="586600">
                <a:tc>
                  <a:txBody>
                    <a:bodyPr/>
                    <a:lstStyle/>
                    <a:p>
                      <a:pPr marL="0" marR="0" lvl="0" indent="0" algn="l" rtl="0">
                        <a:spcBef>
                          <a:spcPts val="0"/>
                        </a:spcBef>
                        <a:spcAft>
                          <a:spcPts val="0"/>
                        </a:spcAft>
                        <a:buNone/>
                      </a:pPr>
                      <a:r>
                        <a:rPr lang="en-US" sz="1200" u="none" strike="noStrike" cap="none"/>
                        <a:t>Sweating, Tremors, Insomnia, Nausea</a:t>
                      </a:r>
                      <a:endParaRPr sz="800"/>
                    </a:p>
                  </a:txBody>
                  <a:tcPr marL="91450" marR="91450" marT="45725" marB="45725" anchor="b"/>
                </a:tc>
                <a:extLst>
                  <a:ext uri="{0D108BD9-81ED-4DB2-BD59-A6C34878D82A}">
                    <a16:rowId xmlns:a16="http://schemas.microsoft.com/office/drawing/2014/main" val="10008"/>
                  </a:ext>
                </a:extLst>
              </a:tr>
              <a:tr h="451225">
                <a:tc>
                  <a:txBody>
                    <a:bodyPr/>
                    <a:lstStyle/>
                    <a:p>
                      <a:pPr marL="0" marR="0" lvl="0" indent="0" algn="l" rtl="0">
                        <a:spcBef>
                          <a:spcPts val="0"/>
                        </a:spcBef>
                        <a:spcAft>
                          <a:spcPts val="0"/>
                        </a:spcAft>
                        <a:buNone/>
                      </a:pPr>
                      <a:r>
                        <a:rPr lang="en-US" sz="1200" u="none" strike="noStrike" cap="none"/>
                        <a:t>Tremors, Insomnia, Fits</a:t>
                      </a:r>
                      <a:endParaRPr sz="800"/>
                    </a:p>
                  </a:txBody>
                  <a:tcPr marL="91450" marR="91450" marT="45725" marB="45725" anchor="b"/>
                </a:tc>
                <a:extLst>
                  <a:ext uri="{0D108BD9-81ED-4DB2-BD59-A6C34878D82A}">
                    <a16:rowId xmlns:a16="http://schemas.microsoft.com/office/drawing/2014/main" val="10009"/>
                  </a:ext>
                </a:extLst>
              </a:tr>
            </a:tbl>
          </a:graphicData>
        </a:graphic>
      </p:graphicFrame>
      <p:graphicFrame>
        <p:nvGraphicFramePr>
          <p:cNvPr id="154" name="Google Shape;154;p8"/>
          <p:cNvGraphicFramePr/>
          <p:nvPr/>
        </p:nvGraphicFramePr>
        <p:xfrm>
          <a:off x="3167261" y="453649"/>
          <a:ext cx="9052225" cy="3835250"/>
        </p:xfrm>
        <a:graphic>
          <a:graphicData uri="http://schemas.openxmlformats.org/drawingml/2006/table">
            <a:tbl>
              <a:tblPr firstRow="1" bandRow="1">
                <a:noFill/>
                <a:tableStyleId>{BA3B3D29-CA24-447A-A120-7D1AAF52939D}</a:tableStyleId>
              </a:tblPr>
              <a:tblGrid>
                <a:gridCol w="696325">
                  <a:extLst>
                    <a:ext uri="{9D8B030D-6E8A-4147-A177-3AD203B41FA5}">
                      <a16:colId xmlns:a16="http://schemas.microsoft.com/office/drawing/2014/main" val="20000"/>
                    </a:ext>
                  </a:extLst>
                </a:gridCol>
                <a:gridCol w="696325">
                  <a:extLst>
                    <a:ext uri="{9D8B030D-6E8A-4147-A177-3AD203B41FA5}">
                      <a16:colId xmlns:a16="http://schemas.microsoft.com/office/drawing/2014/main" val="20001"/>
                    </a:ext>
                  </a:extLst>
                </a:gridCol>
                <a:gridCol w="696325">
                  <a:extLst>
                    <a:ext uri="{9D8B030D-6E8A-4147-A177-3AD203B41FA5}">
                      <a16:colId xmlns:a16="http://schemas.microsoft.com/office/drawing/2014/main" val="20002"/>
                    </a:ext>
                  </a:extLst>
                </a:gridCol>
                <a:gridCol w="696325">
                  <a:extLst>
                    <a:ext uri="{9D8B030D-6E8A-4147-A177-3AD203B41FA5}">
                      <a16:colId xmlns:a16="http://schemas.microsoft.com/office/drawing/2014/main" val="20003"/>
                    </a:ext>
                  </a:extLst>
                </a:gridCol>
                <a:gridCol w="696325">
                  <a:extLst>
                    <a:ext uri="{9D8B030D-6E8A-4147-A177-3AD203B41FA5}">
                      <a16:colId xmlns:a16="http://schemas.microsoft.com/office/drawing/2014/main" val="20004"/>
                    </a:ext>
                  </a:extLst>
                </a:gridCol>
                <a:gridCol w="696325">
                  <a:extLst>
                    <a:ext uri="{9D8B030D-6E8A-4147-A177-3AD203B41FA5}">
                      <a16:colId xmlns:a16="http://schemas.microsoft.com/office/drawing/2014/main" val="20005"/>
                    </a:ext>
                  </a:extLst>
                </a:gridCol>
                <a:gridCol w="696325">
                  <a:extLst>
                    <a:ext uri="{9D8B030D-6E8A-4147-A177-3AD203B41FA5}">
                      <a16:colId xmlns:a16="http://schemas.microsoft.com/office/drawing/2014/main" val="20006"/>
                    </a:ext>
                  </a:extLst>
                </a:gridCol>
                <a:gridCol w="696325">
                  <a:extLst>
                    <a:ext uri="{9D8B030D-6E8A-4147-A177-3AD203B41FA5}">
                      <a16:colId xmlns:a16="http://schemas.microsoft.com/office/drawing/2014/main" val="20007"/>
                    </a:ext>
                  </a:extLst>
                </a:gridCol>
                <a:gridCol w="696325">
                  <a:extLst>
                    <a:ext uri="{9D8B030D-6E8A-4147-A177-3AD203B41FA5}">
                      <a16:colId xmlns:a16="http://schemas.microsoft.com/office/drawing/2014/main" val="20008"/>
                    </a:ext>
                  </a:extLst>
                </a:gridCol>
                <a:gridCol w="696325">
                  <a:extLst>
                    <a:ext uri="{9D8B030D-6E8A-4147-A177-3AD203B41FA5}">
                      <a16:colId xmlns:a16="http://schemas.microsoft.com/office/drawing/2014/main" val="20009"/>
                    </a:ext>
                  </a:extLst>
                </a:gridCol>
                <a:gridCol w="696325">
                  <a:extLst>
                    <a:ext uri="{9D8B030D-6E8A-4147-A177-3AD203B41FA5}">
                      <a16:colId xmlns:a16="http://schemas.microsoft.com/office/drawing/2014/main" val="20010"/>
                    </a:ext>
                  </a:extLst>
                </a:gridCol>
                <a:gridCol w="696325">
                  <a:extLst>
                    <a:ext uri="{9D8B030D-6E8A-4147-A177-3AD203B41FA5}">
                      <a16:colId xmlns:a16="http://schemas.microsoft.com/office/drawing/2014/main" val="20011"/>
                    </a:ext>
                  </a:extLst>
                </a:gridCol>
                <a:gridCol w="696325">
                  <a:extLst>
                    <a:ext uri="{9D8B030D-6E8A-4147-A177-3AD203B41FA5}">
                      <a16:colId xmlns:a16="http://schemas.microsoft.com/office/drawing/2014/main" val="20012"/>
                    </a:ext>
                  </a:extLst>
                </a:gridCol>
              </a:tblGrid>
              <a:tr h="1594900">
                <a:tc>
                  <a:txBody>
                    <a:bodyPr/>
                    <a:lstStyle/>
                    <a:p>
                      <a:pPr marL="0" marR="0" lvl="0" indent="0" algn="ctr" rtl="0">
                        <a:spcBef>
                          <a:spcPts val="0"/>
                        </a:spcBef>
                        <a:spcAft>
                          <a:spcPts val="0"/>
                        </a:spcAft>
                        <a:buNone/>
                      </a:pPr>
                      <a:r>
                        <a:rPr lang="en-US" sz="1000" u="none" strike="noStrike" cap="none"/>
                        <a:t>Aches and pains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Anxiety</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Auditory hallucinations or illusions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Fits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Insomnia</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Nausea</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Palpitation</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Restlessness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Sweating</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Transient visual or tactile</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Tremors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Weakness</a:t>
                      </a:r>
                      <a:endParaRPr sz="600"/>
                    </a:p>
                  </a:txBody>
                  <a:tcPr marL="91450" marR="91450" marT="45725" marB="45725"/>
                </a:tc>
                <a:tc>
                  <a:txBody>
                    <a:bodyPr/>
                    <a:lstStyle/>
                    <a:p>
                      <a:pPr marL="0" marR="0" lvl="0" indent="0" algn="ctr" rtl="0">
                        <a:spcBef>
                          <a:spcPts val="0"/>
                        </a:spcBef>
                        <a:spcAft>
                          <a:spcPts val="0"/>
                        </a:spcAft>
                        <a:buNone/>
                      </a:pPr>
                      <a:r>
                        <a:rPr lang="en-US" sz="1000" u="none" strike="noStrike" cap="none"/>
                        <a:t>No</a:t>
                      </a:r>
                      <a:endParaRPr sz="600"/>
                    </a:p>
                  </a:txBody>
                  <a:tcPr marL="91450" marR="91450" marT="45725" marB="45725"/>
                </a:tc>
                <a:extLst>
                  <a:ext uri="{0D108BD9-81ED-4DB2-BD59-A6C34878D82A}">
                    <a16:rowId xmlns:a16="http://schemas.microsoft.com/office/drawing/2014/main" val="10000"/>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1"/>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2"/>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3"/>
                  </a:ext>
                </a:extLst>
              </a:tr>
              <a:tr h="180975">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4"/>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extLst>
                  <a:ext uri="{0D108BD9-81ED-4DB2-BD59-A6C34878D82A}">
                    <a16:rowId xmlns:a16="http://schemas.microsoft.com/office/drawing/2014/main" val="10005"/>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6"/>
                  </a:ext>
                </a:extLst>
              </a:tr>
              <a:tr h="180975">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1</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tc>
                  <a:txBody>
                    <a:bodyPr/>
                    <a:lstStyle/>
                    <a:p>
                      <a:pPr marL="0" marR="0" lvl="0" indent="0" algn="r" rtl="0">
                        <a:spcBef>
                          <a:spcPts val="0"/>
                        </a:spcBef>
                        <a:spcAft>
                          <a:spcPts val="0"/>
                        </a:spcAft>
                        <a:buNone/>
                      </a:pPr>
                      <a:r>
                        <a:rPr lang="en-US" sz="1500" u="none" strike="noStrike" cap="none"/>
                        <a:t>0</a:t>
                      </a:r>
                      <a:endParaRPr sz="1100"/>
                    </a:p>
                  </a:txBody>
                  <a:tcPr marL="91450" marR="91450" marT="45725" marB="45725" anchor="b"/>
                </a:tc>
                <a:extLst>
                  <a:ext uri="{0D108BD9-81ED-4DB2-BD59-A6C34878D82A}">
                    <a16:rowId xmlns:a16="http://schemas.microsoft.com/office/drawing/2014/main" val="10007"/>
                  </a:ext>
                </a:extLst>
              </a:tr>
            </a:tbl>
          </a:graphicData>
        </a:graphic>
      </p:graphicFrame>
      <p:sp>
        <p:nvSpPr>
          <p:cNvPr id="155" name="Google Shape;155;p8"/>
          <p:cNvSpPr/>
          <p:nvPr/>
        </p:nvSpPr>
        <p:spPr>
          <a:xfrm>
            <a:off x="2458154" y="3229815"/>
            <a:ext cx="646981" cy="388190"/>
          </a:xfrm>
          <a:prstGeom prst="rightArrow">
            <a:avLst>
              <a:gd name="adj1" fmla="val 50000"/>
              <a:gd name="adj2" fmla="val 50000"/>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56" name="Google Shape;156;p8"/>
          <p:cNvSpPr txBox="1"/>
          <p:nvPr/>
        </p:nvSpPr>
        <p:spPr>
          <a:xfrm>
            <a:off x="3167252" y="5"/>
            <a:ext cx="5503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After pre processing of the data</a:t>
            </a:r>
            <a:endParaRPr/>
          </a:p>
        </p:txBody>
      </p:sp>
      <p:sp>
        <p:nvSpPr>
          <p:cNvPr id="157" name="Google Shape;157;p8"/>
          <p:cNvSpPr txBox="1"/>
          <p:nvPr/>
        </p:nvSpPr>
        <p:spPr>
          <a:xfrm>
            <a:off x="3007625" y="4233050"/>
            <a:ext cx="46404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mbria"/>
                <a:ea typeface="Cambria"/>
                <a:cs typeface="Cambria"/>
                <a:sym typeface="Cambria"/>
              </a:rPr>
              <a:t>Multi Valued attributes converted to one hot encoded attributes</a:t>
            </a:r>
            <a:endParaRPr sz="2000" b="1">
              <a:latin typeface="Cambria"/>
              <a:ea typeface="Cambria"/>
              <a:cs typeface="Cambria"/>
              <a:sym typeface="Cambria"/>
            </a:endParaRPr>
          </a:p>
          <a:p>
            <a:pPr marL="457200" lvl="0" indent="-355600" algn="l" rtl="0">
              <a:spcBef>
                <a:spcPts val="0"/>
              </a:spcBef>
              <a:spcAft>
                <a:spcPts val="0"/>
              </a:spcAft>
              <a:buSzPts val="2000"/>
              <a:buFont typeface="Cambria"/>
              <a:buChar char="●"/>
            </a:pPr>
            <a:r>
              <a:rPr lang="en-US" sz="2000">
                <a:latin typeface="Cambria"/>
                <a:ea typeface="Cambria"/>
                <a:cs typeface="Cambria"/>
                <a:sym typeface="Cambria"/>
              </a:rPr>
              <a:t>Reasons for starting alcohol.</a:t>
            </a:r>
            <a:endParaRPr sz="2000">
              <a:latin typeface="Cambria"/>
              <a:ea typeface="Cambria"/>
              <a:cs typeface="Cambria"/>
              <a:sym typeface="Cambria"/>
            </a:endParaRPr>
          </a:p>
          <a:p>
            <a:pPr marL="457200" lvl="0" indent="-355600" algn="l" rtl="0">
              <a:spcBef>
                <a:spcPts val="0"/>
              </a:spcBef>
              <a:spcAft>
                <a:spcPts val="0"/>
              </a:spcAft>
              <a:buSzPts val="2000"/>
              <a:buFont typeface="Cambria"/>
              <a:buChar char="●"/>
            </a:pPr>
            <a:r>
              <a:rPr lang="en-US" sz="2000">
                <a:latin typeface="Cambria"/>
                <a:ea typeface="Cambria"/>
                <a:cs typeface="Cambria"/>
                <a:sym typeface="Cambria"/>
              </a:rPr>
              <a:t>Stressors</a:t>
            </a:r>
            <a:endParaRPr sz="2000">
              <a:latin typeface="Cambria"/>
              <a:ea typeface="Cambria"/>
              <a:cs typeface="Cambria"/>
              <a:sym typeface="Cambria"/>
            </a:endParaRPr>
          </a:p>
          <a:p>
            <a:pPr marL="457200" lvl="0" indent="-355600" algn="l" rtl="0">
              <a:spcBef>
                <a:spcPts val="0"/>
              </a:spcBef>
              <a:spcAft>
                <a:spcPts val="0"/>
              </a:spcAft>
              <a:buSzPts val="2000"/>
              <a:buFont typeface="Cambria"/>
              <a:buChar char="●"/>
            </a:pPr>
            <a:r>
              <a:rPr lang="en-US" sz="2000">
                <a:latin typeface="Cambria"/>
                <a:ea typeface="Cambria"/>
                <a:cs typeface="Cambria"/>
                <a:sym typeface="Cambria"/>
              </a:rPr>
              <a:t>Withdrawal Symptoms</a:t>
            </a:r>
            <a:endParaRPr sz="2000">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US" sz="2000">
                <a:solidFill>
                  <a:schemeClr val="dk1"/>
                </a:solidFill>
                <a:latin typeface="Cambria"/>
                <a:ea typeface="Cambria"/>
                <a:cs typeface="Cambria"/>
                <a:sym typeface="Cambria"/>
              </a:rPr>
              <a:t>Chronic Health Problems</a:t>
            </a:r>
            <a:endParaRPr sz="2000">
              <a:latin typeface="Cambria"/>
              <a:ea typeface="Cambria"/>
              <a:cs typeface="Cambria"/>
              <a:sym typeface="Cambria"/>
            </a:endParaRPr>
          </a:p>
        </p:txBody>
      </p:sp>
      <p:sp>
        <p:nvSpPr>
          <p:cNvPr id="158" name="Google Shape;158;p8"/>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7 / 22 </a:t>
            </a:r>
            <a:r>
              <a:rPr lang="en-US" sz="2000">
                <a:solidFill>
                  <a:srgbClr val="D8D8D8"/>
                </a:solidFill>
                <a:latin typeface="Cambria"/>
                <a:ea typeface="Cambria"/>
                <a:cs typeface="Cambria"/>
                <a:sym typeface="Cambria"/>
              </a:rPr>
              <a:t>    </a:t>
            </a:r>
            <a:endParaRPr/>
          </a:p>
        </p:txBody>
      </p:sp>
      <p:sp>
        <p:nvSpPr>
          <p:cNvPr id="159" name="Google Shape;159;p8"/>
          <p:cNvSpPr txBox="1"/>
          <p:nvPr/>
        </p:nvSpPr>
        <p:spPr>
          <a:xfrm>
            <a:off x="7345200" y="4387100"/>
            <a:ext cx="47403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Cambria"/>
              <a:buChar char="●"/>
            </a:pPr>
            <a:r>
              <a:rPr lang="en-US" sz="2000">
                <a:solidFill>
                  <a:schemeClr val="dk1"/>
                </a:solidFill>
                <a:latin typeface="Cambria"/>
                <a:ea typeface="Cambria"/>
                <a:cs typeface="Cambria"/>
                <a:sym typeface="Cambria"/>
              </a:rPr>
              <a:t>Psychiatric problems Past and Present</a:t>
            </a:r>
            <a:endParaRPr sz="2000">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US" sz="2000">
                <a:solidFill>
                  <a:schemeClr val="dk1"/>
                </a:solidFill>
                <a:latin typeface="Cambria"/>
                <a:ea typeface="Cambria"/>
                <a:cs typeface="Cambria"/>
                <a:sym typeface="Cambria"/>
              </a:rPr>
              <a:t>Behaviour Problems Identified in childhood</a:t>
            </a:r>
            <a:endParaRPr sz="2000">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US" sz="2000">
                <a:solidFill>
                  <a:schemeClr val="dk1"/>
                </a:solidFill>
                <a:latin typeface="Cambria"/>
                <a:ea typeface="Cambria"/>
                <a:cs typeface="Cambria"/>
                <a:sym typeface="Cambria"/>
              </a:rPr>
              <a:t>Describe your childhood experiences</a:t>
            </a:r>
            <a:endParaRPr sz="20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63"/>
        <p:cNvGrpSpPr/>
        <p:nvPr/>
      </p:nvGrpSpPr>
      <p:grpSpPr>
        <a:xfrm>
          <a:off x="0" y="0"/>
          <a:ext cx="0" cy="0"/>
          <a:chOff x="0" y="0"/>
          <a:chExt cx="0" cy="0"/>
        </a:xfrm>
      </p:grpSpPr>
      <p:sp>
        <p:nvSpPr>
          <p:cNvPr id="164" name="Google Shape;164;p9"/>
          <p:cNvSpPr txBox="1"/>
          <p:nvPr/>
        </p:nvSpPr>
        <p:spPr>
          <a:xfrm>
            <a:off x="697425" y="406825"/>
            <a:ext cx="470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65" name="Google Shape;165;p9"/>
          <p:cNvSpPr txBox="1"/>
          <p:nvPr/>
        </p:nvSpPr>
        <p:spPr>
          <a:xfrm>
            <a:off x="813650" y="537600"/>
            <a:ext cx="470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66" name="Google Shape;166;p9"/>
          <p:cNvSpPr txBox="1"/>
          <p:nvPr/>
        </p:nvSpPr>
        <p:spPr>
          <a:xfrm>
            <a:off x="1639950" y="4787350"/>
            <a:ext cx="556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67" name="Google Shape;167;p9"/>
          <p:cNvSpPr txBox="1"/>
          <p:nvPr/>
        </p:nvSpPr>
        <p:spPr>
          <a:xfrm>
            <a:off x="7073350" y="629475"/>
            <a:ext cx="463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68" name="Google Shape;168;p9"/>
          <p:cNvSpPr txBox="1"/>
          <p:nvPr/>
        </p:nvSpPr>
        <p:spPr>
          <a:xfrm>
            <a:off x="6930650" y="537600"/>
            <a:ext cx="4923000" cy="4648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a:latin typeface="Cambria"/>
                <a:ea typeface="Cambria"/>
                <a:cs typeface="Cambria"/>
                <a:sym typeface="Cambria"/>
              </a:rPr>
              <a:t>Analysis</a:t>
            </a:r>
            <a:endParaRPr sz="2000" b="1">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Using inbuilt class feature_importances of tree based classifiers, we can identify the attributes that will contribute to the analysis and prediction of the sober period range.</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The important attributes of number of relapses, frequency and quantity of drinking, withdrawal symptoms and withdrawal stages of the patient will be taken into consideration.</a:t>
            </a:r>
            <a:endParaRPr sz="1800">
              <a:latin typeface="Cambria"/>
              <a:ea typeface="Cambria"/>
              <a:cs typeface="Cambria"/>
              <a:sym typeface="Cambria"/>
            </a:endParaRPr>
          </a:p>
          <a:p>
            <a:pPr marL="457200" lvl="0" indent="-342900" algn="just" rtl="0">
              <a:spcBef>
                <a:spcPts val="0"/>
              </a:spcBef>
              <a:spcAft>
                <a:spcPts val="0"/>
              </a:spcAft>
              <a:buSzPts val="1800"/>
              <a:buFont typeface="Cambria"/>
              <a:buChar char="●"/>
            </a:pPr>
            <a:r>
              <a:rPr lang="en-US" sz="1800">
                <a:latin typeface="Cambria"/>
                <a:ea typeface="Cambria"/>
                <a:cs typeface="Cambria"/>
                <a:sym typeface="Cambria"/>
              </a:rPr>
              <a:t>Also the childhood experiences, work experience and reasons for starting alcoholism will be taken into account for the identification of the patients reasons to indulge in alcoholism.</a:t>
            </a:r>
            <a:endParaRPr sz="1800">
              <a:latin typeface="Cambria"/>
              <a:ea typeface="Cambria"/>
              <a:cs typeface="Cambria"/>
              <a:sym typeface="Cambria"/>
            </a:endParaRPr>
          </a:p>
        </p:txBody>
      </p:sp>
      <p:sp>
        <p:nvSpPr>
          <p:cNvPr id="169" name="Google Shape;169;p9"/>
          <p:cNvSpPr txBox="1"/>
          <p:nvPr/>
        </p:nvSpPr>
        <p:spPr>
          <a:xfrm>
            <a:off x="156100" y="299125"/>
            <a:ext cx="65820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400" b="1">
                <a:latin typeface="Cambria"/>
                <a:ea typeface="Cambria"/>
                <a:cs typeface="Cambria"/>
                <a:sym typeface="Cambria"/>
              </a:rPr>
              <a:t>Feature Selection Techniques</a:t>
            </a:r>
            <a:endParaRPr sz="2400" b="1">
              <a:latin typeface="Cambria"/>
              <a:ea typeface="Cambria"/>
              <a:cs typeface="Cambria"/>
              <a:sym typeface="Cambria"/>
            </a:endParaRPr>
          </a:p>
        </p:txBody>
      </p:sp>
      <p:pic>
        <p:nvPicPr>
          <p:cNvPr id="170" name="Google Shape;170;p9"/>
          <p:cNvPicPr preferRelativeResize="0"/>
          <p:nvPr/>
        </p:nvPicPr>
        <p:blipFill rotWithShape="1">
          <a:blip r:embed="rId3">
            <a:alphaModFix/>
          </a:blip>
          <a:srcRect/>
          <a:stretch/>
        </p:blipFill>
        <p:spPr>
          <a:xfrm>
            <a:off x="0" y="1029675"/>
            <a:ext cx="6967100" cy="4055700"/>
          </a:xfrm>
          <a:prstGeom prst="rect">
            <a:avLst/>
          </a:prstGeom>
          <a:noFill/>
          <a:ln>
            <a:noFill/>
          </a:ln>
        </p:spPr>
      </p:pic>
      <p:sp>
        <p:nvSpPr>
          <p:cNvPr id="171" name="Google Shape;171;p9"/>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8 / 22 </a:t>
            </a:r>
            <a:r>
              <a:rPr lang="en-US" sz="2000">
                <a:solidFill>
                  <a:srgbClr val="D8D8D8"/>
                </a:solidFill>
                <a:latin typeface="Cambria"/>
                <a:ea typeface="Cambria"/>
                <a:cs typeface="Cambria"/>
                <a:sym typeface="Cambri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g12fedf8269e_0_32"/>
          <p:cNvGraphicFramePr/>
          <p:nvPr/>
        </p:nvGraphicFramePr>
        <p:xfrm>
          <a:off x="6773850" y="-110"/>
          <a:ext cx="4428175" cy="4205850"/>
        </p:xfrm>
        <a:graphic>
          <a:graphicData uri="http://schemas.openxmlformats.org/drawingml/2006/table">
            <a:tbl>
              <a:tblPr>
                <a:noFill/>
                <a:tableStyleId>{99BCD98D-0091-456C-8155-3AED4BC7C045}</a:tableStyleId>
              </a:tblPr>
              <a:tblGrid>
                <a:gridCol w="3167550">
                  <a:extLst>
                    <a:ext uri="{9D8B030D-6E8A-4147-A177-3AD203B41FA5}">
                      <a16:colId xmlns:a16="http://schemas.microsoft.com/office/drawing/2014/main" val="20000"/>
                    </a:ext>
                  </a:extLst>
                </a:gridCol>
                <a:gridCol w="1260625">
                  <a:extLst>
                    <a:ext uri="{9D8B030D-6E8A-4147-A177-3AD203B41FA5}">
                      <a16:colId xmlns:a16="http://schemas.microsoft.com/office/drawing/2014/main" val="20001"/>
                    </a:ext>
                  </a:extLst>
                </a:gridCol>
              </a:tblGrid>
              <a:tr h="382350">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Feature</a:t>
                      </a:r>
                      <a:endParaRPr sz="1100" b="1">
                        <a:solidFill>
                          <a:srgbClr val="FFFFFF"/>
                        </a:solidFill>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4F81BD"/>
                    </a:solidFill>
                  </a:tcPr>
                </a:tc>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Rank</a:t>
                      </a:r>
                      <a:endParaRPr sz="1100" b="1">
                        <a:solidFill>
                          <a:srgbClr val="FFFFFF"/>
                        </a:solidFill>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Medical Problem experienced(Past )</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solidFill>
                      <a:srgbClr val="B8CCE4"/>
                    </a:solidFill>
                  </a:tcPr>
                </a:tc>
                <a:extLst>
                  <a:ext uri="{0D108BD9-81ED-4DB2-BD59-A6C34878D82A}">
                    <a16:rowId xmlns:a16="http://schemas.microsoft.com/office/drawing/2014/main" val="10001"/>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MF_Moderate</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solidFill>
                      <a:srgbClr val="B8CCE4"/>
                    </a:solidFill>
                  </a:tcPr>
                </a:tc>
                <a:extLst>
                  <a:ext uri="{0D108BD9-81ED-4DB2-BD59-A6C34878D82A}">
                    <a16:rowId xmlns:a16="http://schemas.microsoft.com/office/drawing/2014/main" val="10002"/>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Poverty or severe debts</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solidFill>
                      <a:srgbClr val="B8CCE4"/>
                    </a:solidFill>
                  </a:tcPr>
                </a:tc>
                <a:extLst>
                  <a:ext uri="{0D108BD9-81ED-4DB2-BD59-A6C34878D82A}">
                    <a16:rowId xmlns:a16="http://schemas.microsoft.com/office/drawing/2014/main" val="10003"/>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Transient visual or tactile</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4"/>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Sweating</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5"/>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Palpitation</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6"/>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Nausea</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7"/>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Insomnia</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8"/>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Auditory hallucinations or illusions</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9"/>
                  </a:ext>
                </a:extLst>
              </a:tr>
              <a:tr h="382350">
                <a:tc>
                  <a:txBody>
                    <a:bodyPr/>
                    <a:lstStyle/>
                    <a:p>
                      <a:pPr marL="0" lvl="0" indent="0" algn="l" rtl="0">
                        <a:spcBef>
                          <a:spcPts val="0"/>
                        </a:spcBef>
                        <a:spcAft>
                          <a:spcPts val="0"/>
                        </a:spcAft>
                        <a:buNone/>
                      </a:pPr>
                      <a:r>
                        <a:rPr lang="en-US" sz="1100">
                          <a:latin typeface="Calibri"/>
                          <a:ea typeface="Calibri"/>
                          <a:cs typeface="Calibri"/>
                          <a:sym typeface="Calibri"/>
                        </a:rPr>
                        <a:t>Anxiety</a:t>
                      </a:r>
                      <a:endParaRPr sz="1100">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solidFill>
                      <a:srgbClr val="B8CCE4"/>
                    </a:solidFill>
                  </a:tcPr>
                </a:tc>
                <a:extLst>
                  <a:ext uri="{0D108BD9-81ED-4DB2-BD59-A6C34878D82A}">
                    <a16:rowId xmlns:a16="http://schemas.microsoft.com/office/drawing/2014/main" val="10010"/>
                  </a:ext>
                </a:extLst>
              </a:tr>
            </a:tbl>
          </a:graphicData>
        </a:graphic>
      </p:graphicFrame>
      <p:graphicFrame>
        <p:nvGraphicFramePr>
          <p:cNvPr id="178" name="Google Shape;178;g12fedf8269e_0_32"/>
          <p:cNvGraphicFramePr/>
          <p:nvPr/>
        </p:nvGraphicFramePr>
        <p:xfrm>
          <a:off x="222625" y="0"/>
          <a:ext cx="5069000" cy="5086819"/>
        </p:xfrm>
        <a:graphic>
          <a:graphicData uri="http://schemas.openxmlformats.org/drawingml/2006/table">
            <a:tbl>
              <a:tblPr>
                <a:noFill/>
                <a:tableStyleId>{99BCD98D-0091-456C-8155-3AED4BC7C045}</a:tableStyleId>
              </a:tblPr>
              <a:tblGrid>
                <a:gridCol w="2534500">
                  <a:extLst>
                    <a:ext uri="{9D8B030D-6E8A-4147-A177-3AD203B41FA5}">
                      <a16:colId xmlns:a16="http://schemas.microsoft.com/office/drawing/2014/main" val="20000"/>
                    </a:ext>
                  </a:extLst>
                </a:gridCol>
                <a:gridCol w="2534500">
                  <a:extLst>
                    <a:ext uri="{9D8B030D-6E8A-4147-A177-3AD203B41FA5}">
                      <a16:colId xmlns:a16="http://schemas.microsoft.com/office/drawing/2014/main" val="20001"/>
                    </a:ext>
                  </a:extLst>
                </a:gridCol>
              </a:tblGrid>
              <a:tr h="286925">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Specs</a:t>
                      </a:r>
                      <a:endParaRPr sz="1100" b="1">
                        <a:solidFill>
                          <a:srgbClr val="FFFFFF"/>
                        </a:solidFill>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4F81BD"/>
                    </a:solidFill>
                  </a:tcPr>
                </a:tc>
                <a:tc>
                  <a:txBody>
                    <a:bodyPr/>
                    <a:lstStyle/>
                    <a:p>
                      <a:pPr marL="0" lvl="0" indent="0" algn="l" rtl="0">
                        <a:spcBef>
                          <a:spcPts val="0"/>
                        </a:spcBef>
                        <a:spcAft>
                          <a:spcPts val="0"/>
                        </a:spcAft>
                        <a:buNone/>
                      </a:pPr>
                      <a:r>
                        <a:rPr lang="en-US" sz="1100" b="1">
                          <a:solidFill>
                            <a:srgbClr val="FFFFFF"/>
                          </a:solidFill>
                          <a:latin typeface="Calibri"/>
                          <a:ea typeface="Calibri"/>
                          <a:cs typeface="Calibri"/>
                          <a:sym typeface="Calibri"/>
                        </a:rPr>
                        <a:t>Score</a:t>
                      </a:r>
                      <a:endParaRPr sz="1100" b="1">
                        <a:solidFill>
                          <a:srgbClr val="FFFFFF"/>
                        </a:solidFill>
                        <a:latin typeface="Calibri"/>
                        <a:ea typeface="Calibri"/>
                        <a:cs typeface="Calibri"/>
                        <a:sym typeface="Calibri"/>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Annual Income</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7328258</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000000"/>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1"/>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Critical Period of Sober</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192473.7</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2"/>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Period of Treatment1</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63577.89</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3"/>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avarage units used in last 30days</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6608.901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4"/>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quantity of last drink</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5761.552</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5"/>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abv_risk</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1357.443</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6"/>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Year of Treatment (First time)</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482.0481</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7"/>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duration of use of alcohol</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191.0649</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08"/>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BCA_breaking articles at home</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178</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09"/>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How long have you been working?</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146.8842</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10"/>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Number of year of marriage</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130.6066</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B8CCE4"/>
                    </a:solidFill>
                  </a:tcPr>
                </a:tc>
                <a:extLst>
                  <a:ext uri="{0D108BD9-81ED-4DB2-BD59-A6C34878D82A}">
                    <a16:rowId xmlns:a16="http://schemas.microsoft.com/office/drawing/2014/main" val="10011"/>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duration of excessive use of alcohol</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129.5516</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lnB w="7625" cap="flat" cmpd="sng">
                      <a:solidFill>
                        <a:srgbClr val="FFFFFF"/>
                      </a:solidFill>
                      <a:prstDash val="solid"/>
                      <a:round/>
                      <a:headEnd type="none" w="sm" len="sm"/>
                      <a:tailEnd type="none" w="sm" len="sm"/>
                    </a:lnB>
                    <a:solidFill>
                      <a:srgbClr val="DCE6F1"/>
                    </a:solidFill>
                  </a:tcPr>
                </a:tc>
                <a:extLst>
                  <a:ext uri="{0D108BD9-81ED-4DB2-BD59-A6C34878D82A}">
                    <a16:rowId xmlns:a16="http://schemas.microsoft.com/office/drawing/2014/main" val="10012"/>
                  </a:ext>
                </a:extLst>
              </a:tr>
              <a:tr h="286925">
                <a:tc>
                  <a:txBody>
                    <a:bodyPr/>
                    <a:lstStyle/>
                    <a:p>
                      <a:pPr marL="0" lvl="0" indent="0" algn="l" rtl="0">
                        <a:spcBef>
                          <a:spcPts val="0"/>
                        </a:spcBef>
                        <a:spcAft>
                          <a:spcPts val="0"/>
                        </a:spcAft>
                        <a:buNone/>
                      </a:pPr>
                      <a:r>
                        <a:rPr lang="en-US" sz="1100">
                          <a:latin typeface="Calibri"/>
                          <a:ea typeface="Calibri"/>
                          <a:cs typeface="Calibri"/>
                          <a:sym typeface="Calibri"/>
                        </a:rPr>
                        <a:t>CHP_gastric</a:t>
                      </a:r>
                      <a:endParaRPr sz="1100">
                        <a:latin typeface="Calibri"/>
                        <a:ea typeface="Calibri"/>
                        <a:cs typeface="Calibri"/>
                        <a:sym typeface="Calibri"/>
                      </a:endParaRPr>
                    </a:p>
                  </a:txBody>
                  <a:tcPr marL="91425" marR="91425" marT="91425" marB="91425">
                    <a:lnR w="7625" cap="flat" cmpd="sng">
                      <a:solidFill>
                        <a:srgbClr val="FFFFFF"/>
                      </a:solidFill>
                      <a:prstDash val="solid"/>
                      <a:round/>
                      <a:headEnd type="none" w="sm" len="sm"/>
                      <a:tailEnd type="none" w="sm" len="sm"/>
                    </a:lnR>
                    <a:lnT w="7625" cap="flat" cmpd="sng">
                      <a:solidFill>
                        <a:srgbClr val="FFFFFF"/>
                      </a:solidFill>
                      <a:prstDash val="solid"/>
                      <a:round/>
                      <a:headEnd type="none" w="sm" len="sm"/>
                      <a:tailEnd type="none" w="sm" len="sm"/>
                    </a:lnT>
                    <a:solidFill>
                      <a:srgbClr val="B8CCE4"/>
                    </a:solidFill>
                  </a:tcPr>
                </a:tc>
                <a:tc>
                  <a:txBody>
                    <a:bodyPr/>
                    <a:lstStyle/>
                    <a:p>
                      <a:pPr marL="0" lvl="0" indent="0" algn="r" rtl="0">
                        <a:lnSpc>
                          <a:spcPct val="115000"/>
                        </a:lnSpc>
                        <a:spcBef>
                          <a:spcPts val="0"/>
                        </a:spcBef>
                        <a:spcAft>
                          <a:spcPts val="0"/>
                        </a:spcAft>
                        <a:buNone/>
                      </a:pPr>
                      <a:r>
                        <a:rPr lang="en-US" sz="1100">
                          <a:latin typeface="Calibri"/>
                          <a:ea typeface="Calibri"/>
                          <a:cs typeface="Calibri"/>
                          <a:sym typeface="Calibri"/>
                        </a:rPr>
                        <a:t>122.7917</a:t>
                      </a:r>
                      <a:endParaRPr sz="1100">
                        <a:latin typeface="Calibri"/>
                        <a:ea typeface="Calibri"/>
                        <a:cs typeface="Calibri"/>
                        <a:sym typeface="Calibri"/>
                      </a:endParaRPr>
                    </a:p>
                  </a:txBody>
                  <a:tcPr marL="91425" marR="91425" marT="91425" marB="91425">
                    <a:lnL w="7625" cap="flat" cmpd="sng">
                      <a:solidFill>
                        <a:srgbClr val="FFFFFF"/>
                      </a:solidFill>
                      <a:prstDash val="solid"/>
                      <a:round/>
                      <a:headEnd type="none" w="sm" len="sm"/>
                      <a:tailEnd type="none" w="sm" len="sm"/>
                    </a:lnL>
                    <a:lnT w="7625" cap="flat" cmpd="sng">
                      <a:solidFill>
                        <a:srgbClr val="FFFFFF"/>
                      </a:solidFill>
                      <a:prstDash val="solid"/>
                      <a:round/>
                      <a:headEnd type="none" w="sm" len="sm"/>
                      <a:tailEnd type="none" w="sm" len="sm"/>
                    </a:lnT>
                    <a:solidFill>
                      <a:srgbClr val="B8CCE4"/>
                    </a:solidFill>
                  </a:tcPr>
                </a:tc>
                <a:extLst>
                  <a:ext uri="{0D108BD9-81ED-4DB2-BD59-A6C34878D82A}">
                    <a16:rowId xmlns:a16="http://schemas.microsoft.com/office/drawing/2014/main" val="10013"/>
                  </a:ext>
                </a:extLst>
              </a:tr>
            </a:tbl>
          </a:graphicData>
        </a:graphic>
      </p:graphicFrame>
      <p:sp>
        <p:nvSpPr>
          <p:cNvPr id="179" name="Google Shape;179;g12fedf8269e_0_32"/>
          <p:cNvSpPr txBox="1"/>
          <p:nvPr/>
        </p:nvSpPr>
        <p:spPr>
          <a:xfrm>
            <a:off x="130775" y="4790625"/>
            <a:ext cx="6282300" cy="1446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mbria"/>
                <a:ea typeface="Cambria"/>
                <a:cs typeface="Cambria"/>
                <a:sym typeface="Cambria"/>
              </a:rPr>
              <a:t>Analysis</a:t>
            </a:r>
            <a:endParaRPr sz="1800" b="1">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Applied SelectKBest class to extract top 10 best features.</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The above features, tree based classifiers and the recursive feature elimination attributes will be taken into account for the analysis of the attributes.</a:t>
            </a:r>
            <a:endParaRPr sz="1600">
              <a:latin typeface="Cambria"/>
              <a:ea typeface="Cambria"/>
              <a:cs typeface="Cambria"/>
              <a:sym typeface="Cambria"/>
            </a:endParaRPr>
          </a:p>
        </p:txBody>
      </p:sp>
      <p:sp>
        <p:nvSpPr>
          <p:cNvPr id="180" name="Google Shape;180;g12fedf8269e_0_32"/>
          <p:cNvSpPr txBox="1"/>
          <p:nvPr/>
        </p:nvSpPr>
        <p:spPr>
          <a:xfrm>
            <a:off x="6413075" y="4205875"/>
            <a:ext cx="5655900" cy="1939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b="1">
                <a:latin typeface="Cambria"/>
                <a:ea typeface="Cambria"/>
                <a:cs typeface="Cambria"/>
                <a:sym typeface="Cambria"/>
              </a:rPr>
              <a:t>Analysis</a:t>
            </a:r>
            <a:endParaRPr sz="1800" b="1">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Feature ranking with recursive feature elimination and cross-validated selection of the best number of features</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Using linear regression as the model to identify the most important features.</a:t>
            </a:r>
            <a:endParaRPr sz="1600">
              <a:latin typeface="Cambria"/>
              <a:ea typeface="Cambria"/>
              <a:cs typeface="Cambria"/>
              <a:sym typeface="Cambria"/>
            </a:endParaRPr>
          </a:p>
          <a:p>
            <a:pPr marL="457200" lvl="0" indent="-330200" algn="just" rtl="0">
              <a:spcBef>
                <a:spcPts val="0"/>
              </a:spcBef>
              <a:spcAft>
                <a:spcPts val="0"/>
              </a:spcAft>
              <a:buSzPts val="1600"/>
              <a:buFont typeface="Cambria"/>
              <a:buChar char="●"/>
            </a:pPr>
            <a:r>
              <a:rPr lang="en-US" sz="1600">
                <a:latin typeface="Cambria"/>
                <a:ea typeface="Cambria"/>
                <a:cs typeface="Cambria"/>
                <a:sym typeface="Cambria"/>
              </a:rPr>
              <a:t>The above attributes will be analysed using visualization techniques.</a:t>
            </a:r>
            <a:endParaRPr sz="1600">
              <a:latin typeface="Cambria"/>
              <a:ea typeface="Cambria"/>
              <a:cs typeface="Cambria"/>
              <a:sym typeface="Cambria"/>
            </a:endParaRPr>
          </a:p>
        </p:txBody>
      </p:sp>
      <p:sp>
        <p:nvSpPr>
          <p:cNvPr id="181" name="Google Shape;181;g12fedf8269e_0_32"/>
          <p:cNvSpPr txBox="1"/>
          <p:nvPr/>
        </p:nvSpPr>
        <p:spPr>
          <a:xfrm>
            <a:off x="10656304" y="6457800"/>
            <a:ext cx="153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Cambria"/>
                <a:ea typeface="Cambria"/>
                <a:cs typeface="Cambria"/>
                <a:sym typeface="Cambria"/>
              </a:rPr>
              <a:t>     </a:t>
            </a:r>
            <a:r>
              <a:rPr lang="en-US" sz="2000">
                <a:solidFill>
                  <a:srgbClr val="FFFF00"/>
                </a:solidFill>
                <a:latin typeface="Cambria"/>
                <a:ea typeface="Cambria"/>
                <a:cs typeface="Cambria"/>
                <a:sym typeface="Cambria"/>
              </a:rPr>
              <a:t>9 / 22 </a:t>
            </a:r>
            <a:r>
              <a:rPr lang="en-US" sz="2000">
                <a:solidFill>
                  <a:srgbClr val="D8D8D8"/>
                </a:solidFill>
                <a:latin typeface="Cambria"/>
                <a:ea typeface="Cambria"/>
                <a:cs typeface="Cambria"/>
                <a:sym typeface="Cambria"/>
              </a:rPr>
              <a:t>    </a:t>
            </a:r>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                    EXPLORATORY DATA  ANALYSIS                                     COURSE PROJECT      </vt:lpstr>
      <vt:lpstr>CONTENTS</vt:lpstr>
      <vt:lpstr>PROBLEM STATEMENT</vt:lpstr>
      <vt:lpstr> DOMAIN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EXPLORATORY DATA  ANALYSIS                                     COURSE PROJECT      </dc:title>
  <cp:revision>1</cp:revision>
  <dcterms:created xsi:type="dcterms:W3CDTF">2022-04-26T03:35:21Z</dcterms:created>
  <dcterms:modified xsi:type="dcterms:W3CDTF">2024-02-15T06:33:50Z</dcterms:modified>
</cp:coreProperties>
</file>