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Norwester" charset="1" panose="00000506000000000000"/>
      <p:regular r:id="rId22"/>
    </p:embeddedFont>
    <p:embeddedFont>
      <p:font typeface="Trebuchet MS" charset="1" panose="020B0603020202020204"/>
      <p:regular r:id="rId23"/>
    </p:embeddedFont>
    <p:embeddedFont>
      <p:font typeface="Arimo" charset="1" panose="020B0604020202020204"/>
      <p:regular r:id="rId24"/>
    </p:embeddedFont>
    <p:embeddedFont>
      <p:font typeface="Trebuchet MS Bold" charset="1" panose="020B0703020202020204"/>
      <p:regular r:id="rId25"/>
    </p:embeddedFont>
    <p:embeddedFont>
      <p:font typeface="Times New Roman Bold" charset="1" panose="02030802070405020303"/>
      <p:regular r:id="rId26"/>
    </p:embeddedFont>
    <p:embeddedFont>
      <p:font typeface="Times New Roman" charset="1" panose="02030502070405020303"/>
      <p:regular r:id="rId27"/>
    </p:embeddedFont>
    <p:embeddedFont>
      <p:font typeface="TT Rounds Condensed" charset="1" panose="02000506030000020003"/>
      <p:regular r:id="rId28"/>
    </p:embeddedFont>
    <p:embeddedFont>
      <p:font typeface="TT Rounds Condensed Bold" charset="1" panose="02000806030000020003"/>
      <p:regular r:id="rId29"/>
    </p:embeddedFont>
    <p:embeddedFont>
      <p:font typeface="Arimo Bold" charset="1" panose="020B0704020202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657350" y="762035"/>
            <a:ext cx="14973300" cy="1447731"/>
          </a:xfrm>
          <a:prstGeom prst="rect">
            <a:avLst/>
          </a:prstGeom>
        </p:spPr>
        <p:txBody>
          <a:bodyPr anchor="t" rtlCol="false" tIns="0" lIns="0" bIns="0" rIns="0">
            <a:spAutoFit/>
          </a:bodyPr>
          <a:lstStyle/>
          <a:p>
            <a:pPr algn="l">
              <a:lnSpc>
                <a:spcPts val="5759"/>
              </a:lnSpc>
            </a:pPr>
            <a:r>
              <a:rPr lang="en-US" sz="4800">
                <a:solidFill>
                  <a:srgbClr val="0F0F0F"/>
                </a:solidFill>
                <a:latin typeface="Norwester"/>
                <a:ea typeface="Norwester"/>
                <a:cs typeface="Norwester"/>
                <a:sym typeface="Norwester"/>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414619" y="4686358"/>
            <a:ext cx="12733020" cy="2743142"/>
          </a:xfrm>
          <a:prstGeom prst="rect">
            <a:avLst/>
          </a:prstGeom>
        </p:spPr>
        <p:txBody>
          <a:bodyPr anchor="t" rtlCol="false" tIns="0" lIns="0" bIns="0" rIns="0">
            <a:spAutoFit/>
          </a:bodyPr>
          <a:lstStyle/>
          <a:p>
            <a:pPr algn="l">
              <a:lnSpc>
                <a:spcPts val="4320"/>
              </a:lnSpc>
            </a:pPr>
            <a:r>
              <a:rPr lang="en-US" sz="3600" spc="33">
                <a:solidFill>
                  <a:srgbClr val="000000"/>
                </a:solidFill>
                <a:latin typeface="Arimo"/>
                <a:ea typeface="Arimo"/>
                <a:cs typeface="Arimo"/>
                <a:sym typeface="Arimo"/>
              </a:rPr>
              <a:t>STUDENT NAME: NAVEEN V</a:t>
            </a:r>
          </a:p>
          <a:p>
            <a:pPr algn="l">
              <a:lnSpc>
                <a:spcPts val="4320"/>
              </a:lnSpc>
            </a:pPr>
            <a:r>
              <a:rPr lang="en-US" sz="3600" spc="33">
                <a:solidFill>
                  <a:srgbClr val="000000"/>
                </a:solidFill>
                <a:latin typeface="Arimo"/>
                <a:ea typeface="Arimo"/>
                <a:cs typeface="Arimo"/>
                <a:sym typeface="Arimo"/>
              </a:rPr>
              <a:t>REGISTER NO.   :312210622</a:t>
            </a:r>
          </a:p>
          <a:p>
            <a:pPr algn="l">
              <a:lnSpc>
                <a:spcPts val="4320"/>
              </a:lnSpc>
            </a:pPr>
            <a:r>
              <a:rPr lang="en-US" sz="3600" spc="33">
                <a:solidFill>
                  <a:srgbClr val="000000"/>
                </a:solidFill>
                <a:latin typeface="Arimo"/>
                <a:ea typeface="Arimo"/>
                <a:cs typeface="Arimo"/>
                <a:sym typeface="Arimo"/>
              </a:rPr>
              <a:t>DEPARTMENT.   :B.COM(GENERAL) COMMERCE </a:t>
            </a:r>
          </a:p>
          <a:p>
            <a:pPr algn="l">
              <a:lnSpc>
                <a:spcPts val="4320"/>
              </a:lnSpc>
            </a:pPr>
            <a:r>
              <a:rPr lang="en-US" sz="3600" spc="33">
                <a:solidFill>
                  <a:srgbClr val="000000"/>
                </a:solidFill>
                <a:latin typeface="Arimo"/>
                <a:ea typeface="Arimo"/>
                <a:cs typeface="Arimo"/>
                <a:sym typeface="Arimo"/>
              </a:rPr>
              <a:t>COLLEGE.           :SRM ARTS AND SCIENCE COLLEGE</a:t>
            </a:r>
          </a:p>
          <a:p>
            <a:pPr algn="l">
              <a:lnSpc>
                <a:spcPts val="4320"/>
              </a:lnSpc>
            </a:pPr>
            <a:r>
              <a:rPr lang="en-US" sz="3600" spc="33">
                <a:solidFill>
                  <a:srgbClr val="000000"/>
                </a:solidFill>
                <a:latin typeface="Arimo"/>
                <a:ea typeface="Arimo"/>
                <a:cs typeface="Arimo"/>
                <a:sym typeface="Arimo"/>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348740" y="206687"/>
            <a:ext cx="4955856" cy="1143000"/>
          </a:xfrm>
          <a:prstGeom prst="rect">
            <a:avLst/>
          </a:prstGeom>
        </p:spPr>
        <p:txBody>
          <a:bodyPr anchor="t" rtlCol="false" tIns="0" lIns="0" bIns="0" rIns="0">
            <a:spAutoFit/>
          </a:bodyPr>
          <a:lstStyle/>
          <a:p>
            <a:pPr algn="l">
              <a:lnSpc>
                <a:spcPts val="8640"/>
              </a:lnSpc>
            </a:pPr>
            <a:r>
              <a:rPr lang="en-US" sz="7200" spc="-44">
                <a:solidFill>
                  <a:srgbClr val="42D0A1"/>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74487" y="1651820"/>
            <a:ext cx="9791287" cy="7757235"/>
          </a:xfrm>
          <a:prstGeom prst="rect">
            <a:avLst/>
          </a:prstGeom>
        </p:spPr>
        <p:txBody>
          <a:bodyPr anchor="t" rtlCol="false" tIns="0" lIns="0" bIns="0" rIns="0">
            <a:spAutoFit/>
          </a:bodyPr>
          <a:lstStyle/>
          <a:p>
            <a:pPr algn="l">
              <a:lnSpc>
                <a:spcPts val="3003"/>
              </a:lnSpc>
            </a:pPr>
            <a:r>
              <a:rPr lang="en-US" sz="2503" spc="23">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003"/>
              </a:lnSpc>
            </a:pPr>
            <a:r>
              <a:rPr lang="en-US" sz="2503" spc="23">
                <a:solidFill>
                  <a:srgbClr val="000000"/>
                </a:solidFill>
                <a:latin typeface="TT Rounds Condensed"/>
                <a:ea typeface="TT Rounds Condensed"/>
                <a:cs typeface="TT Rounds Condensed"/>
                <a:sym typeface="TT Rounds Condensed"/>
              </a:rPr>
              <a:t>1. </a:t>
            </a:r>
            <a:r>
              <a:rPr lang="en-US" sz="2503" spc="23"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503" spc="23">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003"/>
              </a:lnSpc>
            </a:pPr>
            <a:r>
              <a:rPr lang="en-US" sz="2503" spc="23">
                <a:solidFill>
                  <a:srgbClr val="000000"/>
                </a:solidFill>
                <a:latin typeface="TT Rounds Condensed"/>
                <a:ea typeface="TT Rounds Condensed"/>
                <a:cs typeface="TT Rounds Condensed"/>
                <a:sym typeface="TT Rounds Condensed"/>
              </a:rPr>
              <a:t>2. </a:t>
            </a:r>
            <a:r>
              <a:rPr lang="en-US" sz="2503" spc="23" u="sng">
                <a:solidFill>
                  <a:srgbClr val="000000"/>
                </a:solidFill>
                <a:latin typeface="TT Rounds Condensed Bold"/>
                <a:ea typeface="TT Rounds Condensed Bold"/>
                <a:cs typeface="TT Rounds Condensed Bold"/>
                <a:sym typeface="TT Rounds Condensed Bold"/>
              </a:rPr>
              <a:t>Time Series Analysis Trend Analysis</a:t>
            </a:r>
            <a:r>
              <a:rPr lang="en-US" sz="2503" spc="23">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003"/>
              </a:lnSpc>
            </a:pPr>
            <a:r>
              <a:rPr lang="en-US" sz="2503" spc="23">
                <a:solidFill>
                  <a:srgbClr val="000000"/>
                </a:solidFill>
                <a:latin typeface="TT Rounds Condensed"/>
                <a:ea typeface="TT Rounds Condensed"/>
                <a:cs typeface="TT Rounds Condensed"/>
                <a:sym typeface="TT Rounds Condensed"/>
              </a:rPr>
              <a:t>3. </a:t>
            </a:r>
            <a:r>
              <a:rPr lang="en-US" sz="2503" spc="23" u="sng">
                <a:solidFill>
                  <a:srgbClr val="000000"/>
                </a:solidFill>
                <a:latin typeface="TT Rounds Condensed Bold"/>
                <a:ea typeface="TT Rounds Condensed Bold"/>
                <a:cs typeface="TT Rounds Condensed Bold"/>
                <a:sym typeface="TT Rounds Condensed Bold"/>
              </a:rPr>
              <a:t>Pivot Tables and Charts Attendance Summary</a:t>
            </a:r>
            <a:r>
              <a:rPr lang="en-US" sz="2503" spc="23">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003"/>
              </a:lnSpc>
            </a:pPr>
            <a:r>
              <a:rPr lang="en-US" sz="2503" spc="23">
                <a:solidFill>
                  <a:srgbClr val="000000"/>
                </a:solidFill>
                <a:latin typeface="TT Rounds Condensed"/>
                <a:ea typeface="TT Rounds Condensed"/>
                <a:cs typeface="TT Rounds Condensed"/>
                <a:sym typeface="TT Rounds Condensed"/>
              </a:rPr>
              <a:t>4. </a:t>
            </a:r>
            <a:r>
              <a:rPr lang="en-US" sz="2503" spc="23" u="sng">
                <a:solidFill>
                  <a:srgbClr val="000000"/>
                </a:solidFill>
                <a:latin typeface="TT Rounds Condensed Bold"/>
                <a:ea typeface="TT Rounds Condensed Bold"/>
                <a:cs typeface="TT Rounds Condensed Bold"/>
                <a:sym typeface="TT Rounds Condensed Bold"/>
              </a:rPr>
              <a:t>Absenteeism Analysis Absence Rates</a:t>
            </a:r>
            <a:r>
              <a:rPr lang="en-US" sz="2503" spc="23">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014505" y="806381"/>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4605532" cy="1114425"/>
          </a:xfrm>
          <a:prstGeom prst="rect">
            <a:avLst/>
          </a:prstGeom>
        </p:spPr>
        <p:txBody>
          <a:bodyPr anchor="t" rtlCol="false" tIns="0" lIns="0" bIns="0" rIns="0">
            <a:spAutoFit/>
          </a:bodyPr>
          <a:lstStyle/>
          <a:p>
            <a:pPr algn="l">
              <a:lnSpc>
                <a:spcPts val="8640"/>
              </a:lnSpc>
            </a:pPr>
            <a:r>
              <a:rPr lang="en-US" sz="7200">
                <a:solidFill>
                  <a:srgbClr val="42D0A1"/>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237298" y="885825"/>
            <a:ext cx="16022002" cy="1280160"/>
          </a:xfrm>
          <a:prstGeom prst="rect">
            <a:avLst/>
          </a:prstGeom>
        </p:spPr>
        <p:txBody>
          <a:bodyPr anchor="t" rtlCol="false" tIns="0" lIns="0" bIns="0" rIns="0">
            <a:spAutoFit/>
          </a:bodyPr>
          <a:lstStyle/>
          <a:p>
            <a:pPr algn="l">
              <a:lnSpc>
                <a:spcPts val="8640"/>
              </a:lnSpc>
            </a:pPr>
            <a:r>
              <a:rPr lang="en-US" sz="7200">
                <a:solidFill>
                  <a:srgbClr val="42D0A1"/>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132998" y="2741681"/>
            <a:ext cx="12640152" cy="5970350"/>
          </a:xfrm>
          <a:prstGeom prst="rect">
            <a:avLst/>
          </a:prstGeom>
        </p:spPr>
        <p:txBody>
          <a:bodyPr anchor="t" rtlCol="false" tIns="0" lIns="0" bIns="0" rIns="0">
            <a:spAutoFit/>
          </a:bodyPr>
          <a:lstStyle/>
          <a:p>
            <a:pPr algn="l">
              <a:lnSpc>
                <a:spcPts val="3846"/>
              </a:lnSpc>
            </a:pPr>
            <a:r>
              <a:rPr lang="en-US" sz="3205" spc="29">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2155201" y="251904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2155202" y="4614054"/>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371600" y="1195388"/>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4913471" y="2064529"/>
            <a:ext cx="7961297" cy="7136621"/>
          </a:xfrm>
          <a:prstGeom prst="rect">
            <a:avLst/>
          </a:prstGeom>
        </p:spPr>
        <p:txBody>
          <a:bodyPr anchor="t" rtlCol="false" tIns="0" lIns="0" bIns="0" rIns="0">
            <a:spAutoFit/>
          </a:bodyPr>
          <a:lstStyle/>
          <a:p>
            <a:pPr algn="l">
              <a:lnSpc>
                <a:spcPts val="5451"/>
              </a:lnSpc>
            </a:pPr>
          </a:p>
          <a:p>
            <a:pPr algn="l" marL="822090" indent="-411045" lvl="1">
              <a:lnSpc>
                <a:spcPts val="5451"/>
              </a:lnSpc>
              <a:buAutoNum type="arabicPeriod" startAt="1"/>
            </a:pPr>
            <a:r>
              <a:rPr lang="en-US" sz="4542">
                <a:solidFill>
                  <a:srgbClr val="0D0D0D"/>
                </a:solidFill>
                <a:latin typeface="Times New Roman"/>
                <a:ea typeface="Times New Roman"/>
                <a:cs typeface="Times New Roman"/>
                <a:sym typeface="Times New Roman"/>
              </a:rPr>
              <a:t>Problem Statement</a:t>
            </a:r>
          </a:p>
          <a:p>
            <a:pPr algn="l" marL="822090" indent="-411045" lvl="1">
              <a:lnSpc>
                <a:spcPts val="5451"/>
              </a:lnSpc>
              <a:buAutoNum type="arabicPeriod" startAt="1"/>
            </a:pPr>
            <a:r>
              <a:rPr lang="en-US" sz="4542">
                <a:solidFill>
                  <a:srgbClr val="0D0D0D"/>
                </a:solidFill>
                <a:latin typeface="Times New Roman"/>
                <a:ea typeface="Times New Roman"/>
                <a:cs typeface="Times New Roman"/>
                <a:sym typeface="Times New Roman"/>
              </a:rPr>
              <a:t>Project Overview</a:t>
            </a:r>
          </a:p>
          <a:p>
            <a:pPr algn="l" marL="822090" indent="-411045" lvl="1">
              <a:lnSpc>
                <a:spcPts val="5451"/>
              </a:lnSpc>
              <a:buAutoNum type="arabicPeriod" startAt="1"/>
            </a:pPr>
            <a:r>
              <a:rPr lang="en-US" sz="4542">
                <a:solidFill>
                  <a:srgbClr val="0D0D0D"/>
                </a:solidFill>
                <a:latin typeface="Times New Roman"/>
                <a:ea typeface="Times New Roman"/>
                <a:cs typeface="Times New Roman"/>
                <a:sym typeface="Times New Roman"/>
              </a:rPr>
              <a:t>End Users</a:t>
            </a:r>
          </a:p>
          <a:p>
            <a:pPr algn="l" marL="822090" indent="-411045" lvl="1">
              <a:lnSpc>
                <a:spcPts val="5451"/>
              </a:lnSpc>
              <a:buAutoNum type="arabicPeriod" startAt="1"/>
            </a:pPr>
            <a:r>
              <a:rPr lang="en-US" sz="4542">
                <a:solidFill>
                  <a:srgbClr val="0D0D0D"/>
                </a:solidFill>
                <a:latin typeface="Times New Roman"/>
                <a:ea typeface="Times New Roman"/>
                <a:cs typeface="Times New Roman"/>
                <a:sym typeface="Times New Roman"/>
              </a:rPr>
              <a:t>Our Solution and Proposition</a:t>
            </a:r>
          </a:p>
          <a:p>
            <a:pPr algn="l" marL="822090" indent="-411045" lvl="1">
              <a:lnSpc>
                <a:spcPts val="5451"/>
              </a:lnSpc>
              <a:buAutoNum type="arabicPeriod" startAt="1"/>
            </a:pPr>
            <a:r>
              <a:rPr lang="en-US" sz="4542">
                <a:solidFill>
                  <a:srgbClr val="0D0D0D"/>
                </a:solidFill>
                <a:latin typeface="Times New Roman"/>
                <a:ea typeface="Times New Roman"/>
                <a:cs typeface="Times New Roman"/>
                <a:sym typeface="Times New Roman"/>
              </a:rPr>
              <a:t>Dataset Description</a:t>
            </a:r>
          </a:p>
          <a:p>
            <a:pPr algn="l" marL="822090" indent="-411045" lvl="1">
              <a:lnSpc>
                <a:spcPts val="5451"/>
              </a:lnSpc>
              <a:buAutoNum type="arabicPeriod" startAt="1"/>
            </a:pPr>
            <a:r>
              <a:rPr lang="en-US" sz="4542">
                <a:solidFill>
                  <a:srgbClr val="0D0D0D"/>
                </a:solidFill>
                <a:latin typeface="Times New Roman"/>
                <a:ea typeface="Times New Roman"/>
                <a:cs typeface="Times New Roman"/>
                <a:sym typeface="Times New Roman"/>
              </a:rPr>
              <a:t>Modelling Approach</a:t>
            </a:r>
          </a:p>
          <a:p>
            <a:pPr algn="l" marL="822090" indent="-411045" lvl="1">
              <a:lnSpc>
                <a:spcPts val="5451"/>
              </a:lnSpc>
              <a:buAutoNum type="arabicPeriod" startAt="1"/>
            </a:pPr>
            <a:r>
              <a:rPr lang="en-US" sz="4542">
                <a:solidFill>
                  <a:srgbClr val="0D0D0D"/>
                </a:solidFill>
                <a:latin typeface="Times New Roman"/>
                <a:ea typeface="Times New Roman"/>
                <a:cs typeface="Times New Roman"/>
                <a:sym typeface="Times New Roman"/>
              </a:rPr>
              <a:t>Results and Discussion</a:t>
            </a:r>
          </a:p>
          <a:p>
            <a:pPr algn="l" marL="822090" indent="-411045" lvl="1">
              <a:lnSpc>
                <a:spcPts val="5451"/>
              </a:lnSpc>
              <a:buAutoNum type="arabicPeriod" startAt="1"/>
            </a:pPr>
            <a:r>
              <a:rPr lang="en-US" sz="4542">
                <a:solidFill>
                  <a:srgbClr val="0D0D0D"/>
                </a:solidFill>
                <a:latin typeface="Times New Roman"/>
                <a:ea typeface="Times New Roman"/>
                <a:cs typeface="Times New Roman"/>
                <a:sym typeface="Times New Roman"/>
              </a:rPr>
              <a:t>Conclusion</a:t>
            </a:r>
          </a:p>
          <a:p>
            <a:pPr algn="l" marL="822090" indent="-411045" lvl="1">
              <a:lnSpc>
                <a:spcPts val="5451"/>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41095" y="2276157"/>
            <a:ext cx="8455343" cy="1010285"/>
          </a:xfrm>
          <a:prstGeom prst="rect">
            <a:avLst/>
          </a:prstGeom>
        </p:spPr>
        <p:txBody>
          <a:bodyPr anchor="t" rtlCol="false" tIns="0" lIns="0" bIns="0" rIns="0">
            <a:spAutoFit/>
          </a:bodyPr>
          <a:lstStyle/>
          <a:p>
            <a:pPr algn="l">
              <a:lnSpc>
                <a:spcPts val="7650"/>
              </a:lnSpc>
            </a:pPr>
            <a:r>
              <a:rPr lang="en-US" sz="6375" spc="22">
                <a:solidFill>
                  <a:srgbClr val="42D0A1"/>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583512" y="4329515"/>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48727" y="2033270"/>
            <a:ext cx="7895272" cy="1010285"/>
          </a:xfrm>
          <a:prstGeom prst="rect">
            <a:avLst/>
          </a:prstGeom>
        </p:spPr>
        <p:txBody>
          <a:bodyPr anchor="t" rtlCol="false" tIns="0" lIns="0" bIns="0" rIns="0">
            <a:spAutoFit/>
          </a:bodyPr>
          <a:lstStyle/>
          <a:p>
            <a:pPr algn="l">
              <a:lnSpc>
                <a:spcPts val="7650"/>
              </a:lnSpc>
            </a:pPr>
            <a:r>
              <a:rPr lang="en-US" sz="6375" spc="7">
                <a:solidFill>
                  <a:srgbClr val="42D0A1"/>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977265" y="3946654"/>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9605708" y="1354199"/>
            <a:ext cx="738354" cy="760728"/>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42D0A1"/>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967740" y="3019425"/>
            <a:ext cx="10748010" cy="6371713"/>
          </a:xfrm>
          <a:prstGeom prst="rect">
            <a:avLst/>
          </a:prstGeom>
        </p:spPr>
        <p:txBody>
          <a:bodyPr anchor="t" rtlCol="false" tIns="0" lIns="0" bIns="0" rIns="0">
            <a:spAutoFit/>
          </a:bodyPr>
          <a:lstStyle/>
          <a:p>
            <a:pPr algn="l" marL="571063" indent="-285532" lvl="1">
              <a:lnSpc>
                <a:spcPts val="3786"/>
              </a:lnSpc>
              <a:buFont typeface="Arial"/>
              <a:buChar char="•"/>
            </a:pPr>
            <a:r>
              <a:rPr lang="en-US" sz="3155" spc="29" u="sng">
                <a:solidFill>
                  <a:srgbClr val="000000"/>
                </a:solidFill>
                <a:latin typeface="TT Rounds Condensed Bold"/>
                <a:ea typeface="TT Rounds Condensed Bold"/>
                <a:cs typeface="TT Rounds Condensed Bold"/>
                <a:sym typeface="TT Rounds Condensed Bold"/>
              </a:rPr>
              <a:t>Human Resources (HR) Managers</a:t>
            </a:r>
            <a:r>
              <a:rPr lang="en-US" sz="3155" spc="29">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71063" indent="-285532" lvl="1">
              <a:lnSpc>
                <a:spcPts val="3786"/>
              </a:lnSpc>
              <a:buFont typeface="Arial"/>
              <a:buChar char="•"/>
            </a:pPr>
            <a:r>
              <a:rPr lang="en-US" sz="3155" spc="29" u="sng">
                <a:solidFill>
                  <a:srgbClr val="000000"/>
                </a:solidFill>
                <a:latin typeface="TT Rounds Condensed Bold"/>
                <a:ea typeface="TT Rounds Condensed Bold"/>
                <a:cs typeface="TT Rounds Condensed Bold"/>
                <a:sym typeface="TT Rounds Condensed Bold"/>
              </a:rPr>
              <a:t>Department Heads and Supervisors</a:t>
            </a:r>
            <a:r>
              <a:rPr lang="en-US" sz="3155" spc="29">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71063" indent="-285532" lvl="1">
              <a:lnSpc>
                <a:spcPts val="3786"/>
              </a:lnSpc>
              <a:buFont typeface="Arial"/>
              <a:buChar char="•"/>
            </a:pPr>
            <a:r>
              <a:rPr lang="en-US" sz="3155" spc="29" u="sng">
                <a:solidFill>
                  <a:srgbClr val="000000"/>
                </a:solidFill>
                <a:latin typeface="TT Rounds Condensed Bold"/>
                <a:ea typeface="TT Rounds Condensed Bold"/>
                <a:cs typeface="TT Rounds Condensed Bold"/>
                <a:sym typeface="TT Rounds Condensed Bold"/>
              </a:rPr>
              <a:t>Employees</a:t>
            </a:r>
            <a:r>
              <a:rPr lang="en-US" sz="3155" spc="29">
                <a:solidFill>
                  <a:srgbClr val="000000"/>
                </a:solidFill>
                <a:latin typeface="TT Rounds Condensed Bold"/>
                <a:ea typeface="TT Rounds Condensed Bold"/>
                <a:cs typeface="TT Rounds Condensed Bold"/>
                <a:sym typeface="TT Rounds Condensed Bold"/>
              </a:rPr>
              <a:t> </a:t>
            </a:r>
            <a:r>
              <a:rPr lang="en-US" sz="3155" spc="29">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71063" indent="-285532" lvl="1">
              <a:lnSpc>
                <a:spcPts val="3786"/>
              </a:lnSpc>
              <a:buFont typeface="Arial"/>
              <a:buChar char="•"/>
            </a:pPr>
            <a:r>
              <a:rPr lang="en-US" sz="3155" spc="29" u="sng">
                <a:solidFill>
                  <a:srgbClr val="000000"/>
                </a:solidFill>
                <a:latin typeface="TT Rounds Condensed Bold"/>
                <a:ea typeface="TT Rounds Condensed Bold"/>
                <a:cs typeface="TT Rounds Condensed Bold"/>
                <a:sym typeface="TT Rounds Condensed Bold"/>
              </a:rPr>
              <a:t>Executives and Decision Makers</a:t>
            </a:r>
            <a:r>
              <a:rPr lang="en-US" sz="3155" spc="29">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759683" y="1019175"/>
            <a:ext cx="14644688" cy="859155"/>
          </a:xfrm>
          <a:prstGeom prst="rect">
            <a:avLst/>
          </a:prstGeom>
        </p:spPr>
        <p:txBody>
          <a:bodyPr anchor="t" rtlCol="false" tIns="0" lIns="0" bIns="0" rIns="0">
            <a:spAutoFit/>
          </a:bodyPr>
          <a:lstStyle/>
          <a:p>
            <a:pPr algn="l">
              <a:lnSpc>
                <a:spcPts val="6480"/>
              </a:lnSpc>
            </a:pPr>
            <a:r>
              <a:rPr lang="en-US" sz="5400" spc="37">
                <a:solidFill>
                  <a:srgbClr val="42D0A1"/>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941000" y="3712189"/>
            <a:ext cx="10039063" cy="7044433"/>
          </a:xfrm>
          <a:prstGeom prst="rect">
            <a:avLst/>
          </a:prstGeom>
        </p:spPr>
        <p:txBody>
          <a:bodyPr anchor="t" rtlCol="false" tIns="0" lIns="0" bIns="0" rIns="0">
            <a:spAutoFit/>
          </a:bodyPr>
          <a:lstStyle/>
          <a:p>
            <a:pPr algn="l" marL="608234" indent="-304117" lvl="1">
              <a:lnSpc>
                <a:spcPts val="4033"/>
              </a:lnSpc>
              <a:buFont typeface="Arial"/>
              <a:buChar char="•"/>
            </a:pPr>
            <a:r>
              <a:rPr lang="en-US" sz="3360" spc="31" u="sng">
                <a:solidFill>
                  <a:srgbClr val="000000"/>
                </a:solidFill>
                <a:latin typeface="TT Rounds Condensed Bold"/>
                <a:ea typeface="TT Rounds Condensed Bold"/>
                <a:cs typeface="TT Rounds Condensed Bold"/>
                <a:sym typeface="TT Rounds Condensed Bold"/>
              </a:rPr>
              <a:t>Conditional Formatting</a:t>
            </a:r>
            <a:r>
              <a:rPr lang="en-US" sz="3360" spc="31">
                <a:solidFill>
                  <a:srgbClr val="000000"/>
                </a:solidFill>
                <a:latin typeface="TT Rounds Condensed Bold"/>
                <a:ea typeface="TT Rounds Condensed Bold"/>
                <a:cs typeface="TT Rounds Condensed Bold"/>
                <a:sym typeface="TT Rounds Condensed Bold"/>
              </a:rPr>
              <a:t> </a:t>
            </a:r>
            <a:r>
              <a:rPr lang="en-US" sz="3360" spc="31">
                <a:solidFill>
                  <a:srgbClr val="000000"/>
                </a:solidFill>
                <a:latin typeface="TT Rounds Condensed"/>
                <a:ea typeface="TT Rounds Condensed"/>
                <a:cs typeface="TT Rounds Condensed"/>
                <a:sym typeface="TT Rounds Condensed"/>
              </a:rPr>
              <a:t>:It is used for highlighting the missing values.</a:t>
            </a:r>
          </a:p>
          <a:p>
            <a:pPr algn="l" marL="608234" indent="-304117" lvl="1">
              <a:lnSpc>
                <a:spcPts val="4033"/>
              </a:lnSpc>
              <a:buFont typeface="Arial"/>
              <a:buChar char="•"/>
            </a:pPr>
            <a:r>
              <a:rPr lang="en-US" sz="3360" spc="31" u="sng">
                <a:solidFill>
                  <a:srgbClr val="000000"/>
                </a:solidFill>
                <a:latin typeface="TT Rounds Condensed Bold"/>
                <a:ea typeface="TT Rounds Condensed Bold"/>
                <a:cs typeface="TT Rounds Condensed Bold"/>
                <a:sym typeface="TT Rounds Condensed Bold"/>
              </a:rPr>
              <a:t>Filter</a:t>
            </a:r>
            <a:r>
              <a:rPr lang="en-US" sz="3360" spc="31">
                <a:solidFill>
                  <a:srgbClr val="000000"/>
                </a:solidFill>
                <a:latin typeface="TT Rounds Condensed"/>
                <a:ea typeface="TT Rounds Condensed"/>
                <a:cs typeface="TT Rounds Condensed"/>
                <a:sym typeface="TT Rounds Condensed"/>
              </a:rPr>
              <a:t>: It is used for removing or filtering out the missing values.</a:t>
            </a:r>
            <a:r>
              <a:rPr lang="en-US" sz="3360" spc="31" u="sng">
                <a:solidFill>
                  <a:srgbClr val="000000"/>
                </a:solidFill>
                <a:latin typeface="TT Rounds Condensed"/>
                <a:ea typeface="TT Rounds Condensed"/>
                <a:cs typeface="TT Rounds Condensed"/>
                <a:sym typeface="TT Rounds Condensed"/>
              </a:rPr>
              <a:t> </a:t>
            </a:r>
          </a:p>
          <a:p>
            <a:pPr algn="l" marL="608234" indent="-304117" lvl="1">
              <a:lnSpc>
                <a:spcPts val="4033"/>
              </a:lnSpc>
              <a:buFont typeface="Arial"/>
              <a:buChar char="•"/>
            </a:pPr>
            <a:r>
              <a:rPr lang="en-US" sz="3360" spc="31" u="sng">
                <a:solidFill>
                  <a:srgbClr val="000000"/>
                </a:solidFill>
                <a:latin typeface="TT Rounds Condensed Bold"/>
                <a:ea typeface="TT Rounds Condensed Bold"/>
                <a:cs typeface="TT Rounds Condensed Bold"/>
                <a:sym typeface="TT Rounds Condensed Bold"/>
              </a:rPr>
              <a:t>Formula</a:t>
            </a:r>
            <a:r>
              <a:rPr lang="en-US" sz="3360" spc="31">
                <a:solidFill>
                  <a:srgbClr val="000000"/>
                </a:solidFill>
                <a:latin typeface="TT Rounds Condensed"/>
                <a:ea typeface="TT Rounds Condensed"/>
                <a:cs typeface="TT Rounds Condensed"/>
                <a:sym typeface="TT Rounds Condensed"/>
              </a:rPr>
              <a:t>: It is used for to calculate the attendance levels of the employee.</a:t>
            </a:r>
          </a:p>
          <a:p>
            <a:pPr algn="l" marL="608234" indent="-304117" lvl="1">
              <a:lnSpc>
                <a:spcPts val="4033"/>
              </a:lnSpc>
              <a:buFont typeface="Arial"/>
              <a:buChar char="•"/>
            </a:pPr>
            <a:r>
              <a:rPr lang="en-US" sz="3360" spc="31" u="sng">
                <a:solidFill>
                  <a:srgbClr val="000000"/>
                </a:solidFill>
                <a:latin typeface="TT Rounds Condensed Bold"/>
                <a:ea typeface="TT Rounds Condensed Bold"/>
                <a:cs typeface="TT Rounds Condensed Bold"/>
                <a:sym typeface="TT Rounds Condensed Bold"/>
              </a:rPr>
              <a:t>Pivot</a:t>
            </a:r>
            <a:r>
              <a:rPr lang="en-US" sz="3360" spc="31">
                <a:solidFill>
                  <a:srgbClr val="000000"/>
                </a:solidFill>
                <a:latin typeface="TT Rounds Condensed"/>
                <a:ea typeface="TT Rounds Condensed"/>
                <a:cs typeface="TT Rounds Condensed"/>
                <a:sym typeface="TT Rounds Condensed"/>
              </a:rPr>
              <a:t>: It is used for summary of the data.</a:t>
            </a:r>
          </a:p>
          <a:p>
            <a:pPr algn="l" marL="608234" indent="-304117" lvl="1">
              <a:lnSpc>
                <a:spcPts val="4033"/>
              </a:lnSpc>
              <a:buFont typeface="Arial"/>
              <a:buChar char="•"/>
            </a:pPr>
            <a:r>
              <a:rPr lang="en-US" sz="3360" spc="31" u="sng">
                <a:solidFill>
                  <a:srgbClr val="000000"/>
                </a:solidFill>
                <a:latin typeface="Arimo Bold"/>
                <a:ea typeface="Arimo Bold"/>
                <a:cs typeface="Arimo Bold"/>
                <a:sym typeface="Arimo Bold"/>
              </a:rPr>
              <a:t>Graph</a:t>
            </a:r>
            <a:r>
              <a:rPr lang="en-US" sz="3360" spc="31">
                <a:solidFill>
                  <a:srgbClr val="000000"/>
                </a:solidFill>
                <a:latin typeface="Arimo Bold"/>
                <a:ea typeface="Arimo Bold"/>
                <a:cs typeface="Arimo Bold"/>
                <a:sym typeface="Arimo Bold"/>
              </a:rPr>
              <a:t>:</a:t>
            </a:r>
            <a:r>
              <a:rPr lang="en-US" sz="3360" spc="31">
                <a:solidFill>
                  <a:srgbClr val="000000"/>
                </a:solidFill>
                <a:latin typeface="Arimo"/>
                <a:ea typeface="Arimo"/>
                <a:cs typeface="Arimo"/>
                <a:sym typeface="Arimo"/>
              </a:rPr>
              <a:t> It is a visual element that represents data in a worksheet.</a:t>
            </a:r>
          </a:p>
          <a:p>
            <a:pPr algn="l" marL="608234" indent="-304117" lvl="1">
              <a:lnSpc>
                <a:spcPts val="4033"/>
              </a:lnSpc>
            </a:pPr>
          </a:p>
          <a:p>
            <a:pPr algn="l" marL="608234" indent="-304117" lvl="1">
              <a:lnSpc>
                <a:spcPts val="4033"/>
              </a:lnSpc>
            </a:pPr>
          </a:p>
          <a:p>
            <a:pPr algn="l" marL="608234" indent="-304117" lvl="1">
              <a:lnSpc>
                <a:spcPts val="4033"/>
              </a:lnSpc>
            </a:pPr>
          </a:p>
          <a:p>
            <a:pPr algn="l" marL="608234" indent="-304117" lvl="1">
              <a:lnSpc>
                <a:spcPts val="4033"/>
              </a:lnSpc>
            </a:pPr>
          </a:p>
          <a:p>
            <a:pPr algn="l" marL="547411" indent="-273705" lvl="1">
              <a:lnSpc>
                <a:spcPts val="3629"/>
              </a:lnSpc>
            </a:pPr>
            <a:r>
              <a:rPr lang="en-US" sz="3024" spc="28">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42D0A1"/>
                </a:solidFill>
                <a:latin typeface="Trebuchet MS Bold"/>
                <a:ea typeface="Trebuchet MS Bold"/>
                <a:cs typeface="Trebuchet MS Bold"/>
                <a:sym typeface="Trebuchet MS Bold"/>
              </a:rPr>
              <a:t>Dataset Description</a:t>
            </a:r>
          </a:p>
        </p:txBody>
      </p:sp>
      <p:sp>
        <p:nvSpPr>
          <p:cNvPr name="TextBox 23" id="23"/>
          <p:cNvSpPr txBox="true"/>
          <p:nvPr/>
        </p:nvSpPr>
        <p:spPr>
          <a:xfrm rot="0">
            <a:off x="1132998" y="2566779"/>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445419" y="656344"/>
            <a:ext cx="12720638" cy="999059"/>
          </a:xfrm>
          <a:prstGeom prst="rect">
            <a:avLst/>
          </a:prstGeom>
        </p:spPr>
        <p:txBody>
          <a:bodyPr anchor="t" rtlCol="false" tIns="0" lIns="0" bIns="0" rIns="0">
            <a:spAutoFit/>
          </a:bodyPr>
          <a:lstStyle/>
          <a:p>
            <a:pPr algn="l">
              <a:lnSpc>
                <a:spcPts val="7650"/>
              </a:lnSpc>
            </a:pPr>
            <a:r>
              <a:rPr lang="en-US" sz="6375" spc="30">
                <a:solidFill>
                  <a:srgbClr val="42D0A1"/>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1591627" y="2276743"/>
            <a:ext cx="13047345" cy="6981557"/>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Method: </a:t>
            </a:r>
            <a:r>
              <a:rPr lang="en-US"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 </a:t>
            </a:r>
            <a:r>
              <a:rPr lang="en-US"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DAGPTa5XqwU</dc:identifier>
  <dcterms:modified xsi:type="dcterms:W3CDTF">2011-08-01T06:04:30Z</dcterms:modified>
  <cp:revision>1</cp:revision>
  <dc:title>NAVEEN V , B COM GENERAL </dc:title>
</cp:coreProperties>
</file>