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4" r:id="rId5"/>
    <p:sldId id="259" r:id="rId6"/>
    <p:sldId id="265" r:id="rId7"/>
    <p:sldId id="271" r:id="rId8"/>
    <p:sldId id="266" r:id="rId9"/>
    <p:sldId id="272" r:id="rId10"/>
    <p:sldId id="267" r:id="rId11"/>
    <p:sldId id="273" r:id="rId12"/>
    <p:sldId id="268" r:id="rId13"/>
    <p:sldId id="274" r:id="rId14"/>
    <p:sldId id="260" r:id="rId15"/>
    <p:sldId id="269" r:id="rId16"/>
    <p:sldId id="270" r:id="rId17"/>
    <p:sldId id="261" r:id="rId18"/>
    <p:sldId id="275" r:id="rId19"/>
    <p:sldId id="262" r:id="rId20"/>
    <p:sldId id="263" r:id="rId21"/>
    <p:sldId id="277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694972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900" y="799840"/>
            <a:ext cx="3953102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sz="1400" dirty="0"/>
              <a:t>Data Analytics, Information &amp; Modelling Team</a:t>
            </a:r>
            <a:endParaRPr sz="1400" dirty="0"/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430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1600" dirty="0" err="1" smtClean="0"/>
              <a:t>Buddaraju</a:t>
            </a:r>
            <a:r>
              <a:rPr lang="en-US" sz="1600" dirty="0" smtClean="0"/>
              <a:t> Naveen Kumar </a:t>
            </a:r>
            <a:r>
              <a:rPr lang="en-US" sz="1600" dirty="0" err="1" smtClean="0"/>
              <a:t>Raju</a:t>
            </a:r>
            <a:endParaRPr sz="1600"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7F10B6F-01E5-D1F8-B887-D507E319A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514" y="333899"/>
            <a:ext cx="2677886" cy="1077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FFF7FBA-3A87-4B80-8673-182D885AD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00" y="1982851"/>
            <a:ext cx="2900269" cy="99614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8892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Segmentation by age category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00F3E4F-FEA1-9F09-9AC9-B590085D86A6}"/>
              </a:ext>
            </a:extLst>
          </p:cNvPr>
          <p:cNvSpPr txBox="1"/>
          <p:nvPr/>
        </p:nvSpPr>
        <p:spPr>
          <a:xfrm>
            <a:off x="307181" y="1859191"/>
            <a:ext cx="6743700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all age categories the largest number of customers are classified as ‘Mass customer’.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next category is the ‘High Net Worth’ customers.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‘Affluent Customer’ can outperform the ‘High Net Worth’ customer in the 40-49 age group.</a:t>
            </a:r>
          </a:p>
        </p:txBody>
      </p:sp>
    </p:spTree>
    <p:extLst>
      <p:ext uri="{BB962C8B-B14F-4D97-AF65-F5344CB8AC3E}">
        <p14:creationId xmlns:p14="http://schemas.microsoft.com/office/powerpoint/2010/main" val="50383526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88920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‘New’ and ‘Old’ Customer Age Distributions</a:t>
            </a:r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B9A19EC7-B4C2-9E8F-7CC1-25B814DF9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2067088"/>
            <a:ext cx="3980865" cy="2434443"/>
          </a:xfrm>
          <a:prstGeom prst="rect">
            <a:avLst/>
          </a:prstGeom>
        </p:spPr>
      </p:pic>
      <p:pic>
        <p:nvPicPr>
          <p:cNvPr id="11" name="Picture 10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2CAF0DCA-41FA-F51B-3895-D2B2A4065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965" y="1728787"/>
            <a:ext cx="443713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2825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98892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 and Customer Classification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00F3E4F-FEA1-9F09-9AC9-B590085D86A6}"/>
              </a:ext>
            </a:extLst>
          </p:cNvPr>
          <p:cNvSpPr txBox="1"/>
          <p:nvPr/>
        </p:nvSpPr>
        <p:spPr>
          <a:xfrm>
            <a:off x="307181" y="1859191"/>
            <a:ext cx="6743700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RFM Analysis is used to determine which customer a business should target to increase it’s revenue and value.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RFM( Recency, Frequency, and Monetary) model shows customers that have displayed high levels of engagement with the business in the three categories mentioned</a:t>
            </a:r>
          </a:p>
        </p:txBody>
      </p:sp>
    </p:spTree>
    <p:extLst>
      <p:ext uri="{BB962C8B-B14F-4D97-AF65-F5344CB8AC3E}">
        <p14:creationId xmlns:p14="http://schemas.microsoft.com/office/powerpoint/2010/main" val="188027507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CE86D2-2406-D57F-87A6-87381824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RFM Analysis and Customer Classification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3AA05E-668D-2E4B-2E04-FE1761E5C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399A63A3-6B61-29E2-F997-B5DAC75A2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07" y="1521944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8309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Scatter-Plot based off 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chart shows that customers who purchased more recently have generated more revenue, than customers who visited a while ago.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from recent past (50-100 days) also show to generate a moderate amount of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Those who visited more than 200 days ago generate low revenue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207EF56-1EC6-7440-683A-32B5250B4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332" y="1493045"/>
            <a:ext cx="3686116" cy="34575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Scatter-Plot based off 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57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Customer classified as “Platinum Customer”. “Very loyal” and “Becoming loyal” visit frequently, which correlated with increased revenue for the business.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Naturally, there is a positive relationship between frequently and monetary gain for the business.</a:t>
            </a:r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F912797-12BA-A46D-D2F2-91178DF96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802" y="1862400"/>
            <a:ext cx="4329045" cy="295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3192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Scatter-Plot based off 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4" y="1693237"/>
            <a:ext cx="4545569" cy="3263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Very low frequency of 0-2 correlated with high recency values. </a:t>
            </a:r>
            <a:r>
              <a:rPr lang="en-US" dirty="0" err="1"/>
              <a:t>ie</a:t>
            </a:r>
            <a:r>
              <a:rPr lang="en-US" dirty="0"/>
              <a:t>; More than 250 days ago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Customers that have visited more recently (0-50 days) have a higher chance of visiting more frequently (6+)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Higher frequency has a negative relationship with recency values. Such that very recent customers are also frequent customers.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364A53D-4F30-778A-3EDB-63403805D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377" y="1521618"/>
            <a:ext cx="4045598" cy="31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7862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764552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Title Definition list With RFM Values Assigned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E78DBCEB-62D0-9F35-074C-89B5FA7D0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705080"/>
              </p:ext>
            </p:extLst>
          </p:nvPr>
        </p:nvGraphicFramePr>
        <p:xfrm>
          <a:off x="102512" y="1280879"/>
          <a:ext cx="8938976" cy="335951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87945">
                  <a:extLst>
                    <a:ext uri="{9D8B030D-6E8A-4147-A177-3AD203B41FA5}">
                      <a16:colId xmlns:a16="http://schemas.microsoft.com/office/drawing/2014/main" xmlns="" val="409156929"/>
                    </a:ext>
                  </a:extLst>
                </a:gridCol>
                <a:gridCol w="2100262">
                  <a:extLst>
                    <a:ext uri="{9D8B030D-6E8A-4147-A177-3AD203B41FA5}">
                      <a16:colId xmlns:a16="http://schemas.microsoft.com/office/drawing/2014/main" xmlns="" val="1181489943"/>
                    </a:ext>
                  </a:extLst>
                </a:gridCol>
                <a:gridCol w="4864894">
                  <a:extLst>
                    <a:ext uri="{9D8B030D-6E8A-4147-A177-3AD203B41FA5}">
                      <a16:colId xmlns:a16="http://schemas.microsoft.com/office/drawing/2014/main" xmlns="" val="1999542878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xmlns="" val="2153414472"/>
                    </a:ext>
                  </a:extLst>
                </a:gridCol>
              </a:tblGrid>
              <a:tr h="182793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RFM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3952460"/>
                  </a:ext>
                </a:extLst>
              </a:tr>
              <a:tr h="2970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Platinum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recent buy, buy often, most spent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9977256"/>
                  </a:ext>
                </a:extLst>
              </a:tr>
              <a:tr h="29703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loyal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recent, buys often, spends large amount of 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59114765"/>
                  </a:ext>
                </a:extLst>
              </a:tr>
              <a:tr h="29703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Becoming loyal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Relatively recent, bought more than once, spends large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9598990"/>
                  </a:ext>
                </a:extLst>
              </a:tr>
              <a:tr h="29703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Recent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Bought recently, not very often, average money spent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51091803"/>
                  </a:ext>
                </a:extLst>
              </a:tr>
              <a:tr h="29703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Potential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Bought recently, never bought before, spent small amount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10078911"/>
                  </a:ext>
                </a:extLst>
              </a:tr>
              <a:tr h="41128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 bloomer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purchases recently, but RFM value is larger than average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24225821"/>
                  </a:ext>
                </a:extLst>
              </a:tr>
              <a:tr h="18279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Losing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Purchases was a while ago, below average RFM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42394346"/>
                  </a:ext>
                </a:extLst>
              </a:tr>
              <a:tr h="18279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Risk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 was long time ago, frequency is quite high, amount spent is 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4361373"/>
                  </a:ext>
                </a:extLst>
              </a:tr>
              <a:tr h="18279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Almost lost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low recency, low frequency, but high amount spent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73396070"/>
                  </a:ext>
                </a:extLst>
              </a:tr>
              <a:tr h="18279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Evasive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low recency, very low frequency, small amount spend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1841893"/>
                  </a:ext>
                </a:extLst>
              </a:tr>
              <a:tr h="18279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Lost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Low RFM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86922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764552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Target and Methodology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CEF79A1F-CC7E-F9A8-1812-66C4DD7E5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20670"/>
              </p:ext>
            </p:extLst>
          </p:nvPr>
        </p:nvGraphicFramePr>
        <p:xfrm>
          <a:off x="205024" y="1781457"/>
          <a:ext cx="8746098" cy="19812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73657">
                  <a:extLst>
                    <a:ext uri="{9D8B030D-6E8A-4147-A177-3AD203B41FA5}">
                      <a16:colId xmlns:a16="http://schemas.microsoft.com/office/drawing/2014/main" xmlns="" val="2486464930"/>
                    </a:ext>
                  </a:extLst>
                </a:gridCol>
                <a:gridCol w="2241709">
                  <a:extLst>
                    <a:ext uri="{9D8B030D-6E8A-4147-A177-3AD203B41FA5}">
                      <a16:colId xmlns:a16="http://schemas.microsoft.com/office/drawing/2014/main" xmlns="" val="1140042500"/>
                    </a:ext>
                  </a:extLst>
                </a:gridCol>
                <a:gridCol w="2316004">
                  <a:extLst>
                    <a:ext uri="{9D8B030D-6E8A-4147-A177-3AD203B41FA5}">
                      <a16:colId xmlns:a16="http://schemas.microsoft.com/office/drawing/2014/main" xmlns="" val="980048949"/>
                    </a:ext>
                  </a:extLst>
                </a:gridCol>
                <a:gridCol w="1135856">
                  <a:extLst>
                    <a:ext uri="{9D8B030D-6E8A-4147-A177-3AD203B41FA5}">
                      <a16:colId xmlns:a16="http://schemas.microsoft.com/office/drawing/2014/main" xmlns="" val="4028507104"/>
                    </a:ext>
                  </a:extLst>
                </a:gridCol>
                <a:gridCol w="921189">
                  <a:extLst>
                    <a:ext uri="{9D8B030D-6E8A-4147-A177-3AD203B41FA5}">
                      <a16:colId xmlns:a16="http://schemas.microsoft.com/office/drawing/2014/main" xmlns="" val="2483322429"/>
                    </a:ext>
                  </a:extLst>
                </a:gridCol>
                <a:gridCol w="1457683">
                  <a:extLst>
                    <a:ext uri="{9D8B030D-6E8A-4147-A177-3AD203B41FA5}">
                      <a16:colId xmlns:a16="http://schemas.microsoft.com/office/drawing/2014/main" xmlns="" val="408271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Cumulative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Selection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1391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Platinum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recent buy, buys often, most spent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235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loyal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recent, buys often, spends large amount of 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3346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Becoming loyal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Relatively recent, bought more than once, spends large amount of 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9348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Recent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Bought recently, not very often, average money spent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645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8A6F09E-4926-A84E-5D7F-4AE29EBA85C3}"/>
              </a:ext>
            </a:extLst>
          </p:cNvPr>
          <p:cNvSpPr txBox="1"/>
          <p:nvPr/>
        </p:nvSpPr>
        <p:spPr>
          <a:xfrm>
            <a:off x="289322" y="3990484"/>
            <a:ext cx="8565356" cy="10618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Filter through the top 1000 customers by assigning the conditions discussed in the table above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1000 customers discovered would have bought recently, they have bought very frequently in the past and tend to spend more than other customers.</a:t>
            </a:r>
          </a:p>
        </p:txBody>
      </p:sp>
    </p:spTree>
    <p:extLst>
      <p:ext uri="{BB962C8B-B14F-4D97-AF65-F5344CB8AC3E}">
        <p14:creationId xmlns:p14="http://schemas.microsoft.com/office/powerpoint/2010/main" val="208087794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FCB98A6-77CB-9051-7F2F-C02394032F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514" y="333899"/>
            <a:ext cx="2677886" cy="10770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dirty="0"/>
              <a:t>Thank 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DAB4491-5FB3-5D98-5A54-8E955EF758A0}"/>
              </a:ext>
            </a:extLst>
          </p:cNvPr>
          <p:cNvSpPr txBox="1"/>
          <p:nvPr/>
        </p:nvSpPr>
        <p:spPr>
          <a:xfrm>
            <a:off x="599244" y="3135086"/>
            <a:ext cx="300445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IN" sz="2800" dirty="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Any 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340BFC2-7814-2B01-152E-0D1837B910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514" y="333899"/>
            <a:ext cx="2677886" cy="10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302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-15501" y="870468"/>
            <a:ext cx="9143999" cy="733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Analyzing the existing customer dataset to target 1000 new customers to drive the value of Sprocket Central Pty Ltd </a:t>
            </a:r>
            <a:endParaRPr sz="1600" dirty="0"/>
          </a:p>
        </p:txBody>
      </p:sp>
      <p:sp>
        <p:nvSpPr>
          <p:cNvPr id="124" name="Shape 73"/>
          <p:cNvSpPr/>
          <p:nvPr/>
        </p:nvSpPr>
        <p:spPr>
          <a:xfrm>
            <a:off x="155019" y="1489387"/>
            <a:ext cx="41346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Outline of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Sprocket central is a company that specializes in high-quality bikes and cycling accessories.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Their marketing team is looking to boost business sales by analyzing provided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3 datasets provided the aim to analyze and recommend 1000 customers that Sprocket Central should target to drive higher value for the company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FA83D4A-A047-60E3-8F57-AF059742A255}"/>
              </a:ext>
            </a:extLst>
          </p:cNvPr>
          <p:cNvSpPr txBox="1"/>
          <p:nvPr/>
        </p:nvSpPr>
        <p:spPr>
          <a:xfrm>
            <a:off x="5264944" y="1595378"/>
            <a:ext cx="3157537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Contents of Data Analysis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‘New’ and ‘old’ Customer Age Distributions.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Bike related purchases over the last 3 years by gender.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Job industry distributions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Wealth segmentation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age category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Nu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mber of cars owned and not owned by state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RFM Analysis and customer classification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8892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 and ‘Clean up’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1357313" y="1673642"/>
            <a:ext cx="41346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Key Issues for Data Quality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: Correct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Completeness : Data Fields with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Consistency : Values Free from Contradiction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Currency : Values up to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Relevancy : Data Items with Value Meta-data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Validity : Data containing Allowable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Uniqueness : Records that are Duplicated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83178087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8892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 and ‘Clean up’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B96B48F-4259-4510-C403-351A85EE25C3}"/>
              </a:ext>
            </a:extLst>
          </p:cNvPr>
          <p:cNvSpPr txBox="1"/>
          <p:nvPr/>
        </p:nvSpPr>
        <p:spPr>
          <a:xfrm>
            <a:off x="3078956" y="1592689"/>
            <a:ext cx="340042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Summary Table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690CC3ED-79E6-AEDE-56DD-749BF2B3E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009909"/>
              </p:ext>
            </p:extLst>
          </p:nvPr>
        </p:nvGraphicFramePr>
        <p:xfrm>
          <a:off x="803672" y="2120249"/>
          <a:ext cx="7536655" cy="2856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665">
                  <a:extLst>
                    <a:ext uri="{9D8B030D-6E8A-4147-A177-3AD203B41FA5}">
                      <a16:colId xmlns:a16="http://schemas.microsoft.com/office/drawing/2014/main" xmlns="" val="347731271"/>
                    </a:ext>
                  </a:extLst>
                </a:gridCol>
                <a:gridCol w="1076665">
                  <a:extLst>
                    <a:ext uri="{9D8B030D-6E8A-4147-A177-3AD203B41FA5}">
                      <a16:colId xmlns:a16="http://schemas.microsoft.com/office/drawing/2014/main" xmlns="" val="3410958875"/>
                    </a:ext>
                  </a:extLst>
                </a:gridCol>
                <a:gridCol w="1076665">
                  <a:extLst>
                    <a:ext uri="{9D8B030D-6E8A-4147-A177-3AD203B41FA5}">
                      <a16:colId xmlns:a16="http://schemas.microsoft.com/office/drawing/2014/main" xmlns="" val="2119643324"/>
                    </a:ext>
                  </a:extLst>
                </a:gridCol>
                <a:gridCol w="1076665">
                  <a:extLst>
                    <a:ext uri="{9D8B030D-6E8A-4147-A177-3AD203B41FA5}">
                      <a16:colId xmlns:a16="http://schemas.microsoft.com/office/drawing/2014/main" xmlns="" val="1330796768"/>
                    </a:ext>
                  </a:extLst>
                </a:gridCol>
                <a:gridCol w="1076665">
                  <a:extLst>
                    <a:ext uri="{9D8B030D-6E8A-4147-A177-3AD203B41FA5}">
                      <a16:colId xmlns:a16="http://schemas.microsoft.com/office/drawing/2014/main" xmlns="" val="3501404759"/>
                    </a:ext>
                  </a:extLst>
                </a:gridCol>
                <a:gridCol w="1076665">
                  <a:extLst>
                    <a:ext uri="{9D8B030D-6E8A-4147-A177-3AD203B41FA5}">
                      <a16:colId xmlns:a16="http://schemas.microsoft.com/office/drawing/2014/main" xmlns="" val="1299919018"/>
                    </a:ext>
                  </a:extLst>
                </a:gridCol>
                <a:gridCol w="1076665">
                  <a:extLst>
                    <a:ext uri="{9D8B030D-6E8A-4147-A177-3AD203B41FA5}">
                      <a16:colId xmlns:a16="http://schemas.microsoft.com/office/drawing/2014/main" xmlns="" val="2159247273"/>
                    </a:ext>
                  </a:extLst>
                </a:gridCol>
              </a:tblGrid>
              <a:tr h="651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Relevancy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Validity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9784145"/>
                  </a:ext>
                </a:extLst>
              </a:tr>
              <a:tr h="651198">
                <a:tc>
                  <a:txBody>
                    <a:bodyPr/>
                    <a:lstStyle/>
                    <a:p>
                      <a:r>
                        <a:rPr lang="en-US" b="1" dirty="0"/>
                        <a:t>Customer 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DOB:</a:t>
                      </a:r>
                    </a:p>
                    <a:p>
                      <a:r>
                        <a:rPr lang="en-US" dirty="0"/>
                        <a:t>Inaccurate </a:t>
                      </a:r>
                    </a:p>
                    <a:p>
                      <a:r>
                        <a:rPr lang="en-US" dirty="0"/>
                        <a:t>Age:</a:t>
                      </a:r>
                    </a:p>
                    <a:p>
                      <a:r>
                        <a:rPr lang="en-US" dirty="0"/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title: Blanks</a:t>
                      </a:r>
                    </a:p>
                    <a:p>
                      <a:r>
                        <a:rPr lang="en-US" dirty="0"/>
                        <a:t>Customer ID:</a:t>
                      </a:r>
                    </a:p>
                    <a:p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Gender:</a:t>
                      </a:r>
                    </a:p>
                    <a:p>
                      <a:r>
                        <a:rPr lang="en-US" dirty="0"/>
                        <a:t>Inconsistency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Deceased customers:</a:t>
                      </a:r>
                    </a:p>
                    <a:p>
                      <a:r>
                        <a:rPr lang="en-US" dirty="0"/>
                        <a:t>Filter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column:</a:t>
                      </a:r>
                    </a:p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960867"/>
                  </a:ext>
                </a:extLst>
              </a:tr>
              <a:tr h="651198">
                <a:tc>
                  <a:txBody>
                    <a:bodyPr/>
                    <a:lstStyle/>
                    <a:p>
                      <a:r>
                        <a:rPr lang="en-US" b="1" dirty="0"/>
                        <a:t>Customer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ID:</a:t>
                      </a:r>
                    </a:p>
                    <a:p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States:</a:t>
                      </a:r>
                    </a:p>
                    <a:p>
                      <a:r>
                        <a:rPr lang="en-US" dirty="0"/>
                        <a:t>Inconsistency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3970569"/>
                  </a:ext>
                </a:extLst>
              </a:tr>
              <a:tr h="651198">
                <a:tc>
                  <a:txBody>
                    <a:bodyPr/>
                    <a:lstStyle/>
                    <a:p>
                      <a:r>
                        <a:rPr lang="en-US" b="1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Profit:</a:t>
                      </a:r>
                    </a:p>
                    <a:p>
                      <a:r>
                        <a:rPr lang="en-US" dirty="0"/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ID:</a:t>
                      </a:r>
                    </a:p>
                    <a:p>
                      <a:r>
                        <a:rPr lang="en-US" dirty="0"/>
                        <a:t>Incomplete</a:t>
                      </a:r>
                    </a:p>
                    <a:p>
                      <a:r>
                        <a:rPr lang="en-US" dirty="0"/>
                        <a:t>Online order:</a:t>
                      </a:r>
                    </a:p>
                    <a:p>
                      <a:r>
                        <a:rPr lang="en-US" dirty="0"/>
                        <a:t>Blanks</a:t>
                      </a:r>
                    </a:p>
                    <a:p>
                      <a:r>
                        <a:rPr lang="en-US" dirty="0"/>
                        <a:t>Brand: Blanks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Cancelled</a:t>
                      </a:r>
                    </a:p>
                    <a:p>
                      <a:r>
                        <a:rPr lang="en-US" dirty="0"/>
                        <a:t>Status order:</a:t>
                      </a:r>
                    </a:p>
                    <a:p>
                      <a:r>
                        <a:rPr lang="en-US" dirty="0"/>
                        <a:t>Filter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price:</a:t>
                      </a:r>
                    </a:p>
                    <a:p>
                      <a:r>
                        <a:rPr lang="en-US" dirty="0"/>
                        <a:t>Format</a:t>
                      </a:r>
                    </a:p>
                    <a:p>
                      <a:r>
                        <a:rPr lang="en-US" dirty="0"/>
                        <a:t>Products sold date: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461178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88920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‘New’ and ‘Old’ Customer Age Distributions</a:t>
            </a:r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00F3E4F-FEA1-9F09-9AC9-B590085D86A6}"/>
              </a:ext>
            </a:extLst>
          </p:cNvPr>
          <p:cNvSpPr txBox="1"/>
          <p:nvPr/>
        </p:nvSpPr>
        <p:spPr>
          <a:xfrm>
            <a:off x="307181" y="1859191"/>
            <a:ext cx="6743700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customers are aged between 40-49 in ‘New’. In ‘Old’ majority of customers are aged between 40-49 also.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The l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owest age group are under 20 and 80+ for both ‘New’ and ‘Old’ customer lists.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The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‘New’ customer list suggests that age group 20-29 and 40-69 are most populated.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‘Old’ customer list suggests 20-69.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is a steep drop of customers in the 30-39 age group in ‘New’</a:t>
            </a:r>
          </a:p>
        </p:txBody>
      </p:sp>
    </p:spTree>
    <p:extLst>
      <p:ext uri="{BB962C8B-B14F-4D97-AF65-F5344CB8AC3E}">
        <p14:creationId xmlns:p14="http://schemas.microsoft.com/office/powerpoint/2010/main" val="71840757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88920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‘New’ and ‘Old’ Customer Age Distributions</a:t>
            </a:r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6D241C7-4561-7D68-34E6-57CF30348E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200" y="1957823"/>
            <a:ext cx="3317167" cy="213246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AA96D1E-8DDC-1038-DCD2-85B294A54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7" y="2020980"/>
            <a:ext cx="3318932" cy="21336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8658582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8892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related purchases over last 3 years by gender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00F3E4F-FEA1-9F09-9AC9-B590085D86A6}"/>
              </a:ext>
            </a:extLst>
          </p:cNvPr>
          <p:cNvSpPr txBox="1"/>
          <p:nvPr/>
        </p:nvSpPr>
        <p:spPr>
          <a:xfrm>
            <a:off x="307181" y="1859191"/>
            <a:ext cx="6743700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 the last three years about 50% of bike related purchases were made by females to 48% of purchases made by males. Approximately 2% were made by unknown gender.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Numerically, females purchased almost 10,000 bikes more than males.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Females make up majority of bike related sales</a:t>
            </a:r>
          </a:p>
        </p:txBody>
      </p:sp>
    </p:spTree>
    <p:extLst>
      <p:ext uri="{BB962C8B-B14F-4D97-AF65-F5344CB8AC3E}">
        <p14:creationId xmlns:p14="http://schemas.microsoft.com/office/powerpoint/2010/main" val="21050303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88920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‘New’ and ‘Old’ Customer Age Distributions</a:t>
            </a:r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5E8F243A-A28A-DB0F-4F96-C0DAA6916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34" y="2058610"/>
            <a:ext cx="3321812" cy="2151919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2C63D21F-42E2-7A57-3085-5FE9C0ED3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44" y="2057700"/>
            <a:ext cx="3461366" cy="2153738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3830654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1743</Words>
  <Application>Microsoft Office PowerPoint</Application>
  <PresentationFormat>On-screen Show (16:9)</PresentationFormat>
  <Paragraphs>225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RFM Analysis and Customer Classification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ccs</cp:lastModifiedBy>
  <cp:revision>10</cp:revision>
  <dcterms:modified xsi:type="dcterms:W3CDTF">2023-05-03T13:25:41Z</dcterms:modified>
</cp:coreProperties>
</file>