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75530" cy="42767885"/>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3752742" y="857250"/>
            <a:ext cx="163851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500" y="6999303"/>
            <a:ext cx="22707001" cy="14889600"/>
          </a:xfrm>
        </p:spPr>
        <p:txBody>
          <a:bodyPr anchor="b"/>
          <a:lstStyle>
            <a:lvl1pPr algn="ctr">
              <a:defRPr sz="19865"/>
            </a:lvl1pPr>
          </a:lstStyle>
          <a:p>
            <a:r>
              <a:rPr lang="en-US" smtClean="0"/>
              <a:t>Click to edit Master title style</a:t>
            </a:r>
            <a:endParaRPr lang="en-US"/>
          </a:p>
        </p:txBody>
      </p:sp>
      <p:sp>
        <p:nvSpPr>
          <p:cNvPr id="3" name="Subtitle 2"/>
          <p:cNvSpPr>
            <a:spLocks noGrp="1"/>
          </p:cNvSpPr>
          <p:nvPr>
            <p:ph type="subTitle" idx="1"/>
          </p:nvPr>
        </p:nvSpPr>
        <p:spPr>
          <a:xfrm>
            <a:off x="3784500" y="22463103"/>
            <a:ext cx="22707001" cy="10325697"/>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300"/>
            </a:lvl4pPr>
            <a:lvl5pPr marL="6055360" indent="0" algn="ctr">
              <a:buNone/>
              <a:defRPr sz="5300"/>
            </a:lvl5pPr>
            <a:lvl6pPr marL="7569200" indent="0" algn="ctr">
              <a:buNone/>
              <a:defRPr sz="5300"/>
            </a:lvl6pPr>
            <a:lvl7pPr marL="9083040" indent="0" algn="ctr">
              <a:buNone/>
              <a:defRPr sz="5300"/>
            </a:lvl7pPr>
            <a:lvl8pPr marL="10596880" indent="0" algn="ctr">
              <a:buNone/>
              <a:defRPr sz="5300"/>
            </a:lvl8pPr>
            <a:lvl9pPr marL="12110085" indent="0" algn="ctr">
              <a:buNone/>
              <a:defRPr sz="53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6263" y="2277000"/>
            <a:ext cx="6528263" cy="362439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1475" y="2277000"/>
            <a:ext cx="19206338" cy="3624390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706" y="10662303"/>
            <a:ext cx="26113051" cy="17790297"/>
          </a:xfrm>
        </p:spPr>
        <p:txBody>
          <a:bodyPr anchor="b"/>
          <a:lstStyle>
            <a:lvl1pPr>
              <a:defRPr sz="19865"/>
            </a:lvl1pPr>
          </a:lstStyle>
          <a:p>
            <a:r>
              <a:rPr lang="en-US" smtClean="0"/>
              <a:t>Click to edit Master title style</a:t>
            </a:r>
            <a:endParaRPr lang="en-US"/>
          </a:p>
        </p:txBody>
      </p:sp>
      <p:sp>
        <p:nvSpPr>
          <p:cNvPr id="3" name="Text Placeholder 2"/>
          <p:cNvSpPr>
            <a:spLocks noGrp="1"/>
          </p:cNvSpPr>
          <p:nvPr>
            <p:ph type="body" idx="1"/>
          </p:nvPr>
        </p:nvSpPr>
        <p:spPr>
          <a:xfrm>
            <a:off x="2065706" y="28620903"/>
            <a:ext cx="26113051" cy="9355497"/>
          </a:xfrm>
        </p:spPr>
        <p:txBody>
          <a:bodyPr/>
          <a:lstStyle>
            <a:lvl1pPr marL="0" indent="0">
              <a:buNone/>
              <a:defRPr sz="7945">
                <a:solidFill>
                  <a:schemeClr val="tx1">
                    <a:tint val="75000"/>
                  </a:schemeClr>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300">
                <a:solidFill>
                  <a:schemeClr val="tx1">
                    <a:tint val="75000"/>
                  </a:schemeClr>
                </a:solidFill>
              </a:defRPr>
            </a:lvl4pPr>
            <a:lvl5pPr marL="6055360" indent="0">
              <a:buNone/>
              <a:defRPr sz="5300">
                <a:solidFill>
                  <a:schemeClr val="tx1">
                    <a:tint val="75000"/>
                  </a:schemeClr>
                </a:solidFill>
              </a:defRPr>
            </a:lvl5pPr>
            <a:lvl6pPr marL="7569200" indent="0">
              <a:buNone/>
              <a:defRPr sz="5300">
                <a:solidFill>
                  <a:schemeClr val="tx1">
                    <a:tint val="75000"/>
                  </a:schemeClr>
                </a:solidFill>
              </a:defRPr>
            </a:lvl6pPr>
            <a:lvl7pPr marL="9083040" indent="0">
              <a:buNone/>
              <a:defRPr sz="5300">
                <a:solidFill>
                  <a:schemeClr val="tx1">
                    <a:tint val="75000"/>
                  </a:schemeClr>
                </a:solidFill>
              </a:defRPr>
            </a:lvl7pPr>
            <a:lvl8pPr marL="10596880" indent="0">
              <a:buNone/>
              <a:defRPr sz="5300">
                <a:solidFill>
                  <a:schemeClr val="tx1">
                    <a:tint val="75000"/>
                  </a:schemeClr>
                </a:solidFill>
              </a:defRPr>
            </a:lvl8pPr>
            <a:lvl9pPr marL="12110085" indent="0">
              <a:buNone/>
              <a:defRPr sz="53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1475" y="11385000"/>
            <a:ext cx="12867301" cy="2713590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5327226" y="11385000"/>
            <a:ext cx="12867301" cy="2713590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419" y="2277000"/>
            <a:ext cx="26113051" cy="826650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5419" y="10484103"/>
            <a:ext cx="12808166" cy="5138097"/>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085419" y="15622200"/>
            <a:ext cx="12808166" cy="2297790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5327226" y="10484103"/>
            <a:ext cx="12871244" cy="5138097"/>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27226" y="15622200"/>
            <a:ext cx="12871244" cy="2297790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19" y="2851200"/>
            <a:ext cx="9764798" cy="9979200"/>
          </a:xfrm>
        </p:spPr>
        <p:txBody>
          <a:bodyPr anchor="b"/>
          <a:lstStyle>
            <a:lvl1pPr>
              <a:defRPr sz="10595"/>
            </a:lvl1pPr>
          </a:lstStyle>
          <a:p>
            <a:r>
              <a:rPr lang="en-US" smtClean="0"/>
              <a:t>Click to edit Master title style</a:t>
            </a:r>
            <a:endParaRPr lang="en-US"/>
          </a:p>
        </p:txBody>
      </p:sp>
      <p:sp>
        <p:nvSpPr>
          <p:cNvPr id="3" name="Content Placeholder 2"/>
          <p:cNvSpPr>
            <a:spLocks noGrp="1"/>
          </p:cNvSpPr>
          <p:nvPr>
            <p:ph idx="1"/>
          </p:nvPr>
        </p:nvSpPr>
        <p:spPr>
          <a:xfrm>
            <a:off x="12871244" y="6157800"/>
            <a:ext cx="15327226" cy="30392999"/>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2085419" y="12830400"/>
            <a:ext cx="9764798" cy="23769903"/>
          </a:xfrm>
        </p:spPr>
        <p:txBody>
          <a:bodyPr/>
          <a:lstStyle>
            <a:lvl1pPr marL="0" indent="0">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19" y="2851200"/>
            <a:ext cx="9764798" cy="9979200"/>
          </a:xfrm>
        </p:spPr>
        <p:txBody>
          <a:bodyPr anchor="b"/>
          <a:lstStyle>
            <a:lvl1pPr>
              <a:defRPr sz="10595"/>
            </a:lvl1pPr>
          </a:lstStyle>
          <a:p>
            <a:r>
              <a:rPr lang="en-US" smtClean="0"/>
              <a:t>Click to edit Master title style</a:t>
            </a:r>
            <a:endParaRPr lang="en-US"/>
          </a:p>
        </p:txBody>
      </p:sp>
      <p:sp>
        <p:nvSpPr>
          <p:cNvPr id="3" name="Picture Placeholder 2"/>
          <p:cNvSpPr>
            <a:spLocks noGrp="1"/>
          </p:cNvSpPr>
          <p:nvPr>
            <p:ph type="pic" idx="1"/>
          </p:nvPr>
        </p:nvSpPr>
        <p:spPr>
          <a:xfrm>
            <a:off x="12871244" y="6157800"/>
            <a:ext cx="15327226" cy="30392999"/>
          </a:xfrm>
        </p:spPr>
        <p:txBody>
          <a:bodyPr/>
          <a:lstStyle>
            <a:lvl1pPr marL="0" indent="0">
              <a:buNone/>
              <a:defRPr sz="10595"/>
            </a:lvl1pPr>
            <a:lvl2pPr marL="1513840" indent="0">
              <a:buNone/>
              <a:defRPr sz="9270"/>
            </a:lvl2pPr>
            <a:lvl3pPr marL="3027680" indent="0">
              <a:buNone/>
              <a:defRPr sz="7945"/>
            </a:lvl3pPr>
            <a:lvl4pPr marL="4541520" indent="0">
              <a:buNone/>
              <a:defRPr sz="6620"/>
            </a:lvl4pPr>
            <a:lvl5pPr marL="6055360" indent="0">
              <a:buNone/>
              <a:defRPr sz="6620"/>
            </a:lvl5pPr>
            <a:lvl6pPr marL="7569200" indent="0">
              <a:buNone/>
              <a:defRPr sz="6620"/>
            </a:lvl6pPr>
            <a:lvl7pPr marL="9083040" indent="0">
              <a:buNone/>
              <a:defRPr sz="6620"/>
            </a:lvl7pPr>
            <a:lvl8pPr marL="10596880" indent="0">
              <a:buNone/>
              <a:defRPr sz="6620"/>
            </a:lvl8pPr>
            <a:lvl9pPr marL="12110085" indent="0">
              <a:buNone/>
              <a:defRPr sz="6620"/>
            </a:lvl9pPr>
          </a:lstStyle>
          <a:p>
            <a:endParaRPr lang="en-US"/>
          </a:p>
        </p:txBody>
      </p:sp>
      <p:sp>
        <p:nvSpPr>
          <p:cNvPr id="4" name="Text Placeholder 3"/>
          <p:cNvSpPr>
            <a:spLocks noGrp="1"/>
          </p:cNvSpPr>
          <p:nvPr>
            <p:ph type="body" sz="half" idx="2"/>
          </p:nvPr>
        </p:nvSpPr>
        <p:spPr>
          <a:xfrm>
            <a:off x="2085419" y="12830400"/>
            <a:ext cx="9764798" cy="23769903"/>
          </a:xfrm>
        </p:spPr>
        <p:txBody>
          <a:bodyPr/>
          <a:lstStyle>
            <a:lvl1pPr marL="0" indent="0">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75" y="2277000"/>
            <a:ext cx="26113051" cy="826650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1475" y="11385000"/>
            <a:ext cx="26113051" cy="2713590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2081475" y="39639599"/>
            <a:ext cx="6812100" cy="2277000"/>
          </a:xfrm>
          <a:prstGeom prst="rect">
            <a:avLst/>
          </a:prstGeom>
        </p:spPr>
        <p:txBody>
          <a:bodyPr vert="horz" lIns="91440" tIns="45720" rIns="91440" bIns="45720" rtlCol="0" anchor="ctr"/>
          <a:lstStyle>
            <a:lvl1pPr algn="l">
              <a:defRPr sz="3975">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0028925" y="39639599"/>
            <a:ext cx="10218150" cy="2277000"/>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2426" y="39639599"/>
            <a:ext cx="6812100" cy="2277000"/>
          </a:xfrm>
          <a:prstGeom prst="rect">
            <a:avLst/>
          </a:prstGeom>
        </p:spPr>
        <p:txBody>
          <a:bodyPr vert="horz" lIns="91440" tIns="45720" rIns="91440" bIns="45720" rtlCol="0" anchor="ctr"/>
          <a:lstStyle>
            <a:lvl1pPr algn="r">
              <a:defRPr sz="3975">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5"/>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60"/>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60"/>
        </a:spcBef>
        <a:buFont typeface="Arial" panose="020B0604020202020204" pitchFamily="34" charset="0"/>
        <a:buChar char="•"/>
        <a:defRPr sz="6620" kern="1200">
          <a:solidFill>
            <a:schemeClr val="tx1"/>
          </a:solidFill>
          <a:latin typeface="+mn-lt"/>
          <a:ea typeface="+mn-ea"/>
          <a:cs typeface="+mn-cs"/>
        </a:defRPr>
      </a:lvl3pPr>
      <a:lvl4pPr marL="529844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4pPr>
      <a:lvl5pPr marL="681228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5pPr>
      <a:lvl6pPr marL="832612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6pPr>
      <a:lvl7pPr marL="983996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7pPr>
      <a:lvl8pPr marL="1135380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5360" algn="l" defTabSz="3027680" rtl="0" eaLnBrk="1" latinLnBrk="0" hangingPunct="1">
        <a:defRPr sz="5960" kern="1200">
          <a:solidFill>
            <a:schemeClr val="tx1"/>
          </a:solidFill>
          <a:latin typeface="+mn-lt"/>
          <a:ea typeface="+mn-ea"/>
          <a:cs typeface="+mn-cs"/>
        </a:defRPr>
      </a:lvl5pPr>
      <a:lvl6pPr marL="7569200" algn="l" defTabSz="3027680" rtl="0" eaLnBrk="1" latinLnBrk="0" hangingPunct="1">
        <a:defRPr sz="5960" kern="1200">
          <a:solidFill>
            <a:schemeClr val="tx1"/>
          </a:solidFill>
          <a:latin typeface="+mn-lt"/>
          <a:ea typeface="+mn-ea"/>
          <a:cs typeface="+mn-cs"/>
        </a:defRPr>
      </a:lvl6pPr>
      <a:lvl7pPr marL="9083040" algn="l" defTabSz="3027680" rtl="0" eaLnBrk="1" latinLnBrk="0" hangingPunct="1">
        <a:defRPr sz="5960" kern="1200">
          <a:solidFill>
            <a:schemeClr val="tx1"/>
          </a:solidFill>
          <a:latin typeface="+mn-lt"/>
          <a:ea typeface="+mn-ea"/>
          <a:cs typeface="+mn-cs"/>
        </a:defRPr>
      </a:lvl7pPr>
      <a:lvl8pPr marL="10596880"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s://github.com/Naveenbsm/Applied_Data_Science-3.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5000">
              <a:schemeClr val="accent4">
                <a:lumMod val="20000"/>
                <a:lumOff val="80000"/>
                <a:alpha val="34000"/>
              </a:schemeClr>
            </a:gs>
            <a:gs pos="92000">
              <a:schemeClr val="accent5">
                <a:lumMod val="40000"/>
                <a:lumOff val="60000"/>
                <a:alpha val="8000"/>
              </a:schemeClr>
            </a:gs>
          </a:gsLst>
          <a:lin ang="228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84600" y="1150620"/>
            <a:ext cx="22706965" cy="3886835"/>
          </a:xfrm>
        </p:spPr>
        <p:txBody>
          <a:bodyPr/>
          <a:lstStyle/>
          <a:p>
            <a:r>
              <a:rPr lang="en-US" sz="11400" b="1" dirty="0">
                <a:solidFill>
                  <a:schemeClr val="tx1"/>
                </a:solidFill>
                <a:effectLst>
                  <a:outerShdw blurRad="38100" dist="19050" dir="2700000" algn="tl" rotWithShape="0">
                    <a:schemeClr val="dk1">
                      <a:alpha val="40000"/>
                    </a:schemeClr>
                  </a:outerShdw>
                </a:effectLst>
              </a:rPr>
              <a:t>Cluster Analysis of Countries Based on Forest and Agricultural Land Use</a:t>
            </a:r>
            <a:endParaRPr lang="en-US" sz="11400"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612265" y="5372100"/>
            <a:ext cx="27221815" cy="3599815"/>
          </a:xfrm>
          <a:prstGeom prst="rect">
            <a:avLst/>
          </a:prstGeom>
          <a:solidFill>
            <a:schemeClr val="accent5">
              <a:lumMod val="20000"/>
              <a:lumOff val="80000"/>
            </a:schemeClr>
          </a:solidFill>
          <a:ln>
            <a:solidFill>
              <a:schemeClr val="accent1">
                <a:lumMod val="50000"/>
              </a:schemeClr>
            </a:solidFill>
          </a:ln>
        </p:spPr>
        <p:style>
          <a:lnRef idx="3">
            <a:schemeClr val="lt1"/>
          </a:lnRef>
          <a:fillRef idx="1">
            <a:schemeClr val="accent6"/>
          </a:fillRef>
          <a:effectRef idx="1">
            <a:schemeClr val="accent6"/>
          </a:effectRef>
          <a:fontRef idx="minor">
            <a:schemeClr val="lt1"/>
          </a:fontRef>
        </p:style>
        <p:txBody>
          <a:bodyPr/>
          <a:lstStyle/>
          <a:p>
            <a:pPr algn="l"/>
            <a:r>
              <a:rPr lang="en-IN" altLang="en-US" sz="5400" i="1">
                <a:solidFill>
                  <a:schemeClr val="tx1"/>
                </a:solidFill>
              </a:rPr>
              <a:t>Name: </a:t>
            </a:r>
            <a:r>
              <a:rPr lang="en-US" sz="5400" i="1">
                <a:solidFill>
                  <a:schemeClr val="tx1"/>
                </a:solidFill>
              </a:rPr>
              <a:t>Bathula Sai Mutya Naveen</a:t>
            </a:r>
            <a:endParaRPr lang="en-US" sz="5400" i="1">
              <a:solidFill>
                <a:schemeClr val="tx1"/>
              </a:solidFill>
            </a:endParaRPr>
          </a:p>
          <a:p>
            <a:pPr algn="l"/>
            <a:r>
              <a:rPr lang="en-IN" altLang="en-US" sz="5400" i="1">
                <a:solidFill>
                  <a:schemeClr val="tx1"/>
                </a:solidFill>
              </a:rPr>
              <a:t>Student ID: </a:t>
            </a:r>
            <a:r>
              <a:rPr lang="en-US" sz="5400" i="1">
                <a:solidFill>
                  <a:schemeClr val="tx1"/>
                </a:solidFill>
              </a:rPr>
              <a:t>22024816</a:t>
            </a:r>
            <a:endParaRPr lang="en-US" sz="5400" i="1">
              <a:solidFill>
                <a:schemeClr val="tx1"/>
              </a:solidFill>
            </a:endParaRPr>
          </a:p>
          <a:p>
            <a:pPr algn="l"/>
            <a:r>
              <a:rPr lang="en-IN" altLang="en-US" sz="5400" i="1">
                <a:solidFill>
                  <a:schemeClr val="tx1"/>
                </a:solidFill>
              </a:rPr>
              <a:t>Repo-Link: </a:t>
            </a:r>
            <a:r>
              <a:rPr lang="en-IN" altLang="en-US" sz="5400" i="1">
                <a:solidFill>
                  <a:schemeClr val="tx1"/>
                </a:solidFill>
                <a:hlinkClick r:id="rId1" tooltip="" action="ppaction://hlinkfile"/>
              </a:rPr>
              <a:t>https://github.com/Naveenbsm/Applied_Data_Science-3.git</a:t>
            </a:r>
            <a:endParaRPr lang="en-US" sz="5400" i="1">
              <a:solidFill>
                <a:schemeClr val="tx1"/>
              </a:solidFill>
            </a:endParaRPr>
          </a:p>
          <a:p>
            <a:pPr algn="l"/>
            <a:endParaRPr lang="en-US" sz="5400" i="1">
              <a:solidFill>
                <a:schemeClr val="tx1"/>
              </a:solidFill>
            </a:endParaRPr>
          </a:p>
        </p:txBody>
      </p:sp>
      <p:sp>
        <p:nvSpPr>
          <p:cNvPr id="4" name="Text Box 3"/>
          <p:cNvSpPr txBox="1"/>
          <p:nvPr/>
        </p:nvSpPr>
        <p:spPr>
          <a:xfrm>
            <a:off x="1612265" y="9599930"/>
            <a:ext cx="27221180" cy="5169535"/>
          </a:xfrm>
          <a:prstGeom prst="rect">
            <a:avLst/>
          </a:prstGeom>
          <a:solidFill>
            <a:schemeClr val="accent5">
              <a:lumMod val="40000"/>
              <a:lumOff val="60000"/>
              <a:alpha val="44000"/>
            </a:schemeClr>
          </a:solidFill>
          <a:ln w="28575" cmpd="sng">
            <a:solidFill>
              <a:schemeClr val="bg2">
                <a:lumMod val="10000"/>
              </a:schemeClr>
            </a:solidFill>
            <a:prstDash val="solid"/>
          </a:ln>
        </p:spPr>
        <p:txBody>
          <a:bodyPr wrap="square" rtlCol="0">
            <a:spAutoFit/>
          </a:bodyPr>
          <a:p>
            <a:pPr algn="just"/>
            <a:r>
              <a:rPr lang="en-IN" altLang="en-US" sz="6000" b="1">
                <a:solidFill>
                  <a:schemeClr val="tx1"/>
                </a:solidFill>
                <a:effectLst>
                  <a:outerShdw blurRad="38100" dist="19050" dir="2700000" algn="tl" rotWithShape="0">
                    <a:schemeClr val="dk1">
                      <a:alpha val="40000"/>
                    </a:schemeClr>
                  </a:outerShdw>
                </a:effectLst>
                <a:cs typeface="+mn-lt"/>
              </a:rPr>
              <a:t>Abstract</a:t>
            </a:r>
            <a:r>
              <a:rPr lang="en-IN" altLang="en-US" sz="5400">
                <a:solidFill>
                  <a:schemeClr val="tx1"/>
                </a:solidFill>
                <a:effectLst>
                  <a:outerShdw blurRad="38100" dist="19050" dir="2700000" algn="tl" rotWithShape="0">
                    <a:schemeClr val="dk1">
                      <a:alpha val="40000"/>
                    </a:schemeClr>
                  </a:outerShdw>
                </a:effectLst>
                <a:cs typeface="+mn-lt"/>
              </a:rPr>
              <a:t>: </a:t>
            </a:r>
            <a:r>
              <a:rPr lang="en-US" sz="5400">
                <a:solidFill>
                  <a:schemeClr val="tx1"/>
                </a:solidFill>
                <a:effectLst>
                  <a:outerShdw blurRad="38100" dist="19050" dir="2700000" algn="tl" rotWithShape="0">
                    <a:schemeClr val="dk1">
                      <a:alpha val="40000"/>
                    </a:schemeClr>
                  </a:outerShdw>
                </a:effectLst>
                <a:cs typeface="+mn-lt"/>
              </a:rPr>
              <a:t>This report discusses the clustering of countries based on two indicators: forest area and agricultural land. Using k-means clustering, the countries were grouped into three clusters. The results show that the majority of countries have low forest area and high agricultural land, while a small group of countries have high forest area and low agricultural land. The findings provide insight into the varying levels of land use among countries and highlight potential opportunities for improving sustainable land management practices.</a:t>
            </a:r>
            <a:endParaRPr lang="en-US" sz="5400">
              <a:solidFill>
                <a:schemeClr val="tx1"/>
              </a:solidFill>
              <a:effectLst>
                <a:outerShdw blurRad="38100" dist="19050" dir="2700000" algn="tl" rotWithShape="0">
                  <a:schemeClr val="dk1">
                    <a:alpha val="40000"/>
                  </a:schemeClr>
                </a:outerShdw>
              </a:effectLst>
              <a:cs typeface="+mn-lt"/>
            </a:endParaRPr>
          </a:p>
        </p:txBody>
      </p:sp>
      <p:sp>
        <p:nvSpPr>
          <p:cNvPr id="5" name="Text Box 4"/>
          <p:cNvSpPr txBox="1"/>
          <p:nvPr/>
        </p:nvSpPr>
        <p:spPr>
          <a:xfrm>
            <a:off x="1612265" y="14959965"/>
            <a:ext cx="11210925" cy="10063480"/>
          </a:xfrm>
          <a:prstGeom prst="rect">
            <a:avLst/>
          </a:prstGeom>
          <a:solidFill>
            <a:schemeClr val="accent5">
              <a:lumMod val="40000"/>
              <a:lumOff val="60000"/>
              <a:alpha val="73000"/>
            </a:schemeClr>
          </a:solidFill>
          <a:ln>
            <a:solidFill>
              <a:schemeClr val="accent6">
                <a:lumMod val="50000"/>
              </a:schemeClr>
            </a:solidFill>
          </a:ln>
        </p:spPr>
        <p:txBody>
          <a:bodyPr wrap="square" rtlCol="0">
            <a:spAutoFit/>
          </a:bodyPr>
          <a:p>
            <a:pPr algn="ctr"/>
            <a:r>
              <a:rPr lang="en-IN" altLang="en-US" sz="5400" b="1"/>
              <a:t>Introduction</a:t>
            </a:r>
            <a:endParaRPr lang="en-IN" altLang="en-US" sz="5400" b="1"/>
          </a:p>
          <a:p>
            <a:pPr algn="just"/>
            <a:r>
              <a:rPr lang="en-IN" altLang="en-US" sz="5400"/>
              <a:t>This report presents the findings of a clustering analysis performed on the forest area and agricultural land indicators for a set of countries. The analysis was conducted using K-Means clustering algorithm to group countries based on the similarity of their forest area and agricultural land area percentages. The results revealed three distinct clusters of countries based on their land use patterns.</a:t>
            </a:r>
            <a:endParaRPr lang="en-IN" altLang="en-US" sz="5400"/>
          </a:p>
        </p:txBody>
      </p:sp>
      <p:pic>
        <p:nvPicPr>
          <p:cNvPr id="6" name="Picture 5" descr="naveenads3"/>
          <p:cNvPicPr>
            <a:picLocks noChangeAspect="1"/>
          </p:cNvPicPr>
          <p:nvPr/>
        </p:nvPicPr>
        <p:blipFill>
          <a:blip r:embed="rId2"/>
          <a:stretch>
            <a:fillRect/>
          </a:stretch>
        </p:blipFill>
        <p:spPr>
          <a:xfrm>
            <a:off x="12823190" y="14911070"/>
            <a:ext cx="16010255" cy="10160635"/>
          </a:xfrm>
          <a:prstGeom prst="rect">
            <a:avLst/>
          </a:prstGeom>
        </p:spPr>
      </p:pic>
      <p:sp>
        <p:nvSpPr>
          <p:cNvPr id="7" name="Text Box 6"/>
          <p:cNvSpPr txBox="1"/>
          <p:nvPr/>
        </p:nvSpPr>
        <p:spPr>
          <a:xfrm>
            <a:off x="1612265" y="25419685"/>
            <a:ext cx="27593925" cy="2306955"/>
          </a:xfrm>
          <a:prstGeom prst="rect">
            <a:avLst/>
          </a:prstGeom>
          <a:solidFill>
            <a:schemeClr val="accent5">
              <a:lumMod val="60000"/>
              <a:lumOff val="40000"/>
              <a:alpha val="25000"/>
            </a:schemeClr>
          </a:solidFill>
          <a:ln w="28575" cmpd="thickThin">
            <a:solidFill>
              <a:schemeClr val="tx1"/>
            </a:solidFill>
            <a:prstDash val="solid"/>
          </a:ln>
        </p:spPr>
        <p:txBody>
          <a:bodyPr wrap="square" rtlCol="0">
            <a:spAutoFit/>
          </a:bodyPr>
          <a:p>
            <a:pPr algn="just"/>
            <a:r>
              <a:rPr lang="en-US" sz="4800"/>
              <a:t>The data used in this analysis was collected from </a:t>
            </a:r>
            <a:r>
              <a:rPr lang="en-IN" altLang="en-US" sz="4800"/>
              <a:t>world bank data </a:t>
            </a:r>
            <a:r>
              <a:rPr lang="en-US" sz="4800"/>
              <a:t>and consist</a:t>
            </a:r>
            <a:r>
              <a:rPr lang="en-IN" altLang="en-US" sz="4800"/>
              <a:t>s</a:t>
            </a:r>
            <a:r>
              <a:rPr lang="en-US" sz="4800"/>
              <a:t> of forest area and agricultural land area percentages of countries around the world. The K-Means clustering algorithm was used to group countries based on their similarity in terms of forest area and agricultural land area proportions.</a:t>
            </a:r>
            <a:endParaRPr lang="en-US" sz="4800"/>
          </a:p>
        </p:txBody>
      </p:sp>
      <p:pic>
        <p:nvPicPr>
          <p:cNvPr id="8" name="Picture 7" descr="naveenads3-1"/>
          <p:cNvPicPr>
            <a:picLocks noChangeAspect="1"/>
          </p:cNvPicPr>
          <p:nvPr/>
        </p:nvPicPr>
        <p:blipFill>
          <a:blip r:embed="rId3"/>
          <a:stretch>
            <a:fillRect/>
          </a:stretch>
        </p:blipFill>
        <p:spPr>
          <a:xfrm>
            <a:off x="1612265" y="28087955"/>
            <a:ext cx="17579975" cy="13374370"/>
          </a:xfrm>
          <a:prstGeom prst="rect">
            <a:avLst/>
          </a:prstGeom>
        </p:spPr>
      </p:pic>
      <p:sp>
        <p:nvSpPr>
          <p:cNvPr id="9" name="Text Box 8"/>
          <p:cNvSpPr txBox="1"/>
          <p:nvPr/>
        </p:nvSpPr>
        <p:spPr>
          <a:xfrm>
            <a:off x="19192240" y="28073985"/>
            <a:ext cx="10013950" cy="13387705"/>
          </a:xfrm>
          <a:prstGeom prst="rect">
            <a:avLst/>
          </a:prstGeom>
          <a:solidFill>
            <a:schemeClr val="accent5">
              <a:lumMod val="40000"/>
              <a:lumOff val="60000"/>
              <a:alpha val="77000"/>
            </a:schemeClr>
          </a:solidFill>
          <a:ln w="28575" cmpd="sng">
            <a:solidFill>
              <a:schemeClr val="tx1"/>
            </a:solidFill>
            <a:prstDash val="solid"/>
          </a:ln>
        </p:spPr>
        <p:txBody>
          <a:bodyPr wrap="square" rtlCol="0">
            <a:spAutoFit/>
          </a:bodyPr>
          <a:p>
            <a:pPr algn="ctr"/>
            <a:r>
              <a:rPr lang="en-IN" altLang="en-US" sz="5400" b="1"/>
              <a:t>Conclusion</a:t>
            </a:r>
            <a:endParaRPr lang="en-IN" altLang="en-US" sz="5400" b="1"/>
          </a:p>
          <a:p>
            <a:pPr algn="just"/>
            <a:r>
              <a:rPr lang="en-IN" altLang="en-US" sz="5400"/>
              <a:t>The clustering analysis based on the forest area and agricultural land indicators resulted in the identification of four distinct clusters of countries. These clusters show that there are significant differences between countries in terms of their reliance on agricultural land and forest area. The findings of this analysis can be useful for policymakers and researchers to understand the different development pathways and challenges faced by countries with different land use patterns. </a:t>
            </a:r>
            <a:endParaRPr lang="en-IN" altLang="en-US" sz="5400"/>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WPS Presentation</Application>
  <PresentationFormat>Widescreen</PresentationFormat>
  <Paragraphs>17</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Calibri</vt:lpstr>
      <vt:lpstr>Microsoft YaHei</vt:lpstr>
      <vt:lpstr>Arial Unicode MS</vt:lpstr>
      <vt:lpstr>Office Theme</vt:lpstr>
      <vt:lpstr>Cluster Analysis of Countries Based on Forest and Agricultural Land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Countries Based on Forest and Agricultural Land Use</dc:title>
  <dc:creator/>
  <cp:lastModifiedBy>navee</cp:lastModifiedBy>
  <cp:revision>6</cp:revision>
  <dcterms:created xsi:type="dcterms:W3CDTF">2023-05-10T22:29:00Z</dcterms:created>
  <dcterms:modified xsi:type="dcterms:W3CDTF">2023-05-11T15:10:53Z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7566BF28420A4DAA9F1ADF15030DC6A8</vt:lpwstr>
  </property>
  <property fmtid="{D5CDD505-2E9C-101B-9397-08002B2CF9AE}" pid="3" name="KSOProductBuildVer">
    <vt:lpwstr>1033-11.2.0.11537</vt:lpwstr>
  </property>
</Properties>
</file>