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1"/>
  </p:notesMasterIdLst>
  <p:sldIdLst>
    <p:sldId id="349" r:id="rId4"/>
    <p:sldId id="347" r:id="rId5"/>
    <p:sldId id="314" r:id="rId6"/>
    <p:sldId id="351" r:id="rId7"/>
    <p:sldId id="323" r:id="rId8"/>
    <p:sldId id="423" r:id="rId9"/>
    <p:sldId id="424" r:id="rId10"/>
    <p:sldId id="425" r:id="rId11"/>
    <p:sldId id="426" r:id="rId12"/>
    <p:sldId id="427" r:id="rId13"/>
    <p:sldId id="429" r:id="rId14"/>
    <p:sldId id="428" r:id="rId15"/>
    <p:sldId id="430" r:id="rId16"/>
    <p:sldId id="309" r:id="rId17"/>
    <p:sldId id="300" r:id="rId18"/>
    <p:sldId id="431" r:id="rId19"/>
    <p:sldId id="34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1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37" y="62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CF1678-ABE6-4DF1-92C9-331A124F5CC7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B97310DF-B6B0-4C3C-BA3E-489420A32181}"/>
              </a:ext>
            </a:extLst>
          </p:cNvPr>
          <p:cNvGrpSpPr/>
          <p:nvPr userDrawn="1"/>
        </p:nvGrpSpPr>
        <p:grpSpPr>
          <a:xfrm>
            <a:off x="4484680" y="2739753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B61CE415-73B8-4D2A-A1AB-DABC4F7BB2AD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EDF8955B-0866-490C-9582-2B8E2224663D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E0A25EC8-F7AE-4ED5-9EB2-E3252715F40B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10A58890-DAC1-4D69-85FC-B98A820AC9E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71D5B425-6479-4E5A-8B5B-DF3F830F719D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F22F0D01-3528-4D20-92A5-9D0EBA7F8C2E}"/>
              </a:ext>
            </a:extLst>
          </p:cNvPr>
          <p:cNvGrpSpPr/>
          <p:nvPr userDrawn="1"/>
        </p:nvGrpSpPr>
        <p:grpSpPr>
          <a:xfrm>
            <a:off x="6976148" y="2739753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21AFB044-FD6E-4AF8-96AB-745B59DDD5A4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6409FE8E-D06A-4B35-BFD3-DD184A079BB7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5CA207E7-E95E-46F5-A8A1-AD533B809BE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id="{D196795B-533F-443E-A9FD-AEB2894BFF76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id="{7FC5C28D-04C0-4401-B217-13CA4F8A91D1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820ACAAC-DC01-4142-B3A4-08464EFC2E95}"/>
              </a:ext>
            </a:extLst>
          </p:cNvPr>
          <p:cNvGrpSpPr/>
          <p:nvPr userDrawn="1"/>
        </p:nvGrpSpPr>
        <p:grpSpPr>
          <a:xfrm>
            <a:off x="9467615" y="2739753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id="{F4A599C3-B53A-47D9-B643-0693601665B7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C8297C35-1867-4E31-A4CB-1E056B27E39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981654CC-984C-4EB6-8C63-81F1A125D1F1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6F17D607-F1C4-4364-874B-335B32EAE676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44F5E29D-F731-4A5B-986D-4229461BC256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9A1695C9-85F6-4760-8539-3631CCA0026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583669" y="3080025"/>
            <a:ext cx="1834384" cy="2737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ACBD4965-6F82-47DB-8F4B-43A1E51F48A5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74446" y="3080025"/>
            <a:ext cx="1834384" cy="2737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60E75232-41AF-4527-9D75-F5DCBC0B6766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65222" y="3080025"/>
            <a:ext cx="1834384" cy="2737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725E0BD-61A5-4FFA-865C-940D100A09A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3959525"/>
            <a:ext cx="2812211" cy="2898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18FFEBA-0F02-4AE7-9B68-4CBE6F986B7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938732" y="3959525"/>
            <a:ext cx="2812211" cy="2898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BD3096E-D895-4651-A641-CDD403904CE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5877464" y="3959525"/>
            <a:ext cx="2812211" cy="2898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964E96-60CB-4686-890C-74DB60B28B94}"/>
              </a:ext>
            </a:extLst>
          </p:cNvPr>
          <p:cNvSpPr/>
          <p:nvPr userDrawn="1"/>
        </p:nvSpPr>
        <p:spPr>
          <a:xfrm>
            <a:off x="826852" y="0"/>
            <a:ext cx="4562272" cy="4173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1EAEB9F-11FD-4A38-A858-5235F8507B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90281" y="3287949"/>
            <a:ext cx="8874868" cy="2922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56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1BAEE0-A4ED-444D-A1A7-ACD7E81AD045}"/>
              </a:ext>
            </a:extLst>
          </p:cNvPr>
          <p:cNvGrpSpPr/>
          <p:nvPr userDrawn="1"/>
        </p:nvGrpSpPr>
        <p:grpSpPr>
          <a:xfrm>
            <a:off x="580088" y="2536288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9062AFE-B9CB-431B-BC38-A289DB772C0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99FED08-9F34-4CEB-9CD9-D808346EC0B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4BD188-CC50-4158-98A4-AAC9609C12D1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A15DB1C-FF77-4E6F-9E3C-7F5B13BD5B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AD2396-1849-4318-A0B4-40A89BBF45F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764B3D-37D2-41EC-900D-8AF407CA428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A3753AC-05A2-4A25-8665-2221B1F761D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088FA50-6991-4AF6-8E7E-FD83F946723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2CC9944-EDE5-48AE-980F-7BBBF97BD08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23EFC7A-B461-4CF2-9489-0E5ACD82B61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5E4FF21-96D3-4707-98F7-6753D8EAD39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536C619-4F62-438C-B42D-16EF24F9E307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0E489B28-E610-4693-A003-DD91CC0488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7579" y="2692223"/>
            <a:ext cx="3879644" cy="23517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F09EACF-7301-4216-9D42-E5392B36C1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D11585-606E-518F-E886-15D5D6DE8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9" y="149291"/>
            <a:ext cx="7477145" cy="6708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C7555-94E9-A2D5-C0C0-60EAF1AAD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3" y="149291"/>
            <a:ext cx="3009900" cy="1781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37C953-7BFD-22F1-B563-A8B75C69E650}"/>
              </a:ext>
            </a:extLst>
          </p:cNvPr>
          <p:cNvSpPr txBox="1"/>
          <p:nvPr/>
        </p:nvSpPr>
        <p:spPr>
          <a:xfrm>
            <a:off x="153003" y="3000302"/>
            <a:ext cx="574145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CELONIS CAPSTONE PROJECT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3B6513-BF5D-431A-9367-AD910E853E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2"/>
          <a:stretch/>
        </p:blipFill>
        <p:spPr>
          <a:xfrm>
            <a:off x="7630147" y="1660452"/>
            <a:ext cx="4531006" cy="32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7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843280" y="1198062"/>
            <a:ext cx="4549534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FULFILMENT ACTIVITIES AND CASES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7609207-E4A5-C418-6850-4676266C498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" r="4306" b="4431"/>
          <a:stretch/>
        </p:blipFill>
        <p:spPr>
          <a:xfrm>
            <a:off x="143322" y="4278014"/>
            <a:ext cx="2699077" cy="257026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E47FA2-A95A-3536-08BF-AEBC12654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46" y="4278014"/>
            <a:ext cx="9063935" cy="24987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DD0F34-C561-DC29-BE8A-2F6606A45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10" y="-31080"/>
            <a:ext cx="6798625" cy="261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0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12A6D92-13C8-4BA9-B7C0-2780BB7FA772}"/>
              </a:ext>
            </a:extLst>
          </p:cNvPr>
          <p:cNvSpPr txBox="1"/>
          <p:nvPr/>
        </p:nvSpPr>
        <p:spPr>
          <a:xfrm>
            <a:off x="0" y="595824"/>
            <a:ext cx="53463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PRODUCT ARRANGEMENT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34B35F-DD92-4B13-A08F-58CF2D7878C1}"/>
              </a:ext>
            </a:extLst>
          </p:cNvPr>
          <p:cNvSpPr txBox="1"/>
          <p:nvPr/>
        </p:nvSpPr>
        <p:spPr>
          <a:xfrm>
            <a:off x="0" y="2507789"/>
            <a:ext cx="45180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 TOLLERENCE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A19270-6AA6-4ACA-83B2-D7E456A65493}"/>
              </a:ext>
            </a:extLst>
          </p:cNvPr>
          <p:cNvSpPr txBox="1"/>
          <p:nvPr/>
        </p:nvSpPr>
        <p:spPr>
          <a:xfrm>
            <a:off x="6864965" y="2507789"/>
            <a:ext cx="44814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QUANTITY ISSUES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1AEA8-8A21-4878-4861-DC9AE0E50636}"/>
              </a:ext>
            </a:extLst>
          </p:cNvPr>
          <p:cNvSpPr txBox="1"/>
          <p:nvPr/>
        </p:nvSpPr>
        <p:spPr>
          <a:xfrm>
            <a:off x="6864965" y="595824"/>
            <a:ext cx="44814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2800" b="1" dirty="0">
                <a:solidFill>
                  <a:schemeClr val="bg1"/>
                </a:solidFill>
              </a:rPr>
              <a:t>QUALITY CONTROL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39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1155062" y="1096236"/>
            <a:ext cx="425005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ACCOUNTS PAYABLE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AD4734B-8038-7DDE-9874-FAF42AFF5F3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" b="18136"/>
          <a:stretch/>
        </p:blipFill>
        <p:spPr>
          <a:xfrm>
            <a:off x="5527040" y="124236"/>
            <a:ext cx="6289040" cy="39624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BEA4C1-3E26-948F-2DE9-CD3AFDDF4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367" y="4165601"/>
            <a:ext cx="5692633" cy="25681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1F16B5-D513-094D-2B8B-22265DBDA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7" y="4401844"/>
            <a:ext cx="2842506" cy="23014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0D9A74-8C15-52EA-5971-A5F9FDFC84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13" y="4401844"/>
            <a:ext cx="3543954" cy="21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4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12A6D92-13C8-4BA9-B7C0-2780BB7FA772}"/>
              </a:ext>
            </a:extLst>
          </p:cNvPr>
          <p:cNvSpPr txBox="1"/>
          <p:nvPr/>
        </p:nvSpPr>
        <p:spPr>
          <a:xfrm>
            <a:off x="0" y="595824"/>
            <a:ext cx="53463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DIVERSIFICATION OF DATA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34B35F-DD92-4B13-A08F-58CF2D7878C1}"/>
              </a:ext>
            </a:extLst>
          </p:cNvPr>
          <p:cNvSpPr txBox="1"/>
          <p:nvPr/>
        </p:nvSpPr>
        <p:spPr>
          <a:xfrm>
            <a:off x="0" y="2292346"/>
            <a:ext cx="451801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 DEVIATIONS SHOULD BE HANDLE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A19270-6AA6-4ACA-83B2-D7E456A65493}"/>
              </a:ext>
            </a:extLst>
          </p:cNvPr>
          <p:cNvSpPr txBox="1"/>
          <p:nvPr/>
        </p:nvSpPr>
        <p:spPr>
          <a:xfrm>
            <a:off x="6864965" y="2507789"/>
            <a:ext cx="44814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LACK OF INTEGRITY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1AEA8-8A21-4878-4861-DC9AE0E50636}"/>
              </a:ext>
            </a:extLst>
          </p:cNvPr>
          <p:cNvSpPr txBox="1"/>
          <p:nvPr/>
        </p:nvSpPr>
        <p:spPr>
          <a:xfrm>
            <a:off x="6289577" y="380380"/>
            <a:ext cx="44814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2800" b="1" dirty="0">
                <a:solidFill>
                  <a:schemeClr val="bg1"/>
                </a:solidFill>
              </a:rPr>
              <a:t>GROUPING OF SIMILAR TIME STAMP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67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F2B6D3A-9E5E-4A7F-88DC-AB29091D278C}"/>
              </a:ext>
            </a:extLst>
          </p:cNvPr>
          <p:cNvGrpSpPr/>
          <p:nvPr/>
        </p:nvGrpSpPr>
        <p:grpSpPr>
          <a:xfrm>
            <a:off x="8639132" y="1226194"/>
            <a:ext cx="2538541" cy="4897619"/>
            <a:chOff x="8639132" y="1226194"/>
            <a:chExt cx="2538541" cy="489761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55D6907-F976-4CF5-A08C-586F2D400C00}"/>
                </a:ext>
              </a:extLst>
            </p:cNvPr>
            <p:cNvGrpSpPr/>
            <p:nvPr/>
          </p:nvGrpSpPr>
          <p:grpSpPr>
            <a:xfrm>
              <a:off x="9361227" y="4899623"/>
              <a:ext cx="1422003" cy="1224190"/>
              <a:chOff x="5580112" y="4160675"/>
              <a:chExt cx="2016224" cy="1735751"/>
            </a:xfrm>
          </p:grpSpPr>
          <p:sp>
            <p:nvSpPr>
              <p:cNvPr id="4" name="Trapezoid 1">
                <a:extLst>
                  <a:ext uri="{FF2B5EF4-FFF2-40B4-BE49-F238E27FC236}">
                    <a16:creationId xmlns:a16="http://schemas.microsoft.com/office/drawing/2014/main" id="{D45CEE28-9A61-45BF-84A9-72770580289D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" name="Trapezoid 6">
                <a:extLst>
                  <a:ext uri="{FF2B5EF4-FFF2-40B4-BE49-F238E27FC236}">
                    <a16:creationId xmlns:a16="http://schemas.microsoft.com/office/drawing/2014/main" id="{1BA375BC-62D6-4D22-B2FC-CE566E8B8C90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CC575C1-05CD-4A4A-BD9D-59BAF42F0466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" name="Oval 1">
              <a:extLst>
                <a:ext uri="{FF2B5EF4-FFF2-40B4-BE49-F238E27FC236}">
                  <a16:creationId xmlns:a16="http://schemas.microsoft.com/office/drawing/2014/main" id="{713E837E-E8FA-4CC2-839A-AC4F296B007B}"/>
                </a:ext>
              </a:extLst>
            </p:cNvPr>
            <p:cNvSpPr/>
            <p:nvPr/>
          </p:nvSpPr>
          <p:spPr>
            <a:xfrm>
              <a:off x="9251061" y="1226194"/>
              <a:ext cx="1532091" cy="1343867"/>
            </a:xfrm>
            <a:custGeom>
              <a:avLst/>
              <a:gdLst/>
              <a:ahLst/>
              <a:cxnLst/>
              <a:rect l="l" t="t" r="r" b="b"/>
              <a:pathLst>
                <a:path w="1629237" h="1429078">
                  <a:moveTo>
                    <a:pt x="788250" y="811267"/>
                  </a:moveTo>
                  <a:cubicBezTo>
                    <a:pt x="777162" y="823036"/>
                    <a:pt x="761883" y="830075"/>
                    <a:pt x="745080" y="830075"/>
                  </a:cubicBezTo>
                  <a:cubicBezTo>
                    <a:pt x="731312" y="830075"/>
                    <a:pt x="718566" y="825349"/>
                    <a:pt x="708901" y="816356"/>
                  </a:cubicBezTo>
                  <a:lnTo>
                    <a:pt x="793313" y="1349315"/>
                  </a:lnTo>
                  <a:lnTo>
                    <a:pt x="826489" y="1349049"/>
                  </a:lnTo>
                  <a:lnTo>
                    <a:pt x="826489" y="1349030"/>
                  </a:lnTo>
                  <a:lnTo>
                    <a:pt x="827682" y="1349040"/>
                  </a:lnTo>
                  <a:lnTo>
                    <a:pt x="828874" y="1349030"/>
                  </a:lnTo>
                  <a:lnTo>
                    <a:pt x="828874" y="1349049"/>
                  </a:lnTo>
                  <a:lnTo>
                    <a:pt x="861656" y="1349312"/>
                  </a:lnTo>
                  <a:lnTo>
                    <a:pt x="945043" y="822831"/>
                  </a:lnTo>
                  <a:cubicBezTo>
                    <a:pt x="936966" y="827649"/>
                    <a:pt x="927625" y="830075"/>
                    <a:pt x="917761" y="830075"/>
                  </a:cubicBezTo>
                  <a:cubicBezTo>
                    <a:pt x="900958" y="830075"/>
                    <a:pt x="885679" y="823036"/>
                    <a:pt x="874591" y="811267"/>
                  </a:cubicBezTo>
                  <a:cubicBezTo>
                    <a:pt x="863502" y="823036"/>
                    <a:pt x="848223" y="830075"/>
                    <a:pt x="831420" y="830075"/>
                  </a:cubicBezTo>
                  <a:cubicBezTo>
                    <a:pt x="814617" y="830075"/>
                    <a:pt x="799338" y="823036"/>
                    <a:pt x="788250" y="811267"/>
                  </a:cubicBezTo>
                  <a:close/>
                  <a:moveTo>
                    <a:pt x="1629237" y="597932"/>
                  </a:moveTo>
                  <a:lnTo>
                    <a:pt x="1629237" y="724090"/>
                  </a:lnTo>
                  <a:lnTo>
                    <a:pt x="1449012" y="698858"/>
                  </a:lnTo>
                  <a:lnTo>
                    <a:pt x="1449012" y="623164"/>
                  </a:lnTo>
                  <a:close/>
                  <a:moveTo>
                    <a:pt x="0" y="597932"/>
                  </a:moveTo>
                  <a:lnTo>
                    <a:pt x="180225" y="623164"/>
                  </a:lnTo>
                  <a:lnTo>
                    <a:pt x="180225" y="698858"/>
                  </a:lnTo>
                  <a:lnTo>
                    <a:pt x="0" y="724090"/>
                  </a:lnTo>
                  <a:close/>
                  <a:moveTo>
                    <a:pt x="826489" y="343855"/>
                  </a:moveTo>
                  <a:cubicBezTo>
                    <a:pt x="582980" y="344141"/>
                    <a:pt x="385675" y="541640"/>
                    <a:pt x="385675" y="785222"/>
                  </a:cubicBezTo>
                  <a:cubicBezTo>
                    <a:pt x="385675" y="950118"/>
                    <a:pt x="503361" y="1112862"/>
                    <a:pt x="596022" y="1187212"/>
                  </a:cubicBezTo>
                  <a:cubicBezTo>
                    <a:pt x="638271" y="1236093"/>
                    <a:pt x="634922" y="1237095"/>
                    <a:pt x="652091" y="1299657"/>
                  </a:cubicBezTo>
                  <a:cubicBezTo>
                    <a:pt x="658931" y="1343524"/>
                    <a:pt x="645074" y="1347909"/>
                    <a:pt x="684382" y="1350189"/>
                  </a:cubicBezTo>
                  <a:lnTo>
                    <a:pt x="713002" y="1349959"/>
                  </a:lnTo>
                  <a:lnTo>
                    <a:pt x="616715" y="742031"/>
                  </a:lnTo>
                  <a:cubicBezTo>
                    <a:pt x="613343" y="720743"/>
                    <a:pt x="627867" y="700753"/>
                    <a:pt x="649155" y="697381"/>
                  </a:cubicBezTo>
                  <a:lnTo>
                    <a:pt x="650512" y="697167"/>
                  </a:lnTo>
                  <a:cubicBezTo>
                    <a:pt x="669859" y="694102"/>
                    <a:pt x="688135" y="705820"/>
                    <a:pt x="693142" y="724182"/>
                  </a:cubicBezTo>
                  <a:cubicBezTo>
                    <a:pt x="703502" y="705062"/>
                    <a:pt x="722973" y="692875"/>
                    <a:pt x="745080" y="692875"/>
                  </a:cubicBezTo>
                  <a:cubicBezTo>
                    <a:pt x="761883" y="692875"/>
                    <a:pt x="777162" y="699916"/>
                    <a:pt x="788250" y="711684"/>
                  </a:cubicBezTo>
                  <a:cubicBezTo>
                    <a:pt x="799338" y="699916"/>
                    <a:pt x="814617" y="692875"/>
                    <a:pt x="831420" y="692875"/>
                  </a:cubicBezTo>
                  <a:cubicBezTo>
                    <a:pt x="848223" y="692875"/>
                    <a:pt x="863502" y="699916"/>
                    <a:pt x="874591" y="711684"/>
                  </a:cubicBezTo>
                  <a:cubicBezTo>
                    <a:pt x="885679" y="699916"/>
                    <a:pt x="900958" y="692875"/>
                    <a:pt x="917761" y="692875"/>
                  </a:cubicBezTo>
                  <a:cubicBezTo>
                    <a:pt x="936430" y="692875"/>
                    <a:pt x="953219" y="701567"/>
                    <a:pt x="964433" y="715752"/>
                  </a:cubicBezTo>
                  <a:cubicBezTo>
                    <a:pt x="971427" y="700847"/>
                    <a:pt x="987718" y="691969"/>
                    <a:pt x="1004850" y="694683"/>
                  </a:cubicBezTo>
                  <a:lnTo>
                    <a:pt x="1006207" y="694898"/>
                  </a:lnTo>
                  <a:cubicBezTo>
                    <a:pt x="1027496" y="698270"/>
                    <a:pt x="1042019" y="718259"/>
                    <a:pt x="1038647" y="739547"/>
                  </a:cubicBezTo>
                  <a:lnTo>
                    <a:pt x="941968" y="1349956"/>
                  </a:lnTo>
                  <a:lnTo>
                    <a:pt x="970980" y="1350189"/>
                  </a:lnTo>
                  <a:cubicBezTo>
                    <a:pt x="1010288" y="1347909"/>
                    <a:pt x="996432" y="1343524"/>
                    <a:pt x="1003271" y="1299657"/>
                  </a:cubicBezTo>
                  <a:cubicBezTo>
                    <a:pt x="1020440" y="1237095"/>
                    <a:pt x="1017091" y="1236093"/>
                    <a:pt x="1059340" y="1187212"/>
                  </a:cubicBezTo>
                  <a:cubicBezTo>
                    <a:pt x="1152001" y="1112862"/>
                    <a:pt x="1269687" y="950118"/>
                    <a:pt x="1269687" y="785222"/>
                  </a:cubicBezTo>
                  <a:cubicBezTo>
                    <a:pt x="1269687" y="541640"/>
                    <a:pt x="1072383" y="344141"/>
                    <a:pt x="828874" y="343855"/>
                  </a:cubicBezTo>
                  <a:lnTo>
                    <a:pt x="828874" y="343965"/>
                  </a:lnTo>
                  <a:lnTo>
                    <a:pt x="827682" y="343872"/>
                  </a:lnTo>
                  <a:lnTo>
                    <a:pt x="826489" y="343965"/>
                  </a:lnTo>
                  <a:close/>
                  <a:moveTo>
                    <a:pt x="826666" y="234292"/>
                  </a:moveTo>
                  <a:lnTo>
                    <a:pt x="827682" y="234370"/>
                  </a:lnTo>
                  <a:lnTo>
                    <a:pt x="828696" y="234292"/>
                  </a:lnTo>
                  <a:cubicBezTo>
                    <a:pt x="1127204" y="234292"/>
                    <a:pt x="1369193" y="476281"/>
                    <a:pt x="1369193" y="774790"/>
                  </a:cubicBezTo>
                  <a:cubicBezTo>
                    <a:pt x="1369193" y="976792"/>
                    <a:pt x="1224964" y="1176156"/>
                    <a:pt x="1111484" y="1267155"/>
                  </a:cubicBezTo>
                  <a:cubicBezTo>
                    <a:pt x="1077677" y="1306104"/>
                    <a:pt x="1092596" y="1326571"/>
                    <a:pt x="1085332" y="1377346"/>
                  </a:cubicBezTo>
                  <a:cubicBezTo>
                    <a:pt x="1066445" y="1416544"/>
                    <a:pt x="1049551" y="1429078"/>
                    <a:pt x="1016165" y="1429078"/>
                  </a:cubicBezTo>
                  <a:lnTo>
                    <a:pt x="827682" y="1428403"/>
                  </a:lnTo>
                  <a:lnTo>
                    <a:pt x="639197" y="1429078"/>
                  </a:lnTo>
                  <a:cubicBezTo>
                    <a:pt x="605812" y="1429078"/>
                    <a:pt x="588918" y="1416544"/>
                    <a:pt x="570030" y="1377346"/>
                  </a:cubicBezTo>
                  <a:cubicBezTo>
                    <a:pt x="562766" y="1326571"/>
                    <a:pt x="577686" y="1306104"/>
                    <a:pt x="543878" y="1267155"/>
                  </a:cubicBezTo>
                  <a:cubicBezTo>
                    <a:pt x="430398" y="1176156"/>
                    <a:pt x="286169" y="976792"/>
                    <a:pt x="286169" y="774790"/>
                  </a:cubicBezTo>
                  <a:cubicBezTo>
                    <a:pt x="286169" y="476281"/>
                    <a:pt x="528158" y="234292"/>
                    <a:pt x="826666" y="234292"/>
                  </a:cubicBezTo>
                  <a:close/>
                  <a:moveTo>
                    <a:pt x="1287881" y="124716"/>
                  </a:moveTo>
                  <a:lnTo>
                    <a:pt x="1384523" y="205808"/>
                  </a:lnTo>
                  <a:lnTo>
                    <a:pt x="1249349" y="327650"/>
                  </a:lnTo>
                  <a:lnTo>
                    <a:pt x="1191363" y="278995"/>
                  </a:lnTo>
                  <a:close/>
                  <a:moveTo>
                    <a:pt x="332408" y="124716"/>
                  </a:moveTo>
                  <a:lnTo>
                    <a:pt x="428926" y="278995"/>
                  </a:lnTo>
                  <a:lnTo>
                    <a:pt x="370940" y="327650"/>
                  </a:lnTo>
                  <a:lnTo>
                    <a:pt x="235766" y="205808"/>
                  </a:lnTo>
                  <a:close/>
                  <a:moveTo>
                    <a:pt x="764602" y="0"/>
                  </a:moveTo>
                  <a:lnTo>
                    <a:pt x="890759" y="0"/>
                  </a:lnTo>
                  <a:lnTo>
                    <a:pt x="865528" y="180225"/>
                  </a:lnTo>
                  <a:lnTo>
                    <a:pt x="789834" y="1802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6C3811F-D25F-456D-8897-5A30FF45C473}"/>
                </a:ext>
              </a:extLst>
            </p:cNvPr>
            <p:cNvSpPr/>
            <p:nvPr/>
          </p:nvSpPr>
          <p:spPr>
            <a:xfrm>
              <a:off x="9810121" y="3031449"/>
              <a:ext cx="384488" cy="2030026"/>
            </a:xfrm>
            <a:custGeom>
              <a:avLst/>
              <a:gdLst>
                <a:gd name="connsiteX0" fmla="*/ 171450 w 323850"/>
                <a:gd name="connsiteY0" fmla="*/ 28575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71450 w 323850"/>
                <a:gd name="connsiteY9" fmla="*/ 28575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76225 w 323850"/>
                <a:gd name="connsiteY7" fmla="*/ 0 h 2152650"/>
                <a:gd name="connsiteX8" fmla="*/ 167117 w 323850"/>
                <a:gd name="connsiteY8" fmla="*/ 2573 h 2152650"/>
                <a:gd name="connsiteX0" fmla="*/ 167117 w 327783"/>
                <a:gd name="connsiteY0" fmla="*/ 2573 h 2152650"/>
                <a:gd name="connsiteX1" fmla="*/ 152400 w 327783"/>
                <a:gd name="connsiteY1" fmla="*/ 647700 h 2152650"/>
                <a:gd name="connsiteX2" fmla="*/ 0 w 327783"/>
                <a:gd name="connsiteY2" fmla="*/ 1457325 h 2152650"/>
                <a:gd name="connsiteX3" fmla="*/ 180975 w 327783"/>
                <a:gd name="connsiteY3" fmla="*/ 2152650 h 2152650"/>
                <a:gd name="connsiteX4" fmla="*/ 323850 w 327783"/>
                <a:gd name="connsiteY4" fmla="*/ 2066925 h 2152650"/>
                <a:gd name="connsiteX5" fmla="*/ 161925 w 327783"/>
                <a:gd name="connsiteY5" fmla="*/ 1419225 h 2152650"/>
                <a:gd name="connsiteX6" fmla="*/ 295275 w 327783"/>
                <a:gd name="connsiteY6" fmla="*/ 628650 h 2152650"/>
                <a:gd name="connsiteX7" fmla="*/ 276225 w 327783"/>
                <a:gd name="connsiteY7" fmla="*/ 0 h 2152650"/>
                <a:gd name="connsiteX8" fmla="*/ 167117 w 327783"/>
                <a:gd name="connsiteY8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78793 w 361458"/>
                <a:gd name="connsiteY0" fmla="*/ 2573 h 2152650"/>
                <a:gd name="connsiteX1" fmla="*/ 164076 w 361458"/>
                <a:gd name="connsiteY1" fmla="*/ 647700 h 2152650"/>
                <a:gd name="connsiteX2" fmla="*/ 11676 w 361458"/>
                <a:gd name="connsiteY2" fmla="*/ 1457325 h 2152650"/>
                <a:gd name="connsiteX3" fmla="*/ 192651 w 361458"/>
                <a:gd name="connsiteY3" fmla="*/ 2152650 h 2152650"/>
                <a:gd name="connsiteX4" fmla="*/ 335526 w 361458"/>
                <a:gd name="connsiteY4" fmla="*/ 2066925 h 2152650"/>
                <a:gd name="connsiteX5" fmla="*/ 173601 w 361458"/>
                <a:gd name="connsiteY5" fmla="*/ 1419225 h 2152650"/>
                <a:gd name="connsiteX6" fmla="*/ 306951 w 361458"/>
                <a:gd name="connsiteY6" fmla="*/ 628650 h 2152650"/>
                <a:gd name="connsiteX7" fmla="*/ 360986 w 361458"/>
                <a:gd name="connsiteY7" fmla="*/ 216050 h 2152650"/>
                <a:gd name="connsiteX8" fmla="*/ 287901 w 361458"/>
                <a:gd name="connsiteY8" fmla="*/ 0 h 2152650"/>
                <a:gd name="connsiteX9" fmla="*/ 178793 w 361458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35526 w 361849"/>
                <a:gd name="connsiteY4" fmla="*/ 2066925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61528 w 361849"/>
                <a:gd name="connsiteY4" fmla="*/ 2131929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528"/>
                <a:gd name="connsiteY0" fmla="*/ 2573 h 2152650"/>
                <a:gd name="connsiteX1" fmla="*/ 164076 w 361528"/>
                <a:gd name="connsiteY1" fmla="*/ 647700 h 2152650"/>
                <a:gd name="connsiteX2" fmla="*/ 11676 w 361528"/>
                <a:gd name="connsiteY2" fmla="*/ 1457325 h 2152650"/>
                <a:gd name="connsiteX3" fmla="*/ 192651 w 361528"/>
                <a:gd name="connsiteY3" fmla="*/ 2152650 h 2152650"/>
                <a:gd name="connsiteX4" fmla="*/ 361528 w 361528"/>
                <a:gd name="connsiteY4" fmla="*/ 2131929 h 2152650"/>
                <a:gd name="connsiteX5" fmla="*/ 173601 w 361528"/>
                <a:gd name="connsiteY5" fmla="*/ 1419225 h 2152650"/>
                <a:gd name="connsiteX6" fmla="*/ 315618 w 361528"/>
                <a:gd name="connsiteY6" fmla="*/ 654652 h 2152650"/>
                <a:gd name="connsiteX7" fmla="*/ 287901 w 361528"/>
                <a:gd name="connsiteY7" fmla="*/ 0 h 2152650"/>
                <a:gd name="connsiteX8" fmla="*/ 178793 w 361528"/>
                <a:gd name="connsiteY8" fmla="*/ 2573 h 2152650"/>
                <a:gd name="connsiteX0" fmla="*/ 178793 w 374776"/>
                <a:gd name="connsiteY0" fmla="*/ 2573 h 2152650"/>
                <a:gd name="connsiteX1" fmla="*/ 164076 w 374776"/>
                <a:gd name="connsiteY1" fmla="*/ 647700 h 2152650"/>
                <a:gd name="connsiteX2" fmla="*/ 11676 w 374776"/>
                <a:gd name="connsiteY2" fmla="*/ 1457325 h 2152650"/>
                <a:gd name="connsiteX3" fmla="*/ 192651 w 374776"/>
                <a:gd name="connsiteY3" fmla="*/ 2152650 h 2152650"/>
                <a:gd name="connsiteX4" fmla="*/ 361528 w 374776"/>
                <a:gd name="connsiteY4" fmla="*/ 2131929 h 2152650"/>
                <a:gd name="connsiteX5" fmla="*/ 173601 w 374776"/>
                <a:gd name="connsiteY5" fmla="*/ 1419225 h 2152650"/>
                <a:gd name="connsiteX6" fmla="*/ 315618 w 374776"/>
                <a:gd name="connsiteY6" fmla="*/ 654652 h 2152650"/>
                <a:gd name="connsiteX7" fmla="*/ 287901 w 374776"/>
                <a:gd name="connsiteY7" fmla="*/ 0 h 2152650"/>
                <a:gd name="connsiteX8" fmla="*/ 178793 w 374776"/>
                <a:gd name="connsiteY8" fmla="*/ 2573 h 2152650"/>
                <a:gd name="connsiteX0" fmla="*/ 178793 w 391181"/>
                <a:gd name="connsiteY0" fmla="*/ 2573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78793 w 391181"/>
                <a:gd name="connsiteY8" fmla="*/ 2573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50132 w 392855"/>
                <a:gd name="connsiteY0" fmla="*/ 15574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50132 w 392855"/>
                <a:gd name="connsiteY8" fmla="*/ 15574 h 2152650"/>
                <a:gd name="connsiteX0" fmla="*/ 132798 w 392855"/>
                <a:gd name="connsiteY0" fmla="*/ 11240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32798 w 392855"/>
                <a:gd name="connsiteY8" fmla="*/ 11240 h 2152650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46589 w 418794"/>
                <a:gd name="connsiteY0" fmla="*/ 0 h 2158745"/>
                <a:gd name="connsiteX1" fmla="*/ 179541 w 418794"/>
                <a:gd name="connsiteY1" fmla="*/ 653795 h 2158745"/>
                <a:gd name="connsiteX2" fmla="*/ 22807 w 418794"/>
                <a:gd name="connsiteY2" fmla="*/ 1463420 h 2158745"/>
                <a:gd name="connsiteX3" fmla="*/ 225450 w 418794"/>
                <a:gd name="connsiteY3" fmla="*/ 2158745 h 2158745"/>
                <a:gd name="connsiteX4" fmla="*/ 394327 w 418794"/>
                <a:gd name="connsiteY4" fmla="*/ 2138024 h 2158745"/>
                <a:gd name="connsiteX5" fmla="*/ 206400 w 418794"/>
                <a:gd name="connsiteY5" fmla="*/ 1425320 h 2158745"/>
                <a:gd name="connsiteX6" fmla="*/ 348417 w 418794"/>
                <a:gd name="connsiteY6" fmla="*/ 660747 h 2158745"/>
                <a:gd name="connsiteX7" fmla="*/ 320700 w 418794"/>
                <a:gd name="connsiteY7" fmla="*/ 6095 h 2158745"/>
                <a:gd name="connsiteX8" fmla="*/ 146589 w 418794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2139 w 408867"/>
                <a:gd name="connsiteY5" fmla="*/ 1442655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8867" h="2158745">
                  <a:moveTo>
                    <a:pt x="136662" y="0"/>
                  </a:moveTo>
                  <a:cubicBezTo>
                    <a:pt x="357106" y="423057"/>
                    <a:pt x="226524" y="447420"/>
                    <a:pt x="169614" y="653795"/>
                  </a:cubicBezTo>
                  <a:cubicBezTo>
                    <a:pt x="62476" y="928004"/>
                    <a:pt x="-35995" y="1228214"/>
                    <a:pt x="12880" y="1463420"/>
                  </a:cubicBezTo>
                  <a:cubicBezTo>
                    <a:pt x="90539" y="1695195"/>
                    <a:pt x="124862" y="1909635"/>
                    <a:pt x="215523" y="2158745"/>
                  </a:cubicBezTo>
                  <a:lnTo>
                    <a:pt x="384400" y="2138024"/>
                  </a:lnTo>
                  <a:cubicBezTo>
                    <a:pt x="291422" y="1891788"/>
                    <a:pt x="246114" y="1701891"/>
                    <a:pt x="183472" y="1464323"/>
                  </a:cubicBezTo>
                  <a:cubicBezTo>
                    <a:pt x="123916" y="1200798"/>
                    <a:pt x="220367" y="928605"/>
                    <a:pt x="338490" y="660747"/>
                  </a:cubicBezTo>
                  <a:cubicBezTo>
                    <a:pt x="409544" y="458878"/>
                    <a:pt x="463586" y="335791"/>
                    <a:pt x="310773" y="6095"/>
                  </a:cubicBezTo>
                  <a:lnTo>
                    <a:pt x="13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21E3D10-5772-4CA0-ACDE-21184648F61A}"/>
                </a:ext>
              </a:extLst>
            </p:cNvPr>
            <p:cNvGrpSpPr/>
            <p:nvPr/>
          </p:nvGrpSpPr>
          <p:grpSpPr>
            <a:xfrm rot="15300000">
              <a:off x="8824481" y="3920674"/>
              <a:ext cx="840355" cy="1211053"/>
              <a:chOff x="967240" y="3289369"/>
              <a:chExt cx="1100200" cy="1585520"/>
            </a:xfrm>
          </p:grpSpPr>
          <p:sp>
            <p:nvSpPr>
              <p:cNvPr id="10" name="Freeform 3">
                <a:extLst>
                  <a:ext uri="{FF2B5EF4-FFF2-40B4-BE49-F238E27FC236}">
                    <a16:creationId xmlns:a16="http://schemas.microsoft.com/office/drawing/2014/main" id="{E30B5339-5B21-4880-B6A9-0639CA9A0A6A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2125B059-60CA-4D42-867E-306ECD7BA8D3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DFBCB11-8AB8-4713-9094-85CC6210A163}"/>
                </a:ext>
              </a:extLst>
            </p:cNvPr>
            <p:cNvSpPr/>
            <p:nvPr/>
          </p:nvSpPr>
          <p:spPr>
            <a:xfrm rot="4407011">
              <a:off x="10407640" y="2828708"/>
              <a:ext cx="312622" cy="880439"/>
            </a:xfrm>
            <a:custGeom>
              <a:avLst/>
              <a:gdLst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52234 w 552481"/>
                <a:gd name="connsiteY21" fmla="*/ 1420947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32877 w 552481"/>
                <a:gd name="connsiteY3" fmla="*/ 241409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534221 w 580141"/>
                <a:gd name="connsiteY14" fmla="*/ 1044490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7405 w 580141"/>
                <a:gd name="connsiteY20" fmla="*/ 1402284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11048 w 580141"/>
                <a:gd name="connsiteY5" fmla="*/ 431982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11048 w 582162"/>
                <a:gd name="connsiteY4" fmla="*/ 431271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26021 w 582162"/>
                <a:gd name="connsiteY4" fmla="*/ 441538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2162" h="1639548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E5FFB1-75F7-48E8-BB3C-D72FA374B7EB}"/>
                </a:ext>
              </a:extLst>
            </p:cNvPr>
            <p:cNvGrpSpPr/>
            <p:nvPr/>
          </p:nvGrpSpPr>
          <p:grpSpPr>
            <a:xfrm rot="5400000">
              <a:off x="10163425" y="3352604"/>
              <a:ext cx="830970" cy="1197527"/>
              <a:chOff x="967240" y="3289369"/>
              <a:chExt cx="1100200" cy="1585520"/>
            </a:xfrm>
          </p:grpSpPr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96870B01-F2E8-46E1-8993-5FA5D0FF8BF5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2696486A-42FA-4C06-B170-186820C62E54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814A0B5-34DA-468A-9055-4DADEA9055B3}"/>
                </a:ext>
              </a:extLst>
            </p:cNvPr>
            <p:cNvSpPr/>
            <p:nvPr/>
          </p:nvSpPr>
          <p:spPr>
            <a:xfrm rot="7156190" flipV="1">
              <a:off x="9396128" y="2784216"/>
              <a:ext cx="368290" cy="1037214"/>
            </a:xfrm>
            <a:custGeom>
              <a:avLst/>
              <a:gdLst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52234 w 552481"/>
                <a:gd name="connsiteY21" fmla="*/ 1420947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32877 w 552481"/>
                <a:gd name="connsiteY3" fmla="*/ 241409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534221 w 580141"/>
                <a:gd name="connsiteY14" fmla="*/ 1044490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7405 w 580141"/>
                <a:gd name="connsiteY20" fmla="*/ 1402284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11048 w 580141"/>
                <a:gd name="connsiteY5" fmla="*/ 431982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11048 w 582162"/>
                <a:gd name="connsiteY4" fmla="*/ 431271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26021 w 582162"/>
                <a:gd name="connsiteY4" fmla="*/ 441538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2162" h="1639548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D0039391-D1C6-42A1-9268-7AEB793B7413}"/>
                </a:ext>
              </a:extLst>
            </p:cNvPr>
            <p:cNvSpPr/>
            <p:nvPr/>
          </p:nvSpPr>
          <p:spPr>
            <a:xfrm rot="3762166">
              <a:off x="10320199" y="4082006"/>
              <a:ext cx="352120" cy="991677"/>
            </a:xfrm>
            <a:custGeom>
              <a:avLst/>
              <a:gdLst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52234 w 552481"/>
                <a:gd name="connsiteY21" fmla="*/ 1420947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32877 w 552481"/>
                <a:gd name="connsiteY3" fmla="*/ 241409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534221 w 580141"/>
                <a:gd name="connsiteY14" fmla="*/ 1044490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7405 w 580141"/>
                <a:gd name="connsiteY20" fmla="*/ 1402284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11048 w 580141"/>
                <a:gd name="connsiteY5" fmla="*/ 431982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11048 w 582162"/>
                <a:gd name="connsiteY4" fmla="*/ 431271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26021 w 582162"/>
                <a:gd name="connsiteY4" fmla="*/ 441538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2162" h="1639548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C09ACD8F-92A8-407B-B6E3-4DA447BB93CD}"/>
                </a:ext>
              </a:extLst>
            </p:cNvPr>
            <p:cNvSpPr/>
            <p:nvPr/>
          </p:nvSpPr>
          <p:spPr>
            <a:xfrm rot="6040617" flipV="1">
              <a:off x="9104381" y="3162082"/>
              <a:ext cx="430914" cy="1213583"/>
            </a:xfrm>
            <a:custGeom>
              <a:avLst/>
              <a:gdLst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52234 w 552481"/>
                <a:gd name="connsiteY21" fmla="*/ 1420947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32877 w 552481"/>
                <a:gd name="connsiteY3" fmla="*/ 241409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534221 w 580141"/>
                <a:gd name="connsiteY14" fmla="*/ 1044490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7405 w 580141"/>
                <a:gd name="connsiteY20" fmla="*/ 1402284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11048 w 580141"/>
                <a:gd name="connsiteY5" fmla="*/ 431982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11048 w 582162"/>
                <a:gd name="connsiteY4" fmla="*/ 431271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26021 w 582162"/>
                <a:gd name="connsiteY4" fmla="*/ 441538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2162" h="1639548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899B1D74-1402-42E6-961A-9CCD02910D66}"/>
                </a:ext>
              </a:extLst>
            </p:cNvPr>
            <p:cNvSpPr/>
            <p:nvPr/>
          </p:nvSpPr>
          <p:spPr>
            <a:xfrm>
              <a:off x="9777559" y="2609739"/>
              <a:ext cx="511534" cy="482610"/>
            </a:xfrm>
            <a:custGeom>
              <a:avLst/>
              <a:gdLst/>
              <a:ahLst/>
              <a:cxnLst/>
              <a:rect l="l" t="t" r="r" b="b"/>
              <a:pathLst>
                <a:path w="543969" h="513210">
                  <a:moveTo>
                    <a:pt x="72529" y="368152"/>
                  </a:moveTo>
                  <a:lnTo>
                    <a:pt x="471440" y="368152"/>
                  </a:lnTo>
                  <a:lnTo>
                    <a:pt x="471440" y="440681"/>
                  </a:lnTo>
                  <a:cubicBezTo>
                    <a:pt x="471440" y="480738"/>
                    <a:pt x="382141" y="513210"/>
                    <a:pt x="271985" y="513210"/>
                  </a:cubicBezTo>
                  <a:cubicBezTo>
                    <a:pt x="161829" y="513210"/>
                    <a:pt x="72529" y="480738"/>
                    <a:pt x="72529" y="440681"/>
                  </a:cubicBezTo>
                  <a:close/>
                  <a:moveTo>
                    <a:pt x="73404" y="245435"/>
                  </a:moveTo>
                  <a:lnTo>
                    <a:pt x="470566" y="245435"/>
                  </a:lnTo>
                  <a:cubicBezTo>
                    <a:pt x="491077" y="245435"/>
                    <a:pt x="507705" y="262062"/>
                    <a:pt x="507705" y="282574"/>
                  </a:cubicBezTo>
                  <a:lnTo>
                    <a:pt x="507705" y="298967"/>
                  </a:lnTo>
                  <a:cubicBezTo>
                    <a:pt x="507705" y="319478"/>
                    <a:pt x="491077" y="336106"/>
                    <a:pt x="470566" y="336106"/>
                  </a:cubicBezTo>
                  <a:lnTo>
                    <a:pt x="73404" y="336106"/>
                  </a:lnTo>
                  <a:cubicBezTo>
                    <a:pt x="52893" y="336106"/>
                    <a:pt x="36265" y="319478"/>
                    <a:pt x="36265" y="298967"/>
                  </a:cubicBezTo>
                  <a:lnTo>
                    <a:pt x="36265" y="282574"/>
                  </a:lnTo>
                  <a:cubicBezTo>
                    <a:pt x="36265" y="262062"/>
                    <a:pt x="52893" y="245435"/>
                    <a:pt x="73404" y="245435"/>
                  </a:cubicBezTo>
                  <a:close/>
                  <a:moveTo>
                    <a:pt x="55271" y="122718"/>
                  </a:moveTo>
                  <a:lnTo>
                    <a:pt x="488697" y="122718"/>
                  </a:lnTo>
                  <a:cubicBezTo>
                    <a:pt x="509209" y="122718"/>
                    <a:pt x="525837" y="139345"/>
                    <a:pt x="525837" y="159856"/>
                  </a:cubicBezTo>
                  <a:lnTo>
                    <a:pt x="525837" y="176250"/>
                  </a:lnTo>
                  <a:cubicBezTo>
                    <a:pt x="525837" y="196761"/>
                    <a:pt x="509209" y="213389"/>
                    <a:pt x="488697" y="213389"/>
                  </a:cubicBezTo>
                  <a:lnTo>
                    <a:pt x="55271" y="213389"/>
                  </a:lnTo>
                  <a:cubicBezTo>
                    <a:pt x="34760" y="213389"/>
                    <a:pt x="18132" y="196761"/>
                    <a:pt x="18132" y="176250"/>
                  </a:cubicBezTo>
                  <a:lnTo>
                    <a:pt x="18132" y="159856"/>
                  </a:lnTo>
                  <a:cubicBezTo>
                    <a:pt x="18132" y="139345"/>
                    <a:pt x="34760" y="122718"/>
                    <a:pt x="55271" y="122718"/>
                  </a:cubicBezTo>
                  <a:close/>
                  <a:moveTo>
                    <a:pt x="37139" y="0"/>
                  </a:moveTo>
                  <a:lnTo>
                    <a:pt x="506830" y="0"/>
                  </a:lnTo>
                  <a:cubicBezTo>
                    <a:pt x="527341" y="0"/>
                    <a:pt x="543969" y="16628"/>
                    <a:pt x="543969" y="37139"/>
                  </a:cubicBezTo>
                  <a:lnTo>
                    <a:pt x="543969" y="53533"/>
                  </a:lnTo>
                  <a:cubicBezTo>
                    <a:pt x="543969" y="74043"/>
                    <a:pt x="527341" y="90672"/>
                    <a:pt x="506830" y="90672"/>
                  </a:cubicBezTo>
                  <a:lnTo>
                    <a:pt x="37139" y="90672"/>
                  </a:lnTo>
                  <a:cubicBezTo>
                    <a:pt x="16628" y="90672"/>
                    <a:pt x="0" y="74043"/>
                    <a:pt x="0" y="53533"/>
                  </a:cubicBezTo>
                  <a:lnTo>
                    <a:pt x="0" y="37139"/>
                  </a:lnTo>
                  <a:cubicBezTo>
                    <a:pt x="0" y="16628"/>
                    <a:pt x="16628" y="0"/>
                    <a:pt x="37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0" name="Chord 23">
              <a:extLst>
                <a:ext uri="{FF2B5EF4-FFF2-40B4-BE49-F238E27FC236}">
                  <a16:creationId xmlns:a16="http://schemas.microsoft.com/office/drawing/2014/main" id="{08D8E382-2F91-4F25-9DB8-F358C3623280}"/>
                </a:ext>
              </a:extLst>
            </p:cNvPr>
            <p:cNvSpPr/>
            <p:nvPr/>
          </p:nvSpPr>
          <p:spPr>
            <a:xfrm>
              <a:off x="9695350" y="4926932"/>
              <a:ext cx="722992" cy="177384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AE7D3BA-9678-4430-B20A-E90E503A4224}"/>
              </a:ext>
            </a:extLst>
          </p:cNvPr>
          <p:cNvSpPr txBox="1"/>
          <p:nvPr/>
        </p:nvSpPr>
        <p:spPr>
          <a:xfrm>
            <a:off x="1559538" y="2123375"/>
            <a:ext cx="326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PROCESS AUTOMATION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FD0D03-C41E-4AD9-8BD3-E7925320EC83}"/>
              </a:ext>
            </a:extLst>
          </p:cNvPr>
          <p:cNvSpPr txBox="1"/>
          <p:nvPr/>
        </p:nvSpPr>
        <p:spPr>
          <a:xfrm>
            <a:off x="1607115" y="3764903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 ON SEA MARKET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4AA4BC-3798-41E9-9E1D-73CCB3A51E19}"/>
              </a:ext>
            </a:extLst>
          </p:cNvPr>
          <p:cNvSpPr txBox="1"/>
          <p:nvPr/>
        </p:nvSpPr>
        <p:spPr>
          <a:xfrm>
            <a:off x="5565103" y="2123520"/>
            <a:ext cx="347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PERFORMANCE ASSESMENT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3F5117-65A7-453F-B45B-039C12244ADF}"/>
              </a:ext>
            </a:extLst>
          </p:cNvPr>
          <p:cNvSpPr txBox="1"/>
          <p:nvPr/>
        </p:nvSpPr>
        <p:spPr>
          <a:xfrm>
            <a:off x="5483668" y="3764903"/>
            <a:ext cx="284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EFFICIENT WORK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E1C391-6FC8-4A55-AD26-5A4F679282C1}"/>
              </a:ext>
            </a:extLst>
          </p:cNvPr>
          <p:cNvSpPr/>
          <p:nvPr/>
        </p:nvSpPr>
        <p:spPr>
          <a:xfrm>
            <a:off x="4844042" y="2013223"/>
            <a:ext cx="571672" cy="5716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EEB01A-D9A1-4369-B06C-48C5E733DF84}"/>
              </a:ext>
            </a:extLst>
          </p:cNvPr>
          <p:cNvSpPr/>
          <p:nvPr/>
        </p:nvSpPr>
        <p:spPr>
          <a:xfrm>
            <a:off x="4844042" y="3642049"/>
            <a:ext cx="571672" cy="5716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4A9506-AF06-41EF-8F36-DD291B693281}"/>
              </a:ext>
            </a:extLst>
          </p:cNvPr>
          <p:cNvSpPr/>
          <p:nvPr/>
        </p:nvSpPr>
        <p:spPr>
          <a:xfrm>
            <a:off x="957396" y="2013223"/>
            <a:ext cx="571672" cy="5716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325622-B233-4A9F-A0F3-E10CC6FB32B9}"/>
              </a:ext>
            </a:extLst>
          </p:cNvPr>
          <p:cNvSpPr/>
          <p:nvPr/>
        </p:nvSpPr>
        <p:spPr>
          <a:xfrm>
            <a:off x="957396" y="3642049"/>
            <a:ext cx="571672" cy="5716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D2A99-B2F4-45E1-8C75-B4FD579133ED}"/>
              </a:ext>
            </a:extLst>
          </p:cNvPr>
          <p:cNvSpPr txBox="1"/>
          <p:nvPr/>
        </p:nvSpPr>
        <p:spPr>
          <a:xfrm>
            <a:off x="1594461" y="5394104"/>
            <a:ext cx="283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PROJECT EVOLUTION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9DC85C-7CE1-461D-B52B-BCA4EE569880}"/>
              </a:ext>
            </a:extLst>
          </p:cNvPr>
          <p:cNvSpPr txBox="1"/>
          <p:nvPr/>
        </p:nvSpPr>
        <p:spPr>
          <a:xfrm>
            <a:off x="5568071" y="5394590"/>
            <a:ext cx="284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COLLABORATION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E105A2E-7BCD-4A34-90F7-6C5D015BF87B}"/>
              </a:ext>
            </a:extLst>
          </p:cNvPr>
          <p:cNvSpPr/>
          <p:nvPr/>
        </p:nvSpPr>
        <p:spPr>
          <a:xfrm>
            <a:off x="4844042" y="5270873"/>
            <a:ext cx="571672" cy="5716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EEAFAC9-AFAF-4D70-9399-1BA740C8B434}"/>
              </a:ext>
            </a:extLst>
          </p:cNvPr>
          <p:cNvSpPr/>
          <p:nvPr/>
        </p:nvSpPr>
        <p:spPr>
          <a:xfrm>
            <a:off x="957396" y="5270873"/>
            <a:ext cx="571672" cy="5716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723FC512-8782-49BD-8168-3F7477FCC268}"/>
              </a:ext>
            </a:extLst>
          </p:cNvPr>
          <p:cNvSpPr/>
          <p:nvPr/>
        </p:nvSpPr>
        <p:spPr>
          <a:xfrm rot="20700000">
            <a:off x="4952153" y="3761173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Trapezoid 3">
            <a:extLst>
              <a:ext uri="{FF2B5EF4-FFF2-40B4-BE49-F238E27FC236}">
                <a16:creationId xmlns:a16="http://schemas.microsoft.com/office/drawing/2014/main" id="{E957AC88-FE6F-48A6-A845-753D48BFFE9F}"/>
              </a:ext>
            </a:extLst>
          </p:cNvPr>
          <p:cNvSpPr/>
          <p:nvPr/>
        </p:nvSpPr>
        <p:spPr>
          <a:xfrm>
            <a:off x="4983911" y="5359724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7" name="Down Arrow 1">
            <a:extLst>
              <a:ext uri="{FF2B5EF4-FFF2-40B4-BE49-F238E27FC236}">
                <a16:creationId xmlns:a16="http://schemas.microsoft.com/office/drawing/2014/main" id="{2A31B1E2-706A-405F-8CA4-B781D6CA960E}"/>
              </a:ext>
            </a:extLst>
          </p:cNvPr>
          <p:cNvSpPr/>
          <p:nvPr/>
        </p:nvSpPr>
        <p:spPr>
          <a:xfrm rot="10800000" flipH="1">
            <a:off x="1076313" y="5407063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054DD898-6159-4011-8CB8-DEBBCD6B9325}"/>
              </a:ext>
            </a:extLst>
          </p:cNvPr>
          <p:cNvSpPr/>
          <p:nvPr/>
        </p:nvSpPr>
        <p:spPr>
          <a:xfrm rot="14270044">
            <a:off x="1085152" y="3755066"/>
            <a:ext cx="316158" cy="32933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Frame 1">
            <a:extLst>
              <a:ext uri="{FF2B5EF4-FFF2-40B4-BE49-F238E27FC236}">
                <a16:creationId xmlns:a16="http://schemas.microsoft.com/office/drawing/2014/main" id="{61488763-86FC-41D4-85A6-0F39C6F66A66}"/>
              </a:ext>
            </a:extLst>
          </p:cNvPr>
          <p:cNvSpPr/>
          <p:nvPr/>
        </p:nvSpPr>
        <p:spPr>
          <a:xfrm>
            <a:off x="4993431" y="2140327"/>
            <a:ext cx="301343" cy="30134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0" name="Donut 15">
            <a:extLst>
              <a:ext uri="{FF2B5EF4-FFF2-40B4-BE49-F238E27FC236}">
                <a16:creationId xmlns:a16="http://schemas.microsoft.com/office/drawing/2014/main" id="{74DDA755-436E-4138-90D6-F47A9AA78FF9}"/>
              </a:ext>
            </a:extLst>
          </p:cNvPr>
          <p:cNvSpPr/>
          <p:nvPr/>
        </p:nvSpPr>
        <p:spPr>
          <a:xfrm>
            <a:off x="1076311" y="2123375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DCB6E3-5B23-4074-9BAB-E51F0FAF4842}"/>
              </a:ext>
            </a:extLst>
          </p:cNvPr>
          <p:cNvSpPr txBox="1"/>
          <p:nvPr/>
        </p:nvSpPr>
        <p:spPr>
          <a:xfrm>
            <a:off x="2255260" y="604665"/>
            <a:ext cx="716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Should company X start with looking at individual employee performance ?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322CA-5761-4578-925E-A20C0CF66F39}"/>
              </a:ext>
            </a:extLst>
          </p:cNvPr>
          <p:cNvSpPr txBox="1"/>
          <p:nvPr/>
        </p:nvSpPr>
        <p:spPr>
          <a:xfrm>
            <a:off x="2255260" y="2092836"/>
            <a:ext cx="6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How efficient SEA processes compared to Europe?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7B793-D993-E91D-FC35-997A960F3366}"/>
              </a:ext>
            </a:extLst>
          </p:cNvPr>
          <p:cNvSpPr txBox="1"/>
          <p:nvPr/>
        </p:nvSpPr>
        <p:spPr>
          <a:xfrm>
            <a:off x="2255260" y="3662825"/>
            <a:ext cx="8798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Automation is low across all processes. Which areas can be quick wins or alternatively, where long term investments could yield big results ?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D321AA-FE75-BEC9-3821-4B67B2B5DC9C}"/>
              </a:ext>
            </a:extLst>
          </p:cNvPr>
          <p:cNvSpPr txBox="1"/>
          <p:nvPr/>
        </p:nvSpPr>
        <p:spPr>
          <a:xfrm>
            <a:off x="2417820" y="438243"/>
            <a:ext cx="9266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Are there too many cooks in the kitchen with approval processes. If so, who might be the easiest to ‘cut’ from the standard approval processes ?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450A5-4C14-7322-50DB-7F63C261B78B}"/>
              </a:ext>
            </a:extLst>
          </p:cNvPr>
          <p:cNvSpPr txBox="1"/>
          <p:nvPr/>
        </p:nvSpPr>
        <p:spPr>
          <a:xfrm>
            <a:off x="2417820" y="2028150"/>
            <a:ext cx="91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Which vendors can we rely on for expansion ? Any outliers who are under and overperforming . And how can we work with them on globalization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11DEC-7972-C01B-AA58-B1C62ECD4FC7}"/>
              </a:ext>
            </a:extLst>
          </p:cNvPr>
          <p:cNvSpPr txBox="1"/>
          <p:nvPr/>
        </p:nvSpPr>
        <p:spPr>
          <a:xfrm>
            <a:off x="2417820" y="3880047"/>
            <a:ext cx="903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Company X hopes to grow somewhere between 18-22% YOY. How might the increase in orders, purchasing, travel cut into profits, or increase profits over the next 5 years?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00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5062838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1CF0F-2FC6-6859-8CEE-8686E7CCB1AA}"/>
              </a:ext>
            </a:extLst>
          </p:cNvPr>
          <p:cNvSpPr txBox="1"/>
          <p:nvPr/>
        </p:nvSpPr>
        <p:spPr>
          <a:xfrm>
            <a:off x="1307689" y="5904919"/>
            <a:ext cx="978309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Submitted By: </a:t>
            </a:r>
            <a:r>
              <a:rPr lang="en-US" altLang="ko-KR" sz="3200" dirty="0" err="1">
                <a:solidFill>
                  <a:schemeClr val="bg1"/>
                </a:solidFill>
                <a:cs typeface="Arial" pitchFamily="34" charset="0"/>
              </a:rPr>
              <a:t>V.Naveen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339636" y="4531126"/>
            <a:ext cx="436299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TABLE OF CONTENTS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EC233A-BD03-476B-A93D-DF1278FEE79D}"/>
              </a:ext>
            </a:extLst>
          </p:cNvPr>
          <p:cNvSpPr>
            <a:spLocks noChangeAspect="1"/>
          </p:cNvSpPr>
          <p:nvPr/>
        </p:nvSpPr>
        <p:spPr>
          <a:xfrm>
            <a:off x="5659391" y="2973110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8550FA-DE31-4CA1-A402-B988BCA77C6E}"/>
              </a:ext>
            </a:extLst>
          </p:cNvPr>
          <p:cNvSpPr>
            <a:spLocks noChangeAspect="1"/>
          </p:cNvSpPr>
          <p:nvPr/>
        </p:nvSpPr>
        <p:spPr>
          <a:xfrm>
            <a:off x="5697293" y="2022724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E0340-DB55-4530-A1BE-C0ECA893512D}"/>
              </a:ext>
            </a:extLst>
          </p:cNvPr>
          <p:cNvSpPr>
            <a:spLocks noChangeAspect="1"/>
          </p:cNvSpPr>
          <p:nvPr/>
        </p:nvSpPr>
        <p:spPr>
          <a:xfrm>
            <a:off x="5659391" y="991502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D8FADF-1D74-4928-8796-D7E950BC741E}"/>
              </a:ext>
            </a:extLst>
          </p:cNvPr>
          <p:cNvSpPr>
            <a:spLocks noChangeAspect="1"/>
          </p:cNvSpPr>
          <p:nvPr/>
        </p:nvSpPr>
        <p:spPr>
          <a:xfrm>
            <a:off x="5659391" y="49357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F1C30-5C5E-4005-A7A4-DB2B5E725CFF}"/>
              </a:ext>
            </a:extLst>
          </p:cNvPr>
          <p:cNvSpPr txBox="1"/>
          <p:nvPr/>
        </p:nvSpPr>
        <p:spPr>
          <a:xfrm>
            <a:off x="5674721" y="119321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2BA3B-7453-43BA-94E7-D5EC46E06D68}"/>
              </a:ext>
            </a:extLst>
          </p:cNvPr>
          <p:cNvSpPr txBox="1"/>
          <p:nvPr/>
        </p:nvSpPr>
        <p:spPr>
          <a:xfrm>
            <a:off x="6557002" y="230761"/>
            <a:ext cx="348874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600" b="1" dirty="0">
                <a:solidFill>
                  <a:schemeClr val="accent4"/>
                </a:solidFill>
                <a:cs typeface="Arial" pitchFamily="34" charset="0"/>
              </a:rPr>
              <a:t>PROBLEM STATEMENTS OF COMPANY-X 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01505-7FC3-4CFF-9C50-CBDA5523A059}"/>
              </a:ext>
            </a:extLst>
          </p:cNvPr>
          <p:cNvSpPr txBox="1"/>
          <p:nvPr/>
        </p:nvSpPr>
        <p:spPr>
          <a:xfrm>
            <a:off x="5711135" y="1115573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30679-F535-411F-9928-4398F5E14659}"/>
              </a:ext>
            </a:extLst>
          </p:cNvPr>
          <p:cNvSpPr txBox="1"/>
          <p:nvPr/>
        </p:nvSpPr>
        <p:spPr>
          <a:xfrm>
            <a:off x="6557002" y="1224063"/>
            <a:ext cx="3488745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IN" altLang="ko-KR" sz="1600" b="1" dirty="0">
                <a:solidFill>
                  <a:schemeClr val="accent3"/>
                </a:solidFill>
                <a:cs typeface="Arial" pitchFamily="34" charset="0"/>
              </a:rPr>
              <a:t>ORDER ANALYSIS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AA981-0E4D-406B-A1FB-730D57E9690F}"/>
              </a:ext>
            </a:extLst>
          </p:cNvPr>
          <p:cNvSpPr txBox="1"/>
          <p:nvPr/>
        </p:nvSpPr>
        <p:spPr>
          <a:xfrm>
            <a:off x="5674721" y="3011708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1ECA1C-525F-4090-8CD2-6CC24E849A16}"/>
              </a:ext>
            </a:extLst>
          </p:cNvPr>
          <p:cNvSpPr txBox="1"/>
          <p:nvPr/>
        </p:nvSpPr>
        <p:spPr>
          <a:xfrm>
            <a:off x="5715426" y="4194283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B622C7-7C7F-4DA2-957E-7EEA8F670FDE}"/>
              </a:ext>
            </a:extLst>
          </p:cNvPr>
          <p:cNvSpPr txBox="1"/>
          <p:nvPr/>
        </p:nvSpPr>
        <p:spPr>
          <a:xfrm>
            <a:off x="6557002" y="2097713"/>
            <a:ext cx="348874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600" b="1" dirty="0">
                <a:solidFill>
                  <a:schemeClr val="accent1"/>
                </a:solidFill>
                <a:cs typeface="Arial" pitchFamily="34" charset="0"/>
              </a:rPr>
              <a:t>FULFILMENT ACTIVITIES AND CASES 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2A11-1487-8DFD-86E8-DCD6A12605E7}"/>
              </a:ext>
            </a:extLst>
          </p:cNvPr>
          <p:cNvSpPr>
            <a:spLocks noChangeAspect="1"/>
          </p:cNvSpPr>
          <p:nvPr/>
        </p:nvSpPr>
        <p:spPr>
          <a:xfrm>
            <a:off x="5697293" y="3975267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B5D8D-1209-DC85-F19D-55938CCC3F62}"/>
              </a:ext>
            </a:extLst>
          </p:cNvPr>
          <p:cNvSpPr txBox="1"/>
          <p:nvPr/>
        </p:nvSpPr>
        <p:spPr>
          <a:xfrm>
            <a:off x="5751805" y="2096096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1FEEB6-B4A6-EEEE-C959-0C1B456CD4D9}"/>
              </a:ext>
            </a:extLst>
          </p:cNvPr>
          <p:cNvSpPr>
            <a:spLocks noChangeAspect="1"/>
          </p:cNvSpPr>
          <p:nvPr/>
        </p:nvSpPr>
        <p:spPr>
          <a:xfrm>
            <a:off x="5659391" y="4954718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23AE61-02BA-45F8-0D18-3E52B71C2717}"/>
              </a:ext>
            </a:extLst>
          </p:cNvPr>
          <p:cNvSpPr txBox="1"/>
          <p:nvPr/>
        </p:nvSpPr>
        <p:spPr>
          <a:xfrm>
            <a:off x="5711135" y="4021042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5877F1-20E1-34FD-8373-3D1E7F7AFEDF}"/>
              </a:ext>
            </a:extLst>
          </p:cNvPr>
          <p:cNvSpPr txBox="1"/>
          <p:nvPr/>
        </p:nvSpPr>
        <p:spPr>
          <a:xfrm>
            <a:off x="5676766" y="4964168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E3D8D8B-9677-C1A2-7951-9FD3E6300A68}"/>
              </a:ext>
            </a:extLst>
          </p:cNvPr>
          <p:cNvSpPr>
            <a:spLocks noChangeAspect="1"/>
          </p:cNvSpPr>
          <p:nvPr/>
        </p:nvSpPr>
        <p:spPr>
          <a:xfrm>
            <a:off x="5697293" y="5919692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E6F54C-3761-5B2D-FF26-D207AD7B4787}"/>
              </a:ext>
            </a:extLst>
          </p:cNvPr>
          <p:cNvSpPr txBox="1"/>
          <p:nvPr/>
        </p:nvSpPr>
        <p:spPr>
          <a:xfrm>
            <a:off x="5711554" y="5988422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B2B4D2-57D1-3163-C5A0-EE9EA015CE69}"/>
              </a:ext>
            </a:extLst>
          </p:cNvPr>
          <p:cNvSpPr txBox="1"/>
          <p:nvPr/>
        </p:nvSpPr>
        <p:spPr>
          <a:xfrm>
            <a:off x="6428813" y="3011708"/>
            <a:ext cx="3488745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IN" altLang="ko-KR" sz="1600" b="1" dirty="0">
                <a:solidFill>
                  <a:schemeClr val="accent4"/>
                </a:solidFill>
                <a:cs typeface="Arial" pitchFamily="34" charset="0"/>
              </a:rPr>
              <a:t>ACCOUNTS PAYABLE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53BF21-0AAF-2B71-3AA5-7A4054E4BFF6}"/>
              </a:ext>
            </a:extLst>
          </p:cNvPr>
          <p:cNvSpPr txBox="1"/>
          <p:nvPr/>
        </p:nvSpPr>
        <p:spPr>
          <a:xfrm>
            <a:off x="6557001" y="4194283"/>
            <a:ext cx="3488745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IN" altLang="ko-KR" sz="1600" b="1" dirty="0">
                <a:solidFill>
                  <a:schemeClr val="accent3"/>
                </a:solidFill>
                <a:cs typeface="Arial" pitchFamily="34" charset="0"/>
              </a:rPr>
              <a:t>PREPAID TRAVEL COST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550E08-A39F-1BC7-33C1-E7BA2E2F2900}"/>
              </a:ext>
            </a:extLst>
          </p:cNvPr>
          <p:cNvSpPr txBox="1"/>
          <p:nvPr/>
        </p:nvSpPr>
        <p:spPr>
          <a:xfrm>
            <a:off x="6557000" y="5138159"/>
            <a:ext cx="3488745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600" b="1" dirty="0">
                <a:solidFill>
                  <a:schemeClr val="accent1"/>
                </a:solidFill>
                <a:cs typeface="Arial" pitchFamily="34" charset="0"/>
              </a:rPr>
              <a:t>PAYMENT REQUEST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09734-24DF-B635-5F49-75739F5CDCD8}"/>
              </a:ext>
            </a:extLst>
          </p:cNvPr>
          <p:cNvSpPr txBox="1"/>
          <p:nvPr/>
        </p:nvSpPr>
        <p:spPr>
          <a:xfrm>
            <a:off x="6556999" y="5988422"/>
            <a:ext cx="3488745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1600" b="1" dirty="0">
                <a:solidFill>
                  <a:schemeClr val="accent4"/>
                </a:solidFill>
                <a:cs typeface="Arial" pitchFamily="34" charset="0"/>
              </a:rPr>
              <a:t>CONCLUSION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8BD5064-D261-4052-8B4F-6502578B4E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 (COMPANY-X)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154134-B255-4B6B-A677-EA496C92A731}"/>
              </a:ext>
            </a:extLst>
          </p:cNvPr>
          <p:cNvGrpSpPr/>
          <p:nvPr/>
        </p:nvGrpSpPr>
        <p:grpSpPr>
          <a:xfrm>
            <a:off x="7117267" y="1460414"/>
            <a:ext cx="4658528" cy="2965109"/>
            <a:chOff x="7169224" y="1356960"/>
            <a:chExt cx="4568300" cy="1953186"/>
          </a:xfrm>
        </p:grpSpPr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1E5FA016-7A81-4844-A24C-6A91AEADFE7B}"/>
                </a:ext>
              </a:extLst>
            </p:cNvPr>
            <p:cNvSpPr/>
            <p:nvPr/>
          </p:nvSpPr>
          <p:spPr>
            <a:xfrm>
              <a:off x="7169224" y="1356960"/>
              <a:ext cx="4421905" cy="456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sz="1200" b="1" dirty="0"/>
                <a:t>PROFIT MARGIN DECLINE</a:t>
              </a:r>
            </a:p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838ECC54-493A-4A00-8615-96E0085671EA}"/>
                </a:ext>
              </a:extLst>
            </p:cNvPr>
            <p:cNvSpPr/>
            <p:nvPr/>
          </p:nvSpPr>
          <p:spPr>
            <a:xfrm>
              <a:off x="7315619" y="1922921"/>
              <a:ext cx="4421905" cy="182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LOW AUTOMATION RATE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E359A50E-12A7-4C19-8D92-E71314592253}"/>
                </a:ext>
              </a:extLst>
            </p:cNvPr>
            <p:cNvSpPr/>
            <p:nvPr/>
          </p:nvSpPr>
          <p:spPr>
            <a:xfrm>
              <a:off x="7315616" y="3127680"/>
              <a:ext cx="4421905" cy="182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INEFFICIENT FINANCIAL PROCESS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CF457409-1BC1-464A-8EA9-D66F04A6A36D}"/>
                </a:ext>
              </a:extLst>
            </p:cNvPr>
            <p:cNvSpPr/>
            <p:nvPr/>
          </p:nvSpPr>
          <p:spPr>
            <a:xfrm>
              <a:off x="7242420" y="2492698"/>
              <a:ext cx="4421905" cy="182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UNDERPERFORMANCE IN SEA MARKET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41579C4D-6DDE-8BD0-FDE4-C24AEEFA9E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8" b="8627"/>
          <a:stretch/>
        </p:blipFill>
        <p:spPr>
          <a:xfrm>
            <a:off x="1352939" y="2770645"/>
            <a:ext cx="3749789" cy="2213869"/>
          </a:xfr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C83CEF4-D5CE-3D74-EC73-58EAC84B8BAB}"/>
              </a:ext>
            </a:extLst>
          </p:cNvPr>
          <p:cNvSpPr/>
          <p:nvPr/>
        </p:nvSpPr>
        <p:spPr>
          <a:xfrm>
            <a:off x="6464298" y="1424476"/>
            <a:ext cx="532746" cy="5327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0BD141-EB40-5ED9-8C8F-8D93BD1A8DC0}"/>
              </a:ext>
            </a:extLst>
          </p:cNvPr>
          <p:cNvSpPr txBox="1"/>
          <p:nvPr/>
        </p:nvSpPr>
        <p:spPr>
          <a:xfrm>
            <a:off x="6495516" y="1490791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731F8B1F-4ED3-518D-0011-A904FFF0D345}"/>
              </a:ext>
            </a:extLst>
          </p:cNvPr>
          <p:cNvSpPr/>
          <p:nvPr/>
        </p:nvSpPr>
        <p:spPr>
          <a:xfrm>
            <a:off x="7266551" y="5112481"/>
            <a:ext cx="45092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UNIDENTIFIED PROJECTS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9AA3039B-2988-9FC6-7511-AAED44403B4C}"/>
              </a:ext>
            </a:extLst>
          </p:cNvPr>
          <p:cNvSpPr/>
          <p:nvPr/>
        </p:nvSpPr>
        <p:spPr>
          <a:xfrm>
            <a:off x="7266551" y="6076438"/>
            <a:ext cx="45092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48F64A-DAAD-F0B6-8B89-0FC85D04D875}"/>
              </a:ext>
            </a:extLst>
          </p:cNvPr>
          <p:cNvSpPr/>
          <p:nvPr/>
        </p:nvSpPr>
        <p:spPr>
          <a:xfrm>
            <a:off x="6433076" y="2253278"/>
            <a:ext cx="532746" cy="5327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0035CE-2823-9BD8-99C3-897B27E46D10}"/>
              </a:ext>
            </a:extLst>
          </p:cNvPr>
          <p:cNvSpPr txBox="1"/>
          <p:nvPr/>
        </p:nvSpPr>
        <p:spPr>
          <a:xfrm>
            <a:off x="6464294" y="2319593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E7E7979-4817-8334-9AEB-88B21DCBBD81}"/>
              </a:ext>
            </a:extLst>
          </p:cNvPr>
          <p:cNvSpPr/>
          <p:nvPr/>
        </p:nvSpPr>
        <p:spPr>
          <a:xfrm>
            <a:off x="6464298" y="3025170"/>
            <a:ext cx="532746" cy="5327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403E3C-41DF-04A1-7158-ED21E894A015}"/>
              </a:ext>
            </a:extLst>
          </p:cNvPr>
          <p:cNvSpPr txBox="1"/>
          <p:nvPr/>
        </p:nvSpPr>
        <p:spPr>
          <a:xfrm>
            <a:off x="6495516" y="3091485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D3E117A-5F6D-52A5-D594-B0B1495326D6}"/>
              </a:ext>
            </a:extLst>
          </p:cNvPr>
          <p:cNvSpPr/>
          <p:nvPr/>
        </p:nvSpPr>
        <p:spPr>
          <a:xfrm>
            <a:off x="6464298" y="3975546"/>
            <a:ext cx="532746" cy="5327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072854-3C71-4829-2618-7AE383D9051B}"/>
              </a:ext>
            </a:extLst>
          </p:cNvPr>
          <p:cNvSpPr txBox="1"/>
          <p:nvPr/>
        </p:nvSpPr>
        <p:spPr>
          <a:xfrm>
            <a:off x="6495516" y="4041862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81AACA5-1339-EE02-B287-01384AA5FC4F}"/>
              </a:ext>
            </a:extLst>
          </p:cNvPr>
          <p:cNvSpPr/>
          <p:nvPr/>
        </p:nvSpPr>
        <p:spPr>
          <a:xfrm>
            <a:off x="6464298" y="4897684"/>
            <a:ext cx="532746" cy="5327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C384BE-C9ED-7597-96BD-347AC7E374FD}"/>
              </a:ext>
            </a:extLst>
          </p:cNvPr>
          <p:cNvSpPr txBox="1"/>
          <p:nvPr/>
        </p:nvSpPr>
        <p:spPr>
          <a:xfrm>
            <a:off x="6495516" y="4963999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2B6AEC-C1A9-A5DC-0CC5-AB9C7F36A2C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9" b="12403"/>
          <a:stretch/>
        </p:blipFill>
        <p:spPr>
          <a:xfrm>
            <a:off x="70468" y="4320073"/>
            <a:ext cx="3089757" cy="248573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1155063" y="1096236"/>
            <a:ext cx="401032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ORDER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FDA09B-3926-D8F7-2395-D270C8585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8"/>
          <a:stretch/>
        </p:blipFill>
        <p:spPr>
          <a:xfrm>
            <a:off x="3522368" y="5016612"/>
            <a:ext cx="2573632" cy="11265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149CB9-E6B4-71E9-12D9-539363044F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3" t="16710"/>
          <a:stretch/>
        </p:blipFill>
        <p:spPr>
          <a:xfrm>
            <a:off x="6458143" y="5016612"/>
            <a:ext cx="2572106" cy="11605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BDF917-BF9D-D4AF-5F2D-86DD4C5499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8" b="8210"/>
          <a:stretch/>
        </p:blipFill>
        <p:spPr>
          <a:xfrm>
            <a:off x="9549425" y="5016612"/>
            <a:ext cx="2572107" cy="10648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627A12-38C1-400C-AADC-0C7D785026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65" y="-46654"/>
            <a:ext cx="6587067" cy="48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12A6D92-13C8-4BA9-B7C0-2780BB7FA772}"/>
              </a:ext>
            </a:extLst>
          </p:cNvPr>
          <p:cNvSpPr txBox="1"/>
          <p:nvPr/>
        </p:nvSpPr>
        <p:spPr>
          <a:xfrm>
            <a:off x="0" y="380381"/>
            <a:ext cx="534633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FOCUS TURNING AND MILING MACHINE-4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34B35F-DD92-4B13-A08F-58CF2D7878C1}"/>
              </a:ext>
            </a:extLst>
          </p:cNvPr>
          <p:cNvSpPr txBox="1"/>
          <p:nvPr/>
        </p:nvSpPr>
        <p:spPr>
          <a:xfrm>
            <a:off x="0" y="2292346"/>
            <a:ext cx="451801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WORKER EFFICIENCY IS LESS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A19270-6AA6-4ACA-83B2-D7E456A65493}"/>
              </a:ext>
            </a:extLst>
          </p:cNvPr>
          <p:cNvSpPr txBox="1"/>
          <p:nvPr/>
        </p:nvSpPr>
        <p:spPr>
          <a:xfrm>
            <a:off x="6864965" y="2292346"/>
            <a:ext cx="44814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REJECTION RATE IS APPROX 1%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1AEA8-8A21-4878-4861-DC9AE0E50636}"/>
              </a:ext>
            </a:extLst>
          </p:cNvPr>
          <p:cNvSpPr txBox="1"/>
          <p:nvPr/>
        </p:nvSpPr>
        <p:spPr>
          <a:xfrm>
            <a:off x="6289577" y="380380"/>
            <a:ext cx="44814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GROUPING OF SIMILAR WORKS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1155063" y="1096236"/>
            <a:ext cx="401032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PAYMENT REQUEST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F7C20B7-2B2D-D694-B452-26E960E61FD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7" b="28373"/>
          <a:stretch/>
        </p:blipFill>
        <p:spPr>
          <a:xfrm>
            <a:off x="0" y="4253955"/>
            <a:ext cx="2814320" cy="2604045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76CAEE-6457-4C15-66FA-D30F3587B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94" y="4950504"/>
            <a:ext cx="2692477" cy="19074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8C124FC-AA9A-C5FC-6F8D-6A8F25604A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 t="9793"/>
          <a:stretch/>
        </p:blipFill>
        <p:spPr>
          <a:xfrm>
            <a:off x="5065578" y="4945938"/>
            <a:ext cx="2265031" cy="18142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76294A-6A1B-9F49-440F-B9F9826FDD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7"/>
          <a:stretch/>
        </p:blipFill>
        <p:spPr>
          <a:xfrm>
            <a:off x="7330609" y="5050812"/>
            <a:ext cx="2327142" cy="1706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8ABB558-D06D-83E0-06AE-2F7CA22B5C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04" b="9517"/>
          <a:stretch/>
        </p:blipFill>
        <p:spPr>
          <a:xfrm>
            <a:off x="9657751" y="4105792"/>
            <a:ext cx="2432833" cy="27522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938BD0-8932-754B-AC88-A6D201F15F8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9"/>
          <a:stretch/>
        </p:blipFill>
        <p:spPr>
          <a:xfrm>
            <a:off x="5420534" y="88395"/>
            <a:ext cx="6771465" cy="401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5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12A6D92-13C8-4BA9-B7C0-2780BB7FA772}"/>
              </a:ext>
            </a:extLst>
          </p:cNvPr>
          <p:cNvSpPr txBox="1"/>
          <p:nvPr/>
        </p:nvSpPr>
        <p:spPr>
          <a:xfrm>
            <a:off x="0" y="595824"/>
            <a:ext cx="53463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DATA INCONSISTENCY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34B35F-DD92-4B13-A08F-58CF2D7878C1}"/>
              </a:ext>
            </a:extLst>
          </p:cNvPr>
          <p:cNvSpPr txBox="1"/>
          <p:nvPr/>
        </p:nvSpPr>
        <p:spPr>
          <a:xfrm>
            <a:off x="0" y="2507789"/>
            <a:ext cx="45180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 PATTERN IN PAYMENT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A19270-6AA6-4ACA-83B2-D7E456A65493}"/>
              </a:ext>
            </a:extLst>
          </p:cNvPr>
          <p:cNvSpPr txBox="1"/>
          <p:nvPr/>
        </p:nvSpPr>
        <p:spPr>
          <a:xfrm>
            <a:off x="6864965" y="2292346"/>
            <a:ext cx="44814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REQUESTED AMOUNT VS BUDJET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1AEA8-8A21-4878-4861-DC9AE0E50636}"/>
              </a:ext>
            </a:extLst>
          </p:cNvPr>
          <p:cNvSpPr txBox="1"/>
          <p:nvPr/>
        </p:nvSpPr>
        <p:spPr>
          <a:xfrm>
            <a:off x="6289577" y="380380"/>
            <a:ext cx="44814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2800" b="1" dirty="0">
                <a:solidFill>
                  <a:schemeClr val="bg1"/>
                </a:solidFill>
              </a:rPr>
              <a:t>COMMON EVENTS IN REQUESTED AMOUNT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1155063" y="680738"/>
            <a:ext cx="401032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PREPAID TRAVEL COST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801B363-1706-77D6-7AE9-99F40222155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" r="16045" b="10543"/>
          <a:stretch/>
        </p:blipFill>
        <p:spPr>
          <a:xfrm>
            <a:off x="9469121" y="2848074"/>
            <a:ext cx="2722879" cy="400992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44F6F6-2A5F-AEB9-CB36-B4B61EC62F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9"/>
          <a:stretch/>
        </p:blipFill>
        <p:spPr>
          <a:xfrm>
            <a:off x="4890179" y="5201920"/>
            <a:ext cx="4549534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7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12A6D92-13C8-4BA9-B7C0-2780BB7FA772}"/>
              </a:ext>
            </a:extLst>
          </p:cNvPr>
          <p:cNvSpPr txBox="1"/>
          <p:nvPr/>
        </p:nvSpPr>
        <p:spPr>
          <a:xfrm>
            <a:off x="0" y="595824"/>
            <a:ext cx="53463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DEVIATION CONTROL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34B35F-DD92-4B13-A08F-58CF2D7878C1}"/>
              </a:ext>
            </a:extLst>
          </p:cNvPr>
          <p:cNvSpPr txBox="1"/>
          <p:nvPr/>
        </p:nvSpPr>
        <p:spPr>
          <a:xfrm>
            <a:off x="0" y="2292346"/>
            <a:ext cx="451801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 PATTERN OF SIMILAR ACTIVITIES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A19270-6AA6-4ACA-83B2-D7E456A65493}"/>
              </a:ext>
            </a:extLst>
          </p:cNvPr>
          <p:cNvSpPr txBox="1"/>
          <p:nvPr/>
        </p:nvSpPr>
        <p:spPr>
          <a:xfrm>
            <a:off x="6864965" y="2292346"/>
            <a:ext cx="510351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HANDELING UNEXPECTED REQUESTED AMOUNT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1AEA8-8A21-4878-4861-DC9AE0E50636}"/>
              </a:ext>
            </a:extLst>
          </p:cNvPr>
          <p:cNvSpPr txBox="1"/>
          <p:nvPr/>
        </p:nvSpPr>
        <p:spPr>
          <a:xfrm>
            <a:off x="6289577" y="595823"/>
            <a:ext cx="44814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77DF4-C78D-B096-82C1-4750705230C5}"/>
              </a:ext>
            </a:extLst>
          </p:cNvPr>
          <p:cNvSpPr txBox="1"/>
          <p:nvPr/>
        </p:nvSpPr>
        <p:spPr>
          <a:xfrm>
            <a:off x="6845666" y="806519"/>
            <a:ext cx="5103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TRAVEL TYPE ANALYSIS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104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1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1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7429</TotalTime>
  <Words>299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LENOVO</cp:lastModifiedBy>
  <cp:revision>88</cp:revision>
  <dcterms:created xsi:type="dcterms:W3CDTF">2020-01-20T05:08:25Z</dcterms:created>
  <dcterms:modified xsi:type="dcterms:W3CDTF">2024-11-29T07:24:15Z</dcterms:modified>
</cp:coreProperties>
</file>