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35191B5-6723-484A-883D-4E7489C2235B}"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5DADFDC9-A9D3-4E50-B498-AAB1EA4701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8539226" cy="247888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Naveen Kumar G</a:t>
            </a:r>
            <a:br>
              <a:rPr lang="en-US" spc="15" dirty="0" smtClean="0"/>
            </a:br>
            <a:r>
              <a:rPr lang="en-US" spc="15" dirty="0" smtClean="0"/>
              <a:t>au421221104023</a:t>
            </a:r>
            <a:br>
              <a:rPr lang="en-US" spc="15" dirty="0" smtClean="0"/>
            </a:br>
            <a:r>
              <a:rPr lang="en-US" spc="15" dirty="0" smtClean="0"/>
              <a:t>K</a:t>
            </a:r>
            <a:r>
              <a:rPr lang="en-US" spc="15" dirty="0" smtClean="0"/>
              <a:t>arpaga </a:t>
            </a:r>
            <a:r>
              <a:rPr lang="en-US" spc="15" dirty="0" smtClean="0"/>
              <a:t>V</a:t>
            </a:r>
            <a:r>
              <a:rPr lang="en-US" spc="15" dirty="0" smtClean="0"/>
              <a:t>inayaga College </a:t>
            </a:r>
            <a:br>
              <a:rPr lang="en-US" spc="15" dirty="0" smtClean="0"/>
            </a:br>
            <a:r>
              <a:rPr lang="en-US" spc="15" dirty="0" smtClean="0"/>
              <a:t>of Engineering and Technology</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1" name="Picture 10" descr="WhatsApp Image 2024-04-05 at 6.23.15 PM.jpeg"/>
          <p:cNvPicPr>
            <a:picLocks noChangeAspect="1"/>
          </p:cNvPicPr>
          <p:nvPr/>
        </p:nvPicPr>
        <p:blipFill>
          <a:blip r:embed="rId3"/>
          <a:stretch>
            <a:fillRect/>
          </a:stretch>
        </p:blipFill>
        <p:spPr>
          <a:xfrm>
            <a:off x="304800" y="1371600"/>
            <a:ext cx="9220200" cy="3086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4-04-05 at 6.23.15 PM (2).jpeg"/>
          <p:cNvPicPr>
            <a:picLocks noChangeAspect="1"/>
          </p:cNvPicPr>
          <p:nvPr/>
        </p:nvPicPr>
        <p:blipFill>
          <a:blip r:embed="rId2"/>
          <a:stretch>
            <a:fillRect/>
          </a:stretch>
        </p:blipFill>
        <p:spPr>
          <a:xfrm>
            <a:off x="0" y="152400"/>
            <a:ext cx="9982200" cy="2324100"/>
          </a:xfrm>
          <a:prstGeom prst="rect">
            <a:avLst/>
          </a:prstGeom>
        </p:spPr>
      </p:pic>
      <p:pic>
        <p:nvPicPr>
          <p:cNvPr id="6" name="Picture 5" descr="WhatsApp Image 2024-04-05 at 6.23.16 PM.jpeg"/>
          <p:cNvPicPr>
            <a:picLocks noChangeAspect="1"/>
          </p:cNvPicPr>
          <p:nvPr/>
        </p:nvPicPr>
        <p:blipFill>
          <a:blip r:embed="rId3"/>
          <a:stretch>
            <a:fillRect/>
          </a:stretch>
        </p:blipFill>
        <p:spPr>
          <a:xfrm>
            <a:off x="609600" y="2514600"/>
            <a:ext cx="5791200"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04-05 at 6.23.16 PM (1).jpeg"/>
          <p:cNvPicPr>
            <a:picLocks noChangeAspect="1"/>
          </p:cNvPicPr>
          <p:nvPr/>
        </p:nvPicPr>
        <p:blipFill>
          <a:blip r:embed="rId2"/>
          <a:stretch>
            <a:fillRect/>
          </a:stretch>
        </p:blipFill>
        <p:spPr>
          <a:xfrm>
            <a:off x="228600" y="228600"/>
            <a:ext cx="5524500" cy="3848100"/>
          </a:xfrm>
          <a:prstGeom prst="rect">
            <a:avLst/>
          </a:prstGeom>
        </p:spPr>
      </p:pic>
      <p:pic>
        <p:nvPicPr>
          <p:cNvPr id="3" name="Picture 2" descr="WhatsApp Image 2024-04-05 at 6.23.17 PM.jpeg"/>
          <p:cNvPicPr>
            <a:picLocks noChangeAspect="1"/>
          </p:cNvPicPr>
          <p:nvPr/>
        </p:nvPicPr>
        <p:blipFill>
          <a:blip r:embed="rId3"/>
          <a:stretch>
            <a:fillRect/>
          </a:stretch>
        </p:blipFill>
        <p:spPr>
          <a:xfrm>
            <a:off x="5715000" y="2590800"/>
            <a:ext cx="4191000" cy="3314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smtClean="0"/>
              <a:t>onclusion</a:t>
            </a:r>
            <a:endParaRPr lang="en-US" dirty="0"/>
          </a:p>
        </p:txBody>
      </p:sp>
      <p:sp>
        <p:nvSpPr>
          <p:cNvPr id="3" name="Text Placeholder 2"/>
          <p:cNvSpPr>
            <a:spLocks noGrp="1"/>
          </p:cNvSpPr>
          <p:nvPr>
            <p:ph type="body" idx="1"/>
          </p:nvPr>
        </p:nvSpPr>
        <p:spPr>
          <a:xfrm>
            <a:off x="2057400" y="1600200"/>
            <a:ext cx="6477000" cy="2154436"/>
          </a:xfrm>
        </p:spPr>
        <p:txBody>
          <a:bodyPr/>
          <a:lstStyle/>
          <a:p>
            <a:r>
              <a:rPr lang="en-US" sz="2000" dirty="0" smtClean="0"/>
              <a:t>In conclusion, the integration of Generative Adversarial Networks (GANs) into online payment fraud detection systems presents a promising avenue for enhancing security and mitigating financial losses. By leveraging the power of GANs to generate synthetic data that closely resembles real fraudulent transactions, this approach enables the development of more robust and accurate fraud detection models.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err="1" smtClean="0"/>
              <a:t>Pament</a:t>
            </a:r>
            <a:r>
              <a:rPr lang="en-US" dirty="0" smtClean="0"/>
              <a:t> </a:t>
            </a:r>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3" name="Text Placeholder 22"/>
          <p:cNvSpPr>
            <a:spLocks noGrp="1"/>
          </p:cNvSpPr>
          <p:nvPr>
            <p:ph type="body" idx="1"/>
          </p:nvPr>
        </p:nvSpPr>
        <p:spPr>
          <a:xfrm>
            <a:off x="685800" y="2057400"/>
            <a:ext cx="10972800" cy="861774"/>
          </a:xfrm>
        </p:spPr>
        <p:txBody>
          <a:bodyPr/>
          <a:lstStyle/>
          <a:p>
            <a:r>
              <a:rPr lang="en-US" sz="2800" dirty="0" smtClean="0"/>
              <a:t>ONLINE PAYMENT FRAUD DETECTION USING</a:t>
            </a:r>
          </a:p>
          <a:p>
            <a:r>
              <a:rPr lang="en-US" sz="2800" dirty="0" smtClean="0"/>
              <a:t>GENERATIVE ADVERSIAL NETWORK (GANs)</a:t>
            </a:r>
            <a:endParaRPr lang="en-US"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600200" y="1066800"/>
            <a:ext cx="9982200" cy="4154984"/>
          </a:xfrm>
        </p:spPr>
        <p:txBody>
          <a:bodyPr/>
          <a:lstStyle/>
          <a:p>
            <a:pPr algn="l">
              <a:buFont typeface="Arial" panose="020B0604020202020204" pitchFamily="34" charset="0"/>
              <a:buChar char="•"/>
            </a:pPr>
            <a:r>
              <a:rPr lang="en-US" sz="2800" dirty="0" smtClean="0">
                <a:latin typeface="Söhne"/>
              </a:rPr>
              <a:t>Introduction </a:t>
            </a:r>
          </a:p>
          <a:p>
            <a:pPr algn="l">
              <a:buFont typeface="Arial" panose="020B0604020202020204" pitchFamily="34" charset="0"/>
              <a:buChar char="•"/>
            </a:pPr>
            <a:r>
              <a:rPr lang="en-US" sz="2800" smtClean="0">
                <a:latin typeface="Söhne"/>
              </a:rPr>
              <a:t>Problem Statement </a:t>
            </a:r>
            <a:endParaRPr lang="en-US" sz="2800" dirty="0" smtClean="0">
              <a:latin typeface="Söhne"/>
            </a:endParaRPr>
          </a:p>
          <a:p>
            <a:pPr algn="l">
              <a:buFont typeface="Arial" panose="020B0604020202020204" pitchFamily="34" charset="0"/>
              <a:buChar char="•"/>
            </a:pPr>
            <a:r>
              <a:rPr lang="en-US" sz="2800" dirty="0" smtClean="0">
                <a:latin typeface="Söhne"/>
              </a:rPr>
              <a:t>Project Overview</a:t>
            </a:r>
          </a:p>
          <a:p>
            <a:pPr algn="l">
              <a:buFont typeface="Arial" panose="020B0604020202020204" pitchFamily="34" charset="0"/>
              <a:buChar char="•"/>
            </a:pPr>
            <a:r>
              <a:rPr lang="en-US" sz="2800" dirty="0" smtClean="0">
                <a:latin typeface="Söhne"/>
              </a:rPr>
              <a:t>End Users</a:t>
            </a:r>
          </a:p>
          <a:p>
            <a:pPr algn="l">
              <a:buFont typeface="Arial" panose="020B0604020202020204" pitchFamily="34" charset="0"/>
              <a:buChar char="•"/>
            </a:pPr>
            <a:r>
              <a:rPr lang="en-US" sz="2800" dirty="0" smtClean="0">
                <a:latin typeface="Söhne"/>
              </a:rPr>
              <a:t>Solution and Value Proposition</a:t>
            </a:r>
          </a:p>
          <a:p>
            <a:pPr algn="l">
              <a:buFont typeface="Arial" panose="020B0604020202020204" pitchFamily="34" charset="0"/>
              <a:buChar char="•"/>
            </a:pPr>
            <a:r>
              <a:rPr lang="en-US" sz="2800" dirty="0" smtClean="0">
                <a:latin typeface="Söhne"/>
              </a:rPr>
              <a:t>The WOW in Your Solution</a:t>
            </a:r>
          </a:p>
          <a:p>
            <a:pPr algn="l">
              <a:buFont typeface="Arial" panose="020B0604020202020204" pitchFamily="34" charset="0"/>
              <a:buChar char="•"/>
            </a:pPr>
            <a:r>
              <a:rPr lang="en-US" sz="2800" dirty="0" smtClean="0">
                <a:latin typeface="Söhne"/>
              </a:rPr>
              <a:t>Modeling</a:t>
            </a:r>
          </a:p>
          <a:p>
            <a:pPr algn="l">
              <a:buFont typeface="Arial" panose="020B0604020202020204" pitchFamily="34" charset="0"/>
              <a:buChar char="•"/>
            </a:pPr>
            <a:r>
              <a:rPr lang="en-US" sz="2800" dirty="0" smtClean="0">
                <a:latin typeface="Söhne"/>
              </a:rPr>
              <a:t>Results</a:t>
            </a:r>
          </a:p>
          <a:p>
            <a:pPr algn="l">
              <a:buFont typeface="Arial" panose="020B0604020202020204" pitchFamily="34" charset="0"/>
              <a:buChar char="•"/>
            </a:pPr>
            <a:r>
              <a:rPr lang="en-US" sz="2800" dirty="0" smtClean="0">
                <a:latin typeface="Söhne"/>
              </a:rPr>
              <a:t>Conclusion</a:t>
            </a:r>
          </a:p>
          <a:p>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609600" y="1600200"/>
            <a:ext cx="8077200" cy="2613660"/>
          </a:xfrm>
        </p:spPr>
        <p:txBody>
          <a:bodyPr/>
          <a:lstStyle/>
          <a:p>
            <a:r>
              <a:rPr lang="en-US" sz="2400" dirty="0" smtClean="0"/>
              <a:t>Develop a robust online payment fraud detection system utilizing Generative Adversarial Networks (GANs) to address the growing concern of fraudulent activities in online transactions. The system should effectively distinguish between legitimate and fraudulent transactions in real-time, providing accurate predictions while minimizing false positives to ensure a seamless user experience</a:t>
            </a:r>
            <a:r>
              <a:rPr lang="en-US" dirty="0" smtClean="0"/>
              <a:t>.</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533400" y="1066800"/>
            <a:ext cx="9296400" cy="5539978"/>
          </a:xfrm>
        </p:spPr>
        <p:txBody>
          <a:bodyPr/>
          <a:lstStyle/>
          <a:p>
            <a:pPr algn="l">
              <a:buFont typeface="Wingdings" pitchFamily="2" charset="2"/>
              <a:buChar char="v"/>
            </a:pPr>
            <a:r>
              <a:rPr lang="en-US" dirty="0" smtClean="0"/>
              <a:t>Data Collection and Preprocessing:</a:t>
            </a:r>
          </a:p>
          <a:p>
            <a:pPr lvl="1" algn="l">
              <a:buFont typeface="Wingdings" pitchFamily="2" charset="2"/>
              <a:buChar char="Ø"/>
            </a:pPr>
            <a:r>
              <a:rPr lang="en-US" dirty="0" smtClean="0"/>
              <a:t>Gather a diverse dataset of online payment transactions, including both legitimate and fraudulent instances.</a:t>
            </a:r>
          </a:p>
          <a:p>
            <a:pPr lvl="1" algn="l">
              <a:buFont typeface="Wingdings" pitchFamily="2" charset="2"/>
              <a:buChar char="Ø"/>
            </a:pPr>
            <a:r>
              <a:rPr lang="en-US" dirty="0" smtClean="0"/>
              <a:t>Preprocess the data to handle missing values, normalize features, and address class imbalance issues.</a:t>
            </a:r>
          </a:p>
          <a:p>
            <a:pPr algn="l">
              <a:buFont typeface="Wingdings" pitchFamily="2" charset="2"/>
              <a:buChar char="v"/>
            </a:pPr>
            <a:r>
              <a:rPr lang="en-US" dirty="0" smtClean="0"/>
              <a:t>Feature Engineering:</a:t>
            </a:r>
          </a:p>
          <a:p>
            <a:pPr lvl="1" algn="l">
              <a:buFont typeface="Wingdings" pitchFamily="2" charset="2"/>
              <a:buChar char="Ø"/>
            </a:pPr>
            <a:r>
              <a:rPr lang="en-US" dirty="0" smtClean="0"/>
              <a:t>Identify relevant features from the transaction data, such as transaction amount, timestamp, location, and user behavior.</a:t>
            </a:r>
          </a:p>
          <a:p>
            <a:pPr lvl="1" algn="l">
              <a:buFont typeface="Wingdings" pitchFamily="2" charset="2"/>
              <a:buChar char="Ø"/>
            </a:pPr>
            <a:r>
              <a:rPr lang="en-US" dirty="0" smtClean="0"/>
              <a:t>Engineer new features or transform existing ones to capture meaningful patterns indicative of fraud.</a:t>
            </a:r>
          </a:p>
          <a:p>
            <a:pPr algn="l">
              <a:buFont typeface="Wingdings" pitchFamily="2" charset="2"/>
              <a:buChar char="v"/>
            </a:pPr>
            <a:r>
              <a:rPr lang="en-US" dirty="0" smtClean="0"/>
              <a:t>Real-time Deployment:</a:t>
            </a:r>
          </a:p>
          <a:p>
            <a:pPr lvl="1" algn="l">
              <a:buFont typeface="Wingdings" pitchFamily="2" charset="2"/>
              <a:buChar char="Ø"/>
            </a:pPr>
            <a:r>
              <a:rPr lang="en-US" dirty="0" smtClean="0"/>
              <a:t>Deploy the trained GAN model into the online payment processing platform, enabling real-time fraud detection.</a:t>
            </a:r>
          </a:p>
          <a:p>
            <a:pPr lvl="1" algn="l">
              <a:buFont typeface="Wingdings" pitchFamily="2" charset="2"/>
              <a:buChar char="Ø"/>
            </a:pPr>
            <a:r>
              <a:rPr lang="en-US" dirty="0" smtClean="0"/>
              <a:t>Implement low-latency inference mechanisms to ensure minimal impact on transaction processing speed.</a:t>
            </a:r>
          </a:p>
          <a:p>
            <a:pPr algn="l">
              <a:buFont typeface="Wingdings" pitchFamily="2" charset="2"/>
              <a:buChar char="v"/>
            </a:pPr>
            <a:r>
              <a:rPr lang="en-US" dirty="0" smtClean="0"/>
              <a:t>Monitoring and Maintenance:</a:t>
            </a:r>
          </a:p>
          <a:p>
            <a:pPr lvl="1" algn="l">
              <a:buFont typeface="Wingdings" pitchFamily="2" charset="2"/>
              <a:buChar char="Ø"/>
            </a:pPr>
            <a:r>
              <a:rPr lang="en-US" dirty="0" smtClean="0"/>
              <a:t>Develop monitoring tools to track the performance of the fraud detection system in production</a:t>
            </a:r>
          </a:p>
          <a:p>
            <a:pPr lvl="1">
              <a:buFont typeface="Wingdings" pitchFamily="2" charset="2"/>
              <a:buChar char="Ø"/>
            </a:pPr>
            <a:endParaRPr lang="en-US" dirty="0" smtClean="0"/>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533400" y="1371600"/>
            <a:ext cx="9677400" cy="4278094"/>
          </a:xfrm>
        </p:spPr>
        <p:txBody>
          <a:bodyPr/>
          <a:lstStyle/>
          <a:p>
            <a:pPr>
              <a:buFont typeface="Wingdings" pitchFamily="2" charset="2"/>
              <a:buChar char="v"/>
            </a:pPr>
            <a:r>
              <a:rPr lang="en-US" sz="2000" dirty="0" smtClean="0"/>
              <a:t>Financial Institutions:</a:t>
            </a:r>
          </a:p>
          <a:p>
            <a:pPr>
              <a:buFont typeface="Wingdings" pitchFamily="2" charset="2"/>
              <a:buChar char="Ø"/>
            </a:pPr>
            <a:r>
              <a:rPr lang="en-US" sz="2000" dirty="0" smtClean="0"/>
              <a:t> Banks, credit card companies, and other financial institutions are primary end users of online payment fraud detection systems.</a:t>
            </a:r>
          </a:p>
          <a:p>
            <a:pPr>
              <a:buFont typeface="Wingdings" pitchFamily="2" charset="2"/>
              <a:buChar char="Ø"/>
            </a:pPr>
            <a:r>
              <a:rPr lang="en-US" sz="2000" dirty="0" smtClean="0"/>
              <a:t>They utilize these systems to protect their customers' accounts and financial assets from fraudulent activities.</a:t>
            </a:r>
          </a:p>
          <a:p>
            <a:pPr>
              <a:buFont typeface="Wingdings" pitchFamily="2" charset="2"/>
              <a:buChar char="v"/>
            </a:pPr>
            <a:r>
              <a:rPr lang="en-US" sz="2000" dirty="0" smtClean="0"/>
              <a:t>Merchants and E-commerce Platforms:</a:t>
            </a:r>
          </a:p>
          <a:p>
            <a:pPr>
              <a:buFont typeface="Wingdings" pitchFamily="2" charset="2"/>
              <a:buChar char="Ø"/>
            </a:pPr>
            <a:r>
              <a:rPr lang="en-US" sz="2000" dirty="0" smtClean="0"/>
              <a:t>Merchants and e-commerce platforms that accept online payments are also end users of fraud detection systems.</a:t>
            </a:r>
          </a:p>
          <a:p>
            <a:pPr>
              <a:buFont typeface="Wingdings" pitchFamily="2" charset="2"/>
              <a:buChar char="Ø"/>
            </a:pPr>
            <a:r>
              <a:rPr lang="en-US" sz="2000" dirty="0" smtClean="0"/>
              <a:t>They rely on these systems to identify and prevent fraudulent transactions, thereby safeguarding their revenue and reputation.</a:t>
            </a:r>
          </a:p>
          <a:p>
            <a:pPr>
              <a:buFont typeface="Wingdings" pitchFamily="2" charset="2"/>
              <a:buChar char="Ø"/>
            </a:pPr>
            <a:r>
              <a:rPr lang="en-US" sz="2000" dirty="0" smtClean="0"/>
              <a:t>End users in this category may include business owners, fraud prevention managers, and customer support teams</a:t>
            </a:r>
          </a:p>
          <a:p>
            <a:pPr>
              <a:buFont typeface="Wingdings" pitchFamily="2" charset="2"/>
              <a:buChar char="v"/>
            </a:pPr>
            <a:endParaRPr lang="en-US" sz="2000" dirty="0" smtClean="0"/>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sz="half" idx="2"/>
          </p:nvPr>
        </p:nvSpPr>
        <p:spPr>
          <a:xfrm>
            <a:off x="762000" y="1676400"/>
            <a:ext cx="5303520" cy="4526280"/>
          </a:xfrm>
        </p:spPr>
        <p:txBody>
          <a:bodyPr/>
          <a:lstStyle/>
          <a:p>
            <a:r>
              <a:rPr lang="en-US" dirty="0" smtClean="0"/>
              <a:t>    </a:t>
            </a:r>
            <a:endParaRPr lang="en-US" dirty="0"/>
          </a:p>
        </p:txBody>
      </p:sp>
      <p:sp>
        <p:nvSpPr>
          <p:cNvPr id="11" name="Content Placeholder 10"/>
          <p:cNvSpPr>
            <a:spLocks noGrp="1"/>
          </p:cNvSpPr>
          <p:nvPr>
            <p:ph sz="half" idx="3"/>
          </p:nvPr>
        </p:nvSpPr>
        <p:spPr>
          <a:xfrm>
            <a:off x="3048000" y="1295400"/>
            <a:ext cx="7391400" cy="4985980"/>
          </a:xfrm>
        </p:spPr>
        <p:txBody>
          <a:bodyPr/>
          <a:lstStyle/>
          <a:p>
            <a:r>
              <a:rPr lang="en-US" dirty="0" smtClean="0"/>
              <a:t>SOLUTION:</a:t>
            </a:r>
          </a:p>
          <a:p>
            <a:r>
              <a:rPr lang="en-US" dirty="0" smtClean="0"/>
              <a:t>Our solution offers a comprehensive approach to detecting online payment fraud, leveraging a combination of machine learning algorithms, anomaly detection techniques, and behavioral analysis. By analyzing transactional data in real-time, our system identifies suspicious patterns and anomalies indicative of fraudulent activities, enabling proactive intervention to mitigate financial losses and protect users' sensitive information.</a:t>
            </a:r>
          </a:p>
          <a:p>
            <a:endParaRPr lang="en-US" dirty="0" smtClean="0"/>
          </a:p>
          <a:p>
            <a:r>
              <a:rPr lang="en-US" dirty="0" smtClean="0"/>
              <a:t>VALUE PROPOSITION:</a:t>
            </a:r>
          </a:p>
          <a:p>
            <a:r>
              <a:rPr lang="en-US" dirty="0" smtClean="0"/>
              <a:t>In summary, our value proposition for online payment fraud detection using GANs delivers superior accuracy, real-time capabilities, reduced false positives, adaptability, explainability, regulatory compliance, cost-effectiveness, and improved customer trust. By addressing the challenges associated with online payment fraud, we enable organizations to protect their financial assets, uphold regulatory standards, and maintain trust in digital payment ecosystems.</a:t>
            </a:r>
          </a:p>
          <a:p>
            <a:r>
              <a:rPr lang="en-US" dirty="0" smtClean="0"/>
              <a:t/>
            </a:r>
            <a:br>
              <a:rPr lang="en-US" dirty="0" smtClean="0"/>
            </a:br>
            <a:endParaRPr lang="en-US" dirty="0" smtClean="0"/>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2286000" y="1447800"/>
            <a:ext cx="8153400" cy="3385542"/>
          </a:xfrm>
        </p:spPr>
        <p:txBody>
          <a:bodyPr/>
          <a:lstStyle/>
          <a:p>
            <a:r>
              <a:rPr lang="en-US" sz="2000" b="1" dirty="0" smtClean="0"/>
              <a:t>Real-Time Adaptability</a:t>
            </a:r>
            <a:r>
              <a:rPr lang="en-US" sz="2000" dirty="0" smtClean="0"/>
              <a:t>: By harnessing the power of GANs, your system continuously learns from incoming data streams, swiftly adapting to new fraud tactics and subtle anomalies. </a:t>
            </a:r>
            <a:endParaRPr lang="en-US" sz="2000" dirty="0" smtClean="0"/>
          </a:p>
          <a:p>
            <a:endParaRPr lang="en-US" sz="2000" dirty="0" smtClean="0"/>
          </a:p>
          <a:p>
            <a:r>
              <a:rPr lang="en-US" sz="2000" b="1" dirty="0" smtClean="0"/>
              <a:t>Adversarial Robustness</a:t>
            </a:r>
            <a:r>
              <a:rPr lang="en-US" sz="2000" dirty="0" smtClean="0"/>
              <a:t>: Your solution incorporates mechanisms to enhance resilience against adversarial attacks aimed at circumventing fraud detection </a:t>
            </a:r>
            <a:r>
              <a:rPr lang="en-US" sz="2000" dirty="0" smtClean="0"/>
              <a:t>systems</a:t>
            </a:r>
          </a:p>
          <a:p>
            <a:endParaRPr lang="en-US" sz="2000" b="1" dirty="0" smtClean="0"/>
          </a:p>
          <a:p>
            <a:r>
              <a:rPr lang="en-US" sz="2000" b="1" dirty="0" smtClean="0"/>
              <a:t>Human-Like </a:t>
            </a:r>
            <a:r>
              <a:rPr lang="en-US" sz="2000" b="1" dirty="0" smtClean="0"/>
              <a:t>Pattern Recognition</a:t>
            </a:r>
            <a:r>
              <a:rPr lang="en-US" sz="2000" dirty="0" smtClean="0"/>
              <a:t>: Inspired by the human brain's ability to discern complex patterns, your GAN-based solution exhibits remarkable proficiency in detecting subtle deviations indicative of fraudulent activity.</a:t>
            </a:r>
            <a:endParaRPr lang="en-US"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Text Placeholder 2"/>
          <p:cNvSpPr>
            <a:spLocks noGrp="1"/>
          </p:cNvSpPr>
          <p:nvPr>
            <p:ph type="body" idx="1"/>
          </p:nvPr>
        </p:nvSpPr>
        <p:spPr>
          <a:xfrm>
            <a:off x="609600" y="1577340"/>
            <a:ext cx="9601200" cy="4585871"/>
          </a:xfrm>
        </p:spPr>
        <p:txBody>
          <a:bodyPr/>
          <a:lstStyle/>
          <a:p>
            <a:pPr algn="just"/>
            <a:r>
              <a:rPr lang="en-US" sz="2000" b="1" dirty="0" smtClean="0"/>
              <a:t>Data Collection and Preprocessing</a:t>
            </a:r>
            <a:r>
              <a:rPr lang="en-US" sz="2000" dirty="0" smtClean="0"/>
              <a:t>:</a:t>
            </a:r>
          </a:p>
          <a:p>
            <a:pPr algn="just">
              <a:buFont typeface="Wingdings" pitchFamily="2" charset="2"/>
              <a:buChar char="§"/>
            </a:pPr>
            <a:r>
              <a:rPr lang="en-US" sz="2000" dirty="0" smtClean="0"/>
              <a:t>Gather a dataset containing historical online payment transactions. This dataset should include both legitimate and fraudulent transactions.</a:t>
            </a:r>
          </a:p>
          <a:p>
            <a:pPr algn="just"/>
            <a:r>
              <a:rPr lang="en-US" sz="2000" b="1" dirty="0" smtClean="0"/>
              <a:t>Generator Network</a:t>
            </a:r>
            <a:r>
              <a:rPr lang="en-US" sz="2000" dirty="0" smtClean="0"/>
              <a:t>:</a:t>
            </a:r>
          </a:p>
          <a:p>
            <a:pPr algn="just">
              <a:buFont typeface="Wingdings" pitchFamily="2" charset="2"/>
              <a:buChar char="§"/>
            </a:pPr>
            <a:r>
              <a:rPr lang="en-US" sz="2000" dirty="0" smtClean="0"/>
              <a:t>Design the generator network, which learns to generate synthetic samples that resemble legitimate transactions.</a:t>
            </a:r>
          </a:p>
          <a:p>
            <a:pPr algn="just"/>
            <a:r>
              <a:rPr lang="en-US" sz="2000" b="1" dirty="0" smtClean="0"/>
              <a:t>Training</a:t>
            </a:r>
            <a:r>
              <a:rPr lang="en-US" sz="2000" dirty="0" smtClean="0"/>
              <a:t>:</a:t>
            </a:r>
          </a:p>
          <a:p>
            <a:pPr algn="just">
              <a:buFont typeface="Wingdings" pitchFamily="2" charset="2"/>
              <a:buChar char="§"/>
            </a:pPr>
            <a:r>
              <a:rPr lang="en-US" sz="2000" dirty="0" smtClean="0"/>
              <a:t>Train the GAN in an adversarial manner, where the generator and discriminator networks compete against each other.</a:t>
            </a:r>
          </a:p>
          <a:p>
            <a:pPr algn="just"/>
            <a:r>
              <a:rPr lang="en-US" sz="2000" b="1" dirty="0" smtClean="0"/>
              <a:t>Deployment and Monitoring</a:t>
            </a:r>
            <a:r>
              <a:rPr lang="en-US" sz="2000" dirty="0" smtClean="0"/>
              <a:t>:</a:t>
            </a:r>
          </a:p>
          <a:p>
            <a:pPr algn="just">
              <a:buFont typeface="Wingdings" pitchFamily="2" charset="2"/>
              <a:buChar char="§"/>
            </a:pPr>
            <a:r>
              <a:rPr lang="en-US" sz="2000" dirty="0" smtClean="0"/>
              <a:t>Once trained and evaluated, deploy the GAN-based fraud detection model in a production environment where it can monitor incoming transactions in real-time.</a:t>
            </a:r>
          </a:p>
          <a:p>
            <a:pPr algn="just">
              <a:buFont typeface="Wingdings" pitchFamily="2" charset="2"/>
              <a:buChar char="§"/>
            </a:pPr>
            <a:r>
              <a:rPr lang="en-US" sz="2000" dirty="0" smtClean="0"/>
              <a:t>Implement mechanisms for continuous monitoring and model retraining to adapt to evolving fraud patterns and maintain optimal performance over time.</a:t>
            </a:r>
          </a:p>
          <a:p>
            <a:pPr>
              <a:buFont typeface="Wingdings" pitchFamily="2" charset="2"/>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TotalTime>
  <Words>766</Words>
  <Application>Microsoft Office PowerPoint</Application>
  <PresentationFormat>Custom</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Naveen Kumar G au421221104023 Karpaga Vinayaga College  of Engineering and Technology</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Naveen Kumar G</dc:title>
  <dc:creator>ADMIN</dc:creator>
  <cp:lastModifiedBy>ADMIN</cp:lastModifiedBy>
  <cp:revision>23</cp:revision>
  <dcterms:created xsi:type="dcterms:W3CDTF">2024-04-02T14:41:36Z</dcterms:created>
  <dcterms:modified xsi:type="dcterms:W3CDTF">2024-04-05T13:17:35Z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