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7" r:id="rId2"/>
    <p:sldId id="256" r:id="rId3"/>
    <p:sldId id="258" r:id="rId4"/>
    <p:sldId id="262" r:id="rId5"/>
    <p:sldId id="263" r:id="rId6"/>
    <p:sldId id="270" r:id="rId7"/>
    <p:sldId id="268" r:id="rId8"/>
    <p:sldId id="261" r:id="rId9"/>
    <p:sldId id="260" r:id="rId10"/>
    <p:sldId id="265" r:id="rId11"/>
    <p:sldId id="266" r:id="rId12"/>
    <p:sldId id="273" r:id="rId13"/>
    <p:sldId id="274"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6599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78976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3126B2-E4B7-4D9D-85F6-083620457F7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128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215853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3126B2-E4B7-4D9D-85F6-083620457F7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7686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1622573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322735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367169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42493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0DBDA-1359-4DEB-B9A5-D37626B05A84}"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174905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97097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50DBDA-1359-4DEB-B9A5-D37626B05A84}"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91451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50DBDA-1359-4DEB-B9A5-D37626B05A84}"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192975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0DBDA-1359-4DEB-B9A5-D37626B05A84}" type="datetimeFigureOut">
              <a:rPr lang="en-IN" smtClean="0"/>
              <a:t>28-12-2021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42591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3926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50DBDA-1359-4DEB-B9A5-D37626B05A84}"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3126B2-E4B7-4D9D-85F6-083620457F7F}" type="slidenum">
              <a:rPr lang="en-IN" smtClean="0"/>
              <a:t>‹#›</a:t>
            </a:fld>
            <a:endParaRPr lang="en-IN"/>
          </a:p>
        </p:txBody>
      </p:sp>
    </p:spTree>
    <p:extLst>
      <p:ext uri="{BB962C8B-B14F-4D97-AF65-F5344CB8AC3E}">
        <p14:creationId xmlns:p14="http://schemas.microsoft.com/office/powerpoint/2010/main" val="200087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50DBDA-1359-4DEB-B9A5-D37626B05A84}" type="datetimeFigureOut">
              <a:rPr lang="en-IN" smtClean="0"/>
              <a:t>28-12-2021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3126B2-E4B7-4D9D-85F6-083620457F7F}" type="slidenum">
              <a:rPr lang="en-IN" smtClean="0"/>
              <a:t>‹#›</a:t>
            </a:fld>
            <a:endParaRPr lang="en-IN"/>
          </a:p>
        </p:txBody>
      </p:sp>
    </p:spTree>
    <p:extLst>
      <p:ext uri="{BB962C8B-B14F-4D97-AF65-F5344CB8AC3E}">
        <p14:creationId xmlns:p14="http://schemas.microsoft.com/office/powerpoint/2010/main" val="27349137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cserver.org/highway-signs2/h/hospital.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35BD-E5D7-4500-960F-C456B6515848}"/>
              </a:ext>
            </a:extLst>
          </p:cNvPr>
          <p:cNvSpPr>
            <a:spLocks noGrp="1"/>
          </p:cNvSpPr>
          <p:nvPr>
            <p:ph type="title"/>
          </p:nvPr>
        </p:nvSpPr>
        <p:spPr>
          <a:xfrm>
            <a:off x="1767301" y="570844"/>
            <a:ext cx="8911687" cy="849583"/>
          </a:xfrm>
        </p:spPr>
        <p:txBody>
          <a:bodyPr/>
          <a:lstStyle/>
          <a:p>
            <a:pPr algn="ctr"/>
            <a:r>
              <a:rPr lang="en-US" b="1" u="sng" dirty="0">
                <a:latin typeface="Times New Roman" panose="02020603050405020304" pitchFamily="18" charset="0"/>
                <a:cs typeface="Times New Roman" panose="02020603050405020304" pitchFamily="18" charset="0"/>
              </a:rPr>
              <a:t>Group - 3</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B869E4-A469-4E43-9160-339A600837FE}"/>
              </a:ext>
            </a:extLst>
          </p:cNvPr>
          <p:cNvSpPr>
            <a:spLocks noGrp="1"/>
          </p:cNvSpPr>
          <p:nvPr>
            <p:ph idx="1"/>
          </p:nvPr>
        </p:nvSpPr>
        <p:spPr>
          <a:xfrm>
            <a:off x="-1395652" y="1848321"/>
            <a:ext cx="9579006" cy="443883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buNone/>
            </a:pP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Domain</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Health Care</a:t>
            </a:r>
          </a:p>
          <a:p>
            <a:pPr marL="0" indent="0">
              <a:buNone/>
            </a:pP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Proposed project</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Prediction on Hospital Readmission</a:t>
            </a:r>
          </a:p>
          <a:p>
            <a:pPr marL="0" indent="0" algn="just">
              <a:buNone/>
            </a:pP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Team members</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Vipul Inaparty</a:t>
            </a:r>
            <a:endParaRPr lang="en-IN"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IN"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Nihar Penchala</a:t>
            </a:r>
            <a:endParaRPr lang="en-IN"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                               Naveen Kumar Chukka</a:t>
            </a:r>
          </a:p>
          <a:p>
            <a:pPr marL="0" indent="0" algn="just">
              <a:buNone/>
            </a:pP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Mentor Name</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Mr. Animesh Tiwari</a:t>
            </a:r>
            <a:endParaRPr lang="en-IN" sz="2400" dirty="0">
              <a:solidFill>
                <a:schemeClr val="tx1"/>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1180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8B15E-4A55-48DF-B845-F86826E049DB}"/>
              </a:ext>
            </a:extLst>
          </p:cNvPr>
          <p:cNvSpPr txBox="1"/>
          <p:nvPr/>
        </p:nvSpPr>
        <p:spPr>
          <a:xfrm>
            <a:off x="1553590" y="439444"/>
            <a:ext cx="5157927"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Correlation Matrix</a:t>
            </a:r>
            <a:endParaRPr lang="en-IN" sz="3200" b="1" dirty="0"/>
          </a:p>
        </p:txBody>
      </p:sp>
      <p:pic>
        <p:nvPicPr>
          <p:cNvPr id="4" name="Picture 3">
            <a:extLst>
              <a:ext uri="{FF2B5EF4-FFF2-40B4-BE49-F238E27FC236}">
                <a16:creationId xmlns:a16="http://schemas.microsoft.com/office/drawing/2014/main" id="{E3BE9F90-B733-4327-9772-CC591FFF99D6}"/>
              </a:ext>
            </a:extLst>
          </p:cNvPr>
          <p:cNvPicPr>
            <a:picLocks noChangeAspect="1"/>
          </p:cNvPicPr>
          <p:nvPr/>
        </p:nvPicPr>
        <p:blipFill>
          <a:blip r:embed="rId2"/>
          <a:stretch>
            <a:fillRect/>
          </a:stretch>
        </p:blipFill>
        <p:spPr>
          <a:xfrm>
            <a:off x="840549" y="1265221"/>
            <a:ext cx="4644386" cy="3163960"/>
          </a:xfrm>
          <a:prstGeom prst="rect">
            <a:avLst/>
          </a:prstGeom>
        </p:spPr>
      </p:pic>
      <p:pic>
        <p:nvPicPr>
          <p:cNvPr id="7" name="Picture 6">
            <a:extLst>
              <a:ext uri="{FF2B5EF4-FFF2-40B4-BE49-F238E27FC236}">
                <a16:creationId xmlns:a16="http://schemas.microsoft.com/office/drawing/2014/main" id="{9B55C364-A86D-4997-9D87-20F889B58591}"/>
              </a:ext>
            </a:extLst>
          </p:cNvPr>
          <p:cNvPicPr>
            <a:picLocks noChangeAspect="1"/>
          </p:cNvPicPr>
          <p:nvPr/>
        </p:nvPicPr>
        <p:blipFill>
          <a:blip r:embed="rId3"/>
          <a:stretch>
            <a:fillRect/>
          </a:stretch>
        </p:blipFill>
        <p:spPr>
          <a:xfrm>
            <a:off x="5691342" y="1173563"/>
            <a:ext cx="2490942" cy="3163961"/>
          </a:xfrm>
          <a:prstGeom prst="rect">
            <a:avLst/>
          </a:prstGeom>
        </p:spPr>
      </p:pic>
      <p:pic>
        <p:nvPicPr>
          <p:cNvPr id="9" name="Picture 8">
            <a:extLst>
              <a:ext uri="{FF2B5EF4-FFF2-40B4-BE49-F238E27FC236}">
                <a16:creationId xmlns:a16="http://schemas.microsoft.com/office/drawing/2014/main" id="{EBFDF523-6DFC-4C94-88F5-8DF33315AEFE}"/>
              </a:ext>
            </a:extLst>
          </p:cNvPr>
          <p:cNvPicPr>
            <a:picLocks noChangeAspect="1"/>
          </p:cNvPicPr>
          <p:nvPr/>
        </p:nvPicPr>
        <p:blipFill>
          <a:blip r:embed="rId4"/>
          <a:stretch>
            <a:fillRect/>
          </a:stretch>
        </p:blipFill>
        <p:spPr>
          <a:xfrm>
            <a:off x="9341529" y="1173563"/>
            <a:ext cx="2488177" cy="3036558"/>
          </a:xfrm>
          <a:prstGeom prst="rect">
            <a:avLst/>
          </a:prstGeom>
        </p:spPr>
      </p:pic>
      <p:sp>
        <p:nvSpPr>
          <p:cNvPr id="10" name="Arrow: Right 9">
            <a:extLst>
              <a:ext uri="{FF2B5EF4-FFF2-40B4-BE49-F238E27FC236}">
                <a16:creationId xmlns:a16="http://schemas.microsoft.com/office/drawing/2014/main" id="{E7A1E9FA-AA60-4125-B60B-6A25C864AAAB}"/>
              </a:ext>
            </a:extLst>
          </p:cNvPr>
          <p:cNvSpPr/>
          <p:nvPr/>
        </p:nvSpPr>
        <p:spPr>
          <a:xfrm>
            <a:off x="8388691" y="2536482"/>
            <a:ext cx="772357" cy="310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54A4B0C-DA9B-4E0B-A66C-E39E5999AFCE}"/>
              </a:ext>
            </a:extLst>
          </p:cNvPr>
          <p:cNvSpPr txBox="1"/>
          <p:nvPr/>
        </p:nvSpPr>
        <p:spPr>
          <a:xfrm>
            <a:off x="6395357" y="439444"/>
            <a:ext cx="419026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Variation Inflation Factor</a:t>
            </a:r>
            <a:endParaRPr lang="en-IN" sz="28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08AB6A0-C246-4FFD-A2B9-D61397E70A0F}"/>
              </a:ext>
            </a:extLst>
          </p:cNvPr>
          <p:cNvSpPr txBox="1"/>
          <p:nvPr/>
        </p:nvSpPr>
        <p:spPr>
          <a:xfrm>
            <a:off x="1238646" y="5095782"/>
            <a:ext cx="1059106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Found high multi collinearity between 4 features – </a:t>
            </a:r>
            <a:r>
              <a:rPr lang="en-US" dirty="0" err="1">
                <a:latin typeface="Times New Roman" panose="02020603050405020304" pitchFamily="18" charset="0"/>
                <a:cs typeface="Times New Roman" panose="02020603050405020304" pitchFamily="18" charset="0"/>
              </a:rPr>
              <a:t>number_outpatient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number_emergency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number_inpatient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service_utilization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67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29FB5-9BA1-401D-8D4D-10D5CDA58780}"/>
              </a:ext>
            </a:extLst>
          </p:cNvPr>
          <p:cNvSpPr txBox="1"/>
          <p:nvPr/>
        </p:nvSpPr>
        <p:spPr>
          <a:xfrm>
            <a:off x="1447060" y="630315"/>
            <a:ext cx="10182687" cy="3570208"/>
          </a:xfrm>
          <a:prstGeom prst="rect">
            <a:avLst/>
          </a:prstGeom>
          <a:noFill/>
        </p:spPr>
        <p:txBody>
          <a:bodyPr wrap="square" rtlCol="0">
            <a:spAutoFit/>
          </a:bodyPr>
          <a:lstStyle/>
          <a:p>
            <a:r>
              <a:rPr lang="en-US" sz="2400" b="1" dirty="0"/>
              <a:t>     </a:t>
            </a:r>
            <a:r>
              <a:rPr lang="en-US" sz="2800" b="1" u="sng" dirty="0">
                <a:latin typeface="Times New Roman" panose="02020603050405020304" pitchFamily="18" charset="0"/>
                <a:cs typeface="Times New Roman" panose="02020603050405020304" pitchFamily="18" charset="0"/>
              </a:rPr>
              <a:t>EDA Analysis Overview</a:t>
            </a:r>
            <a:r>
              <a:rPr lang="en-US" sz="2400" b="1" dirty="0"/>
              <a:t>:</a:t>
            </a:r>
          </a:p>
          <a:p>
            <a:endParaRPr lang="en-US" dirty="0"/>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Null Values in our dataset are in the form of ‘?’.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Identified the features which are not effective in predictive in target variable.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dataset we have discarded patients data related to death or </a:t>
            </a:r>
            <a:r>
              <a:rPr lang="en-US" sz="2000" b="0" i="0" dirty="0">
                <a:solidFill>
                  <a:srgbClr val="292929"/>
                </a:solidFill>
                <a:effectLst/>
                <a:latin typeface="Times New Roman" panose="02020603050405020304" pitchFamily="18" charset="0"/>
                <a:cs typeface="Times New Roman" panose="02020603050405020304" pitchFamily="18" charset="0"/>
              </a:rPr>
              <a:t>hospice as it is not useful in predicting readmission of patients.</a:t>
            </a:r>
          </a:p>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We see average of 3 days patient is being treated in the hospital.</a:t>
            </a:r>
          </a:p>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We observe minimal number of emergency cases in our dataset.</a:t>
            </a:r>
          </a:p>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In our dataset we observe most of the patients have not been readmitted, among the patients who have been readmitted the ratio of patients readmitted &gt;30 days is more than patients readmitted &lt;30 days.</a:t>
            </a:r>
          </a:p>
        </p:txBody>
      </p:sp>
      <p:sp>
        <p:nvSpPr>
          <p:cNvPr id="3" name="TextBox 2">
            <a:extLst>
              <a:ext uri="{FF2B5EF4-FFF2-40B4-BE49-F238E27FC236}">
                <a16:creationId xmlns:a16="http://schemas.microsoft.com/office/drawing/2014/main" id="{FDC0F2C8-2E43-4152-B6E2-8E75C129744C}"/>
              </a:ext>
            </a:extLst>
          </p:cNvPr>
          <p:cNvSpPr txBox="1"/>
          <p:nvPr/>
        </p:nvSpPr>
        <p:spPr>
          <a:xfrm>
            <a:off x="1689160" y="4339199"/>
            <a:ext cx="566395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SMOTE technique </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35A795-8D3D-4ABF-BA72-831A2C8D6D0F}"/>
              </a:ext>
            </a:extLst>
          </p:cNvPr>
          <p:cNvPicPr>
            <a:picLocks noChangeAspect="1"/>
          </p:cNvPicPr>
          <p:nvPr/>
        </p:nvPicPr>
        <p:blipFill>
          <a:blip r:embed="rId2"/>
          <a:stretch>
            <a:fillRect/>
          </a:stretch>
        </p:blipFill>
        <p:spPr>
          <a:xfrm>
            <a:off x="2472801" y="4847207"/>
            <a:ext cx="2871556" cy="1955987"/>
          </a:xfrm>
          <a:prstGeom prst="rect">
            <a:avLst/>
          </a:prstGeom>
        </p:spPr>
      </p:pic>
      <p:sp>
        <p:nvSpPr>
          <p:cNvPr id="6" name="TextBox 5">
            <a:extLst>
              <a:ext uri="{FF2B5EF4-FFF2-40B4-BE49-F238E27FC236}">
                <a16:creationId xmlns:a16="http://schemas.microsoft.com/office/drawing/2014/main" id="{583A1AA4-6F46-491F-AC8C-C2C2947827F3}"/>
              </a:ext>
            </a:extLst>
          </p:cNvPr>
          <p:cNvSpPr txBox="1"/>
          <p:nvPr/>
        </p:nvSpPr>
        <p:spPr>
          <a:xfrm>
            <a:off x="6720396" y="5344357"/>
            <a:ext cx="490935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Target variable is highly imbalanced .Used SMOTE technique for handling imbalanced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7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79ADD-67C1-47AC-A2B4-47CEBD913D6E}"/>
              </a:ext>
            </a:extLst>
          </p:cNvPr>
          <p:cNvSpPr txBox="1"/>
          <p:nvPr/>
        </p:nvSpPr>
        <p:spPr>
          <a:xfrm>
            <a:off x="4698616" y="118353"/>
            <a:ext cx="3724658"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Model Building</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190254-E668-4E2C-BB9D-BDB5C98E7778}"/>
              </a:ext>
            </a:extLst>
          </p:cNvPr>
          <p:cNvSpPr txBox="1"/>
          <p:nvPr/>
        </p:nvSpPr>
        <p:spPr>
          <a:xfrm>
            <a:off x="1544715" y="753371"/>
            <a:ext cx="5086905"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Optimal Model - Random Forest</a:t>
            </a:r>
            <a:r>
              <a:rPr lang="en-US" dirty="0"/>
              <a:t>	</a:t>
            </a:r>
            <a:endParaRPr lang="en-IN" dirty="0"/>
          </a:p>
        </p:txBody>
      </p:sp>
      <p:pic>
        <p:nvPicPr>
          <p:cNvPr id="4" name="Picture 3">
            <a:extLst>
              <a:ext uri="{FF2B5EF4-FFF2-40B4-BE49-F238E27FC236}">
                <a16:creationId xmlns:a16="http://schemas.microsoft.com/office/drawing/2014/main" id="{AB469008-AFAE-491B-AB1D-A80E04A04EC5}"/>
              </a:ext>
            </a:extLst>
          </p:cNvPr>
          <p:cNvPicPr>
            <a:picLocks noChangeAspect="1"/>
          </p:cNvPicPr>
          <p:nvPr/>
        </p:nvPicPr>
        <p:blipFill>
          <a:blip r:embed="rId2"/>
          <a:stretch>
            <a:fillRect/>
          </a:stretch>
        </p:blipFill>
        <p:spPr>
          <a:xfrm>
            <a:off x="1544715" y="4450790"/>
            <a:ext cx="3377477" cy="2286198"/>
          </a:xfrm>
          <a:prstGeom prst="rect">
            <a:avLst/>
          </a:prstGeom>
        </p:spPr>
      </p:pic>
      <p:pic>
        <p:nvPicPr>
          <p:cNvPr id="5" name="Picture 4">
            <a:extLst>
              <a:ext uri="{FF2B5EF4-FFF2-40B4-BE49-F238E27FC236}">
                <a16:creationId xmlns:a16="http://schemas.microsoft.com/office/drawing/2014/main" id="{1962BC79-0F6F-4E4B-A022-0EDAE53DD5DE}"/>
              </a:ext>
            </a:extLst>
          </p:cNvPr>
          <p:cNvPicPr>
            <a:picLocks noChangeAspect="1"/>
          </p:cNvPicPr>
          <p:nvPr/>
        </p:nvPicPr>
        <p:blipFill>
          <a:blip r:embed="rId3"/>
          <a:stretch>
            <a:fillRect/>
          </a:stretch>
        </p:blipFill>
        <p:spPr>
          <a:xfrm>
            <a:off x="7043275" y="4330094"/>
            <a:ext cx="3310415" cy="2395936"/>
          </a:xfrm>
          <a:prstGeom prst="rect">
            <a:avLst/>
          </a:prstGeom>
        </p:spPr>
      </p:pic>
      <p:pic>
        <p:nvPicPr>
          <p:cNvPr id="6" name="Picture 5">
            <a:extLst>
              <a:ext uri="{FF2B5EF4-FFF2-40B4-BE49-F238E27FC236}">
                <a16:creationId xmlns:a16="http://schemas.microsoft.com/office/drawing/2014/main" id="{8829B046-70C4-4F89-B4CF-0A81729CB4D2}"/>
              </a:ext>
            </a:extLst>
          </p:cNvPr>
          <p:cNvPicPr>
            <a:picLocks noChangeAspect="1"/>
          </p:cNvPicPr>
          <p:nvPr/>
        </p:nvPicPr>
        <p:blipFill>
          <a:blip r:embed="rId4"/>
          <a:stretch>
            <a:fillRect/>
          </a:stretch>
        </p:blipFill>
        <p:spPr>
          <a:xfrm>
            <a:off x="3866379" y="1515723"/>
            <a:ext cx="4654550" cy="2414905"/>
          </a:xfrm>
          <a:prstGeom prst="rect">
            <a:avLst/>
          </a:prstGeom>
        </p:spPr>
      </p:pic>
    </p:spTree>
    <p:extLst>
      <p:ext uri="{BB962C8B-B14F-4D97-AF65-F5344CB8AC3E}">
        <p14:creationId xmlns:p14="http://schemas.microsoft.com/office/powerpoint/2010/main" val="161418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087A39-FEC3-4ED1-B484-3C24A769433E}"/>
              </a:ext>
            </a:extLst>
          </p:cNvPr>
          <p:cNvPicPr>
            <a:picLocks noChangeAspect="1"/>
          </p:cNvPicPr>
          <p:nvPr/>
        </p:nvPicPr>
        <p:blipFill>
          <a:blip r:embed="rId2"/>
          <a:stretch>
            <a:fillRect/>
          </a:stretch>
        </p:blipFill>
        <p:spPr>
          <a:xfrm>
            <a:off x="1283101" y="1976205"/>
            <a:ext cx="10189074" cy="2844369"/>
          </a:xfrm>
          <a:prstGeom prst="rect">
            <a:avLst/>
          </a:prstGeom>
        </p:spPr>
      </p:pic>
      <p:sp>
        <p:nvSpPr>
          <p:cNvPr id="4" name="TextBox 3">
            <a:extLst>
              <a:ext uri="{FF2B5EF4-FFF2-40B4-BE49-F238E27FC236}">
                <a16:creationId xmlns:a16="http://schemas.microsoft.com/office/drawing/2014/main" id="{3ABEC9C6-D4AF-4494-B37B-E3D524E8F4B0}"/>
              </a:ext>
            </a:extLst>
          </p:cNvPr>
          <p:cNvSpPr txBox="1"/>
          <p:nvPr/>
        </p:nvSpPr>
        <p:spPr>
          <a:xfrm>
            <a:off x="3391270" y="665825"/>
            <a:ext cx="646294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Comparison between various ML models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2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015C89-58E7-4B91-A390-7CA5DDAFC17F}"/>
              </a:ext>
            </a:extLst>
          </p:cNvPr>
          <p:cNvSpPr txBox="1"/>
          <p:nvPr/>
        </p:nvSpPr>
        <p:spPr>
          <a:xfrm>
            <a:off x="4598635" y="736847"/>
            <a:ext cx="2583402" cy="47051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Conclusion</a:t>
            </a:r>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4C8FE71-F410-42AE-89AD-DF065F0C5360}"/>
              </a:ext>
            </a:extLst>
          </p:cNvPr>
          <p:cNvSpPr txBox="1"/>
          <p:nvPr/>
        </p:nvSpPr>
        <p:spPr>
          <a:xfrm>
            <a:off x="1340251" y="2008758"/>
            <a:ext cx="10385023" cy="1477328"/>
          </a:xfrm>
          <a:prstGeom prst="rect">
            <a:avLst/>
          </a:prstGeom>
          <a:noFill/>
        </p:spPr>
        <p:txBody>
          <a:bodyPr wrap="square" rtlCol="0">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The factors influencing 30 days readmission predictions in diabetic patients, including number of inpatient admissions, age, diagnosis, and number of emergencies would help healthcare providers to identify patients who are at high risk of short-term readmission and reduce the probability of 30 days readmission. The RF algorithm with the highest AUC is more suitable for making 30 days readmission predictions and  deserves further validation in clinical trials.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31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E1BA2-DC03-4CAC-AE94-37B9A3EA4D59}"/>
              </a:ext>
            </a:extLst>
          </p:cNvPr>
          <p:cNvSpPr txBox="1"/>
          <p:nvPr/>
        </p:nvSpPr>
        <p:spPr>
          <a:xfrm>
            <a:off x="2145436" y="2237173"/>
            <a:ext cx="7563775" cy="1446550"/>
          </a:xfrm>
          <a:prstGeom prst="rect">
            <a:avLst/>
          </a:prstGeom>
          <a:noFill/>
        </p:spPr>
        <p:txBody>
          <a:bodyPr wrap="square" rtlCol="0">
            <a:spAutoFit/>
          </a:bodyPr>
          <a:lstStyle/>
          <a:p>
            <a:pPr algn="ctr"/>
            <a:r>
              <a:rPr lang="en-US" sz="8800" b="1" u="sng" dirty="0">
                <a:latin typeface="Times New Roman" panose="02020603050405020304" pitchFamily="18" charset="0"/>
                <a:cs typeface="Times New Roman" panose="02020603050405020304" pitchFamily="18" charset="0"/>
              </a:rPr>
              <a:t>Thank you</a:t>
            </a:r>
            <a:endParaRPr lang="en-IN" sz="8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62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045E-1DD1-4469-B726-AEF2FACA3B18}"/>
              </a:ext>
            </a:extLst>
          </p:cNvPr>
          <p:cNvSpPr>
            <a:spLocks noGrp="1"/>
          </p:cNvSpPr>
          <p:nvPr>
            <p:ph type="ctrTitle"/>
          </p:nvPr>
        </p:nvSpPr>
        <p:spPr>
          <a:xfrm>
            <a:off x="798990" y="820522"/>
            <a:ext cx="8111231" cy="883990"/>
          </a:xfrm>
        </p:spPr>
        <p:txBody>
          <a:bodyPr>
            <a:normAutofit fontScale="90000"/>
          </a:bodyPr>
          <a:lstStyle/>
          <a:p>
            <a:r>
              <a:rPr lang="en-IN" b="1" i="0" u="sng" dirty="0">
                <a:solidFill>
                  <a:srgbClr val="292929"/>
                </a:solidFill>
                <a:effectLst/>
                <a:latin typeface="Times New Roman" panose="02020603050405020304" pitchFamily="18" charset="0"/>
                <a:cs typeface="Times New Roman" panose="02020603050405020304" pitchFamily="18" charset="0"/>
              </a:rPr>
              <a:t>Problem Statement:</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33AD47-0DF0-42FC-ADA9-5E0C54DCD696}"/>
              </a:ext>
            </a:extLst>
          </p:cNvPr>
          <p:cNvSpPr>
            <a:spLocks noGrp="1"/>
          </p:cNvSpPr>
          <p:nvPr>
            <p:ph type="subTitle" idx="1"/>
          </p:nvPr>
        </p:nvSpPr>
        <p:spPr>
          <a:xfrm>
            <a:off x="963227" y="2669883"/>
            <a:ext cx="10265546" cy="2150691"/>
          </a:xfrm>
        </p:spPr>
        <p:txBody>
          <a:bodyPr>
            <a:normAutofit/>
          </a:bodyPr>
          <a:lstStyle/>
          <a:p>
            <a:pPr algn="l"/>
            <a:r>
              <a:rPr lang="en-US" dirty="0">
                <a:solidFill>
                  <a:schemeClr val="tx1"/>
                </a:solidFill>
                <a:effectLst/>
                <a:latin typeface="Times New Roman" panose="02020603050405020304" pitchFamily="18" charset="0"/>
                <a:ea typeface="Trebuchet MS" panose="020B0603020202020204" pitchFamily="34" charset="0"/>
              </a:rPr>
              <a:t>To obtain a measurement of patients with diabetes to predict readmission rates which may prove valuable in the development of strategies to reduce readmission rates and costs for the care of hospital.</a:t>
            </a:r>
          </a:p>
          <a:p>
            <a:pPr algn="l"/>
            <a:r>
              <a:rPr lang="en-US" dirty="0">
                <a:solidFill>
                  <a:schemeClr val="tx1"/>
                </a:solidFill>
                <a:latin typeface="Times New Roman" panose="02020603050405020304" pitchFamily="18" charset="0"/>
                <a:ea typeface="Trebuchet MS" panose="020B0603020202020204" pitchFamily="34" charset="0"/>
              </a:rPr>
              <a:t>We need to predict patient readmission rate for less than 30 days.</a:t>
            </a:r>
            <a:endParaRPr lang="en-US" dirty="0">
              <a:solidFill>
                <a:schemeClr val="tx1"/>
              </a:solidFill>
              <a:effectLst/>
              <a:latin typeface="Times New Roman" panose="02020603050405020304" pitchFamily="18" charset="0"/>
              <a:ea typeface="Trebuchet MS" panose="020B0603020202020204" pitchFamily="34" charset="0"/>
            </a:endParaRPr>
          </a:p>
        </p:txBody>
      </p:sp>
    </p:spTree>
    <p:extLst>
      <p:ext uri="{BB962C8B-B14F-4D97-AF65-F5344CB8AC3E}">
        <p14:creationId xmlns:p14="http://schemas.microsoft.com/office/powerpoint/2010/main" val="2116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A5225-635A-462C-898C-2CE6D56B86B0}"/>
              </a:ext>
            </a:extLst>
          </p:cNvPr>
          <p:cNvSpPr>
            <a:spLocks noGrp="1"/>
          </p:cNvSpPr>
          <p:nvPr>
            <p:ph idx="1"/>
          </p:nvPr>
        </p:nvSpPr>
        <p:spPr>
          <a:xfrm>
            <a:off x="221942" y="213064"/>
            <a:ext cx="11131858" cy="6010183"/>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u="sng" dirty="0">
                <a:solidFill>
                  <a:schemeClr val="tx1"/>
                </a:solidFill>
                <a:latin typeface="Times New Roman" panose="02020603050405020304" pitchFamily="18" charset="0"/>
                <a:cs typeface="Times New Roman" panose="02020603050405020304" pitchFamily="18" charset="0"/>
              </a:rPr>
              <a:t>Data Overview:</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Numerical features:                                </a:t>
            </a:r>
            <a:r>
              <a:rPr lang="en-US" sz="2400" dirty="0">
                <a:latin typeface="Times New Roman" panose="02020603050405020304" pitchFamily="18" charset="0"/>
                <a:cs typeface="Times New Roman" panose="02020603050405020304" pitchFamily="18" charset="0"/>
              </a:rPr>
              <a:t>Categorical features: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843020E2-85E5-4F12-9362-8F259787BE0E}"/>
              </a:ext>
            </a:extLst>
          </p:cNvPr>
          <p:cNvPicPr>
            <a:picLocks noChangeAspect="1"/>
          </p:cNvPicPr>
          <p:nvPr/>
        </p:nvPicPr>
        <p:blipFill>
          <a:blip r:embed="rId2"/>
          <a:stretch>
            <a:fillRect/>
          </a:stretch>
        </p:blipFill>
        <p:spPr>
          <a:xfrm>
            <a:off x="1657813" y="2131936"/>
            <a:ext cx="2068497" cy="3162300"/>
          </a:xfrm>
          <a:prstGeom prst="rect">
            <a:avLst/>
          </a:prstGeom>
        </p:spPr>
      </p:pic>
      <p:pic>
        <p:nvPicPr>
          <p:cNvPr id="9" name="Picture 8">
            <a:extLst>
              <a:ext uri="{FF2B5EF4-FFF2-40B4-BE49-F238E27FC236}">
                <a16:creationId xmlns:a16="http://schemas.microsoft.com/office/drawing/2014/main" id="{5DBCE6A0-F164-4223-81F6-678B60CF1796}"/>
              </a:ext>
            </a:extLst>
          </p:cNvPr>
          <p:cNvPicPr>
            <a:picLocks noChangeAspect="1"/>
          </p:cNvPicPr>
          <p:nvPr/>
        </p:nvPicPr>
        <p:blipFill>
          <a:blip r:embed="rId3"/>
          <a:stretch>
            <a:fillRect/>
          </a:stretch>
        </p:blipFill>
        <p:spPr>
          <a:xfrm>
            <a:off x="6199574" y="1530011"/>
            <a:ext cx="2124075" cy="5114925"/>
          </a:xfrm>
          <a:prstGeom prst="rect">
            <a:avLst/>
          </a:prstGeom>
        </p:spPr>
      </p:pic>
      <p:pic>
        <p:nvPicPr>
          <p:cNvPr id="11" name="Picture 10">
            <a:extLst>
              <a:ext uri="{FF2B5EF4-FFF2-40B4-BE49-F238E27FC236}">
                <a16:creationId xmlns:a16="http://schemas.microsoft.com/office/drawing/2014/main" id="{75A2D0CC-1D3F-4A72-BB82-6A18F015A583}"/>
              </a:ext>
            </a:extLst>
          </p:cNvPr>
          <p:cNvPicPr>
            <a:picLocks noChangeAspect="1"/>
          </p:cNvPicPr>
          <p:nvPr/>
        </p:nvPicPr>
        <p:blipFill>
          <a:blip r:embed="rId4"/>
          <a:stretch>
            <a:fillRect/>
          </a:stretch>
        </p:blipFill>
        <p:spPr>
          <a:xfrm>
            <a:off x="8673670" y="1902873"/>
            <a:ext cx="1981200" cy="4829175"/>
          </a:xfrm>
          <a:prstGeom prst="rect">
            <a:avLst/>
          </a:prstGeom>
        </p:spPr>
      </p:pic>
    </p:spTree>
    <p:extLst>
      <p:ext uri="{BB962C8B-B14F-4D97-AF65-F5344CB8AC3E}">
        <p14:creationId xmlns:p14="http://schemas.microsoft.com/office/powerpoint/2010/main" val="17712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775171-7A84-4F7A-B306-5BF86BB6BF3B}"/>
              </a:ext>
            </a:extLst>
          </p:cNvPr>
          <p:cNvSpPr txBox="1"/>
          <p:nvPr/>
        </p:nvSpPr>
        <p:spPr>
          <a:xfrm>
            <a:off x="1591338" y="338564"/>
            <a:ext cx="4940626"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Exploratory Data Analysis: </a:t>
            </a: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1C7349-DA95-4E8B-89B0-6B07559CE9AE}"/>
              </a:ext>
            </a:extLst>
          </p:cNvPr>
          <p:cNvPicPr>
            <a:picLocks noChangeAspect="1"/>
          </p:cNvPicPr>
          <p:nvPr/>
        </p:nvPicPr>
        <p:blipFill>
          <a:blip r:embed="rId2"/>
          <a:stretch>
            <a:fillRect/>
          </a:stretch>
        </p:blipFill>
        <p:spPr>
          <a:xfrm>
            <a:off x="1743985" y="978408"/>
            <a:ext cx="4569264" cy="2890759"/>
          </a:xfrm>
          <a:prstGeom prst="rect">
            <a:avLst/>
          </a:prstGeom>
        </p:spPr>
      </p:pic>
      <p:pic>
        <p:nvPicPr>
          <p:cNvPr id="8" name="Picture 7">
            <a:extLst>
              <a:ext uri="{FF2B5EF4-FFF2-40B4-BE49-F238E27FC236}">
                <a16:creationId xmlns:a16="http://schemas.microsoft.com/office/drawing/2014/main" id="{EC7F383B-6868-489F-9DB8-30D9BE332BAE}"/>
              </a:ext>
            </a:extLst>
          </p:cNvPr>
          <p:cNvPicPr>
            <a:picLocks noChangeAspect="1"/>
          </p:cNvPicPr>
          <p:nvPr/>
        </p:nvPicPr>
        <p:blipFill>
          <a:blip r:embed="rId3"/>
          <a:stretch>
            <a:fillRect/>
          </a:stretch>
        </p:blipFill>
        <p:spPr>
          <a:xfrm>
            <a:off x="6750679" y="861784"/>
            <a:ext cx="4213445" cy="2882087"/>
          </a:xfrm>
          <a:prstGeom prst="rect">
            <a:avLst/>
          </a:prstGeom>
        </p:spPr>
      </p:pic>
      <p:pic>
        <p:nvPicPr>
          <p:cNvPr id="12" name="Picture 11">
            <a:extLst>
              <a:ext uri="{FF2B5EF4-FFF2-40B4-BE49-F238E27FC236}">
                <a16:creationId xmlns:a16="http://schemas.microsoft.com/office/drawing/2014/main" id="{26AFA23E-9049-46FA-BFEE-BAB9C0EF8AFE}"/>
              </a:ext>
            </a:extLst>
          </p:cNvPr>
          <p:cNvPicPr>
            <a:picLocks noChangeAspect="1"/>
          </p:cNvPicPr>
          <p:nvPr/>
        </p:nvPicPr>
        <p:blipFill>
          <a:blip r:embed="rId4"/>
          <a:stretch>
            <a:fillRect/>
          </a:stretch>
        </p:blipFill>
        <p:spPr>
          <a:xfrm>
            <a:off x="1743985" y="3869167"/>
            <a:ext cx="4315875" cy="2844031"/>
          </a:xfrm>
          <a:prstGeom prst="rect">
            <a:avLst/>
          </a:prstGeom>
        </p:spPr>
      </p:pic>
      <p:pic>
        <p:nvPicPr>
          <p:cNvPr id="14" name="Picture 13">
            <a:extLst>
              <a:ext uri="{FF2B5EF4-FFF2-40B4-BE49-F238E27FC236}">
                <a16:creationId xmlns:a16="http://schemas.microsoft.com/office/drawing/2014/main" id="{B7F4BB0F-71D9-4736-907A-2A2F835119F7}"/>
              </a:ext>
            </a:extLst>
          </p:cNvPr>
          <p:cNvPicPr>
            <a:picLocks noChangeAspect="1"/>
          </p:cNvPicPr>
          <p:nvPr/>
        </p:nvPicPr>
        <p:blipFill>
          <a:blip r:embed="rId5"/>
          <a:stretch>
            <a:fillRect/>
          </a:stretch>
        </p:blipFill>
        <p:spPr>
          <a:xfrm>
            <a:off x="6750679" y="3705815"/>
            <a:ext cx="4217011" cy="2844031"/>
          </a:xfrm>
          <a:prstGeom prst="rect">
            <a:avLst/>
          </a:prstGeom>
        </p:spPr>
      </p:pic>
    </p:spTree>
    <p:extLst>
      <p:ext uri="{BB962C8B-B14F-4D97-AF65-F5344CB8AC3E}">
        <p14:creationId xmlns:p14="http://schemas.microsoft.com/office/powerpoint/2010/main" val="420527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546C98-E4E4-4AC5-8CD7-5DDBDD6105FD}"/>
              </a:ext>
            </a:extLst>
          </p:cNvPr>
          <p:cNvPicPr>
            <a:picLocks noChangeAspect="1"/>
          </p:cNvPicPr>
          <p:nvPr/>
        </p:nvPicPr>
        <p:blipFill>
          <a:blip r:embed="rId2"/>
          <a:stretch>
            <a:fillRect/>
          </a:stretch>
        </p:blipFill>
        <p:spPr>
          <a:xfrm>
            <a:off x="1590662" y="536437"/>
            <a:ext cx="4300250" cy="2741137"/>
          </a:xfrm>
          <a:prstGeom prst="rect">
            <a:avLst/>
          </a:prstGeom>
        </p:spPr>
      </p:pic>
      <p:pic>
        <p:nvPicPr>
          <p:cNvPr id="7" name="Picture 6">
            <a:extLst>
              <a:ext uri="{FF2B5EF4-FFF2-40B4-BE49-F238E27FC236}">
                <a16:creationId xmlns:a16="http://schemas.microsoft.com/office/drawing/2014/main" id="{16D7E35A-D788-4937-A169-9DEE9D9353DD}"/>
              </a:ext>
            </a:extLst>
          </p:cNvPr>
          <p:cNvPicPr>
            <a:picLocks noChangeAspect="1"/>
          </p:cNvPicPr>
          <p:nvPr/>
        </p:nvPicPr>
        <p:blipFill>
          <a:blip r:embed="rId3"/>
          <a:stretch>
            <a:fillRect/>
          </a:stretch>
        </p:blipFill>
        <p:spPr>
          <a:xfrm>
            <a:off x="1513083" y="3580426"/>
            <a:ext cx="4455409" cy="2990722"/>
          </a:xfrm>
          <a:prstGeom prst="rect">
            <a:avLst/>
          </a:prstGeom>
        </p:spPr>
      </p:pic>
      <p:pic>
        <p:nvPicPr>
          <p:cNvPr id="4" name="Picture 3">
            <a:extLst>
              <a:ext uri="{FF2B5EF4-FFF2-40B4-BE49-F238E27FC236}">
                <a16:creationId xmlns:a16="http://schemas.microsoft.com/office/drawing/2014/main" id="{4D66733A-1B14-4336-872A-DD6062C1ABD6}"/>
              </a:ext>
            </a:extLst>
          </p:cNvPr>
          <p:cNvPicPr>
            <a:picLocks noChangeAspect="1"/>
          </p:cNvPicPr>
          <p:nvPr/>
        </p:nvPicPr>
        <p:blipFill>
          <a:blip r:embed="rId4"/>
          <a:stretch>
            <a:fillRect/>
          </a:stretch>
        </p:blipFill>
        <p:spPr>
          <a:xfrm>
            <a:off x="7014242" y="545314"/>
            <a:ext cx="4181144" cy="2741136"/>
          </a:xfrm>
          <a:prstGeom prst="rect">
            <a:avLst/>
          </a:prstGeom>
        </p:spPr>
      </p:pic>
      <p:sp>
        <p:nvSpPr>
          <p:cNvPr id="6" name="Arrow: Right 5">
            <a:extLst>
              <a:ext uri="{FF2B5EF4-FFF2-40B4-BE49-F238E27FC236}">
                <a16:creationId xmlns:a16="http://schemas.microsoft.com/office/drawing/2014/main" id="{6E013BCB-BEE9-492A-B517-A68948331AAB}"/>
              </a:ext>
            </a:extLst>
          </p:cNvPr>
          <p:cNvSpPr/>
          <p:nvPr/>
        </p:nvSpPr>
        <p:spPr>
          <a:xfrm>
            <a:off x="6096000" y="1642369"/>
            <a:ext cx="730928" cy="3373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FF2C76F-7A27-42AD-AB89-78FCCE4A5DE3}"/>
              </a:ext>
            </a:extLst>
          </p:cNvPr>
          <p:cNvPicPr>
            <a:picLocks noChangeAspect="1"/>
          </p:cNvPicPr>
          <p:nvPr/>
        </p:nvPicPr>
        <p:blipFill>
          <a:blip r:embed="rId5"/>
          <a:stretch>
            <a:fillRect/>
          </a:stretch>
        </p:blipFill>
        <p:spPr>
          <a:xfrm>
            <a:off x="7175512" y="3739043"/>
            <a:ext cx="4019873" cy="2584702"/>
          </a:xfrm>
          <a:prstGeom prst="rect">
            <a:avLst/>
          </a:prstGeom>
        </p:spPr>
      </p:pic>
      <p:pic>
        <p:nvPicPr>
          <p:cNvPr id="11" name="Picture 10">
            <a:extLst>
              <a:ext uri="{FF2B5EF4-FFF2-40B4-BE49-F238E27FC236}">
                <a16:creationId xmlns:a16="http://schemas.microsoft.com/office/drawing/2014/main" id="{FD62DE16-6E7E-44A6-925A-C37E1EE59342}"/>
              </a:ext>
            </a:extLst>
          </p:cNvPr>
          <p:cNvPicPr>
            <a:picLocks noChangeAspect="1"/>
          </p:cNvPicPr>
          <p:nvPr/>
        </p:nvPicPr>
        <p:blipFill>
          <a:blip r:embed="rId6"/>
          <a:stretch>
            <a:fillRect/>
          </a:stretch>
        </p:blipFill>
        <p:spPr>
          <a:xfrm>
            <a:off x="6194017" y="4635120"/>
            <a:ext cx="755970" cy="396274"/>
          </a:xfrm>
          <a:prstGeom prst="rect">
            <a:avLst/>
          </a:prstGeom>
        </p:spPr>
      </p:pic>
    </p:spTree>
    <p:extLst>
      <p:ext uri="{BB962C8B-B14F-4D97-AF65-F5344CB8AC3E}">
        <p14:creationId xmlns:p14="http://schemas.microsoft.com/office/powerpoint/2010/main" val="409933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7C3DD-6DEB-48AD-9AC3-170B49BFB0F4}"/>
              </a:ext>
            </a:extLst>
          </p:cNvPr>
          <p:cNvSpPr txBox="1"/>
          <p:nvPr/>
        </p:nvSpPr>
        <p:spPr>
          <a:xfrm>
            <a:off x="2654423" y="545976"/>
            <a:ext cx="731520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Bucketing on columns diag_1,diag_2,diag3</a:t>
            </a: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E195E5-7F03-44BD-808D-F877368C0044}"/>
              </a:ext>
            </a:extLst>
          </p:cNvPr>
          <p:cNvSpPr txBox="1"/>
          <p:nvPr/>
        </p:nvSpPr>
        <p:spPr>
          <a:xfrm>
            <a:off x="1331650" y="1257536"/>
            <a:ext cx="8842159"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dataset contained up to three diagnoses for a given patient (primary, secondary and additional).</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ach of these had 700–900 unique ICD codes and it is extremely difficult to include them in the model and interpret meaningfully. </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we collapsed these diagnosis codes into 9 disease categories in an almost similar fashion to that done in the original publication using this dataset.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C20ED9-080B-43F7-AA89-C94608619EC5}"/>
              </a:ext>
            </a:extLst>
          </p:cNvPr>
          <p:cNvPicPr>
            <a:picLocks noChangeAspect="1"/>
          </p:cNvPicPr>
          <p:nvPr/>
        </p:nvPicPr>
        <p:blipFill>
          <a:blip r:embed="rId2"/>
          <a:stretch>
            <a:fillRect/>
          </a:stretch>
        </p:blipFill>
        <p:spPr>
          <a:xfrm>
            <a:off x="558956" y="3818422"/>
            <a:ext cx="3670110" cy="2341067"/>
          </a:xfrm>
          <a:prstGeom prst="rect">
            <a:avLst/>
          </a:prstGeom>
        </p:spPr>
      </p:pic>
      <p:pic>
        <p:nvPicPr>
          <p:cNvPr id="6" name="Picture 5">
            <a:extLst>
              <a:ext uri="{FF2B5EF4-FFF2-40B4-BE49-F238E27FC236}">
                <a16:creationId xmlns:a16="http://schemas.microsoft.com/office/drawing/2014/main" id="{D289E28F-1FC3-4BE7-846F-5B5522DDC2F1}"/>
              </a:ext>
            </a:extLst>
          </p:cNvPr>
          <p:cNvPicPr>
            <a:picLocks noChangeAspect="1"/>
          </p:cNvPicPr>
          <p:nvPr/>
        </p:nvPicPr>
        <p:blipFill>
          <a:blip r:embed="rId3"/>
          <a:stretch>
            <a:fillRect/>
          </a:stretch>
        </p:blipFill>
        <p:spPr>
          <a:xfrm>
            <a:off x="4507450" y="3818422"/>
            <a:ext cx="3609145" cy="2371550"/>
          </a:xfrm>
          <a:prstGeom prst="rect">
            <a:avLst/>
          </a:prstGeom>
        </p:spPr>
      </p:pic>
      <p:pic>
        <p:nvPicPr>
          <p:cNvPr id="7" name="Picture 6">
            <a:extLst>
              <a:ext uri="{FF2B5EF4-FFF2-40B4-BE49-F238E27FC236}">
                <a16:creationId xmlns:a16="http://schemas.microsoft.com/office/drawing/2014/main" id="{116CE801-CF96-49D7-A530-B218B24F7073}"/>
              </a:ext>
            </a:extLst>
          </p:cNvPr>
          <p:cNvPicPr>
            <a:picLocks noChangeAspect="1"/>
          </p:cNvPicPr>
          <p:nvPr/>
        </p:nvPicPr>
        <p:blipFill>
          <a:blip r:embed="rId4"/>
          <a:stretch>
            <a:fillRect/>
          </a:stretch>
        </p:blipFill>
        <p:spPr>
          <a:xfrm>
            <a:off x="8405816" y="3818421"/>
            <a:ext cx="3535986" cy="2341067"/>
          </a:xfrm>
          <a:prstGeom prst="rect">
            <a:avLst/>
          </a:prstGeom>
        </p:spPr>
      </p:pic>
      <p:sp>
        <p:nvSpPr>
          <p:cNvPr id="8" name="TextBox 7">
            <a:extLst>
              <a:ext uri="{FF2B5EF4-FFF2-40B4-BE49-F238E27FC236}">
                <a16:creationId xmlns:a16="http://schemas.microsoft.com/office/drawing/2014/main" id="{AFD04FE3-3B55-4E7E-ABC1-2ACB25F5E3E6}"/>
              </a:ext>
            </a:extLst>
          </p:cNvPr>
          <p:cNvSpPr txBox="1"/>
          <p:nvPr/>
        </p:nvSpPr>
        <p:spPr>
          <a:xfrm>
            <a:off x="5104660" y="3354090"/>
            <a:ext cx="221941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Level1 </a:t>
            </a:r>
            <a:r>
              <a:rPr lang="en-US" sz="2400" b="1" u="sng" dirty="0" err="1">
                <a:latin typeface="Times New Roman" panose="02020603050405020304" pitchFamily="18" charset="0"/>
                <a:cs typeface="Times New Roman" panose="02020603050405020304" pitchFamily="18" charset="0"/>
              </a:rPr>
              <a:t>Diag</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15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935502-9A07-4A5D-832C-9407F53ECB02}"/>
              </a:ext>
            </a:extLst>
          </p:cNvPr>
          <p:cNvPicPr>
            <a:picLocks noChangeAspect="1"/>
          </p:cNvPicPr>
          <p:nvPr/>
        </p:nvPicPr>
        <p:blipFill>
          <a:blip r:embed="rId2"/>
          <a:stretch>
            <a:fillRect/>
          </a:stretch>
        </p:blipFill>
        <p:spPr>
          <a:xfrm>
            <a:off x="676096" y="675539"/>
            <a:ext cx="3775320" cy="2340912"/>
          </a:xfrm>
          <a:prstGeom prst="rect">
            <a:avLst/>
          </a:prstGeom>
        </p:spPr>
      </p:pic>
      <p:pic>
        <p:nvPicPr>
          <p:cNvPr id="12" name="Picture 11">
            <a:extLst>
              <a:ext uri="{FF2B5EF4-FFF2-40B4-BE49-F238E27FC236}">
                <a16:creationId xmlns:a16="http://schemas.microsoft.com/office/drawing/2014/main" id="{0339FA61-753A-4531-A45B-BDF1CE3329B4}"/>
              </a:ext>
            </a:extLst>
          </p:cNvPr>
          <p:cNvPicPr>
            <a:picLocks noChangeAspect="1"/>
          </p:cNvPicPr>
          <p:nvPr/>
        </p:nvPicPr>
        <p:blipFill>
          <a:blip r:embed="rId3"/>
          <a:stretch>
            <a:fillRect/>
          </a:stretch>
        </p:blipFill>
        <p:spPr>
          <a:xfrm>
            <a:off x="4566992" y="709755"/>
            <a:ext cx="3604057" cy="2244321"/>
          </a:xfrm>
          <a:prstGeom prst="rect">
            <a:avLst/>
          </a:prstGeom>
        </p:spPr>
      </p:pic>
      <p:pic>
        <p:nvPicPr>
          <p:cNvPr id="14" name="Picture 13">
            <a:extLst>
              <a:ext uri="{FF2B5EF4-FFF2-40B4-BE49-F238E27FC236}">
                <a16:creationId xmlns:a16="http://schemas.microsoft.com/office/drawing/2014/main" id="{79B97CA5-C7BD-4A0A-9356-1636201E471E}"/>
              </a:ext>
            </a:extLst>
          </p:cNvPr>
          <p:cNvPicPr>
            <a:picLocks noChangeAspect="1"/>
          </p:cNvPicPr>
          <p:nvPr/>
        </p:nvPicPr>
        <p:blipFill>
          <a:blip r:embed="rId4"/>
          <a:stretch>
            <a:fillRect/>
          </a:stretch>
        </p:blipFill>
        <p:spPr>
          <a:xfrm>
            <a:off x="8286625" y="741608"/>
            <a:ext cx="3460431" cy="2180613"/>
          </a:xfrm>
          <a:prstGeom prst="rect">
            <a:avLst/>
          </a:prstGeom>
        </p:spPr>
      </p:pic>
      <p:pic>
        <p:nvPicPr>
          <p:cNvPr id="15" name="Picture 14">
            <a:extLst>
              <a:ext uri="{FF2B5EF4-FFF2-40B4-BE49-F238E27FC236}">
                <a16:creationId xmlns:a16="http://schemas.microsoft.com/office/drawing/2014/main" id="{338EF3F2-6D65-4FB6-9AC5-15A7E0C1886E}"/>
              </a:ext>
            </a:extLst>
          </p:cNvPr>
          <p:cNvPicPr>
            <a:picLocks noChangeAspect="1"/>
          </p:cNvPicPr>
          <p:nvPr/>
        </p:nvPicPr>
        <p:blipFill>
          <a:blip r:embed="rId5"/>
          <a:stretch>
            <a:fillRect/>
          </a:stretch>
        </p:blipFill>
        <p:spPr>
          <a:xfrm>
            <a:off x="936350" y="3564003"/>
            <a:ext cx="3747518" cy="2618458"/>
          </a:xfrm>
          <a:prstGeom prst="rect">
            <a:avLst/>
          </a:prstGeom>
        </p:spPr>
      </p:pic>
      <p:pic>
        <p:nvPicPr>
          <p:cNvPr id="16" name="Picture 15">
            <a:extLst>
              <a:ext uri="{FF2B5EF4-FFF2-40B4-BE49-F238E27FC236}">
                <a16:creationId xmlns:a16="http://schemas.microsoft.com/office/drawing/2014/main" id="{71673547-C396-489A-804F-A1F28D8422F9}"/>
              </a:ext>
            </a:extLst>
          </p:cNvPr>
          <p:cNvPicPr>
            <a:picLocks noChangeAspect="1"/>
          </p:cNvPicPr>
          <p:nvPr/>
        </p:nvPicPr>
        <p:blipFill>
          <a:blip r:embed="rId6"/>
          <a:stretch>
            <a:fillRect/>
          </a:stretch>
        </p:blipFill>
        <p:spPr>
          <a:xfrm>
            <a:off x="6324778" y="3539593"/>
            <a:ext cx="3923694" cy="2520219"/>
          </a:xfrm>
          <a:prstGeom prst="rect">
            <a:avLst/>
          </a:prstGeom>
        </p:spPr>
      </p:pic>
      <p:pic>
        <p:nvPicPr>
          <p:cNvPr id="17" name="Picture 16">
            <a:extLst>
              <a:ext uri="{FF2B5EF4-FFF2-40B4-BE49-F238E27FC236}">
                <a16:creationId xmlns:a16="http://schemas.microsoft.com/office/drawing/2014/main" id="{7C383D76-0BE7-4C0F-A512-CF8F85EA9129}"/>
              </a:ext>
            </a:extLst>
          </p:cNvPr>
          <p:cNvPicPr>
            <a:picLocks noChangeAspect="1"/>
          </p:cNvPicPr>
          <p:nvPr/>
        </p:nvPicPr>
        <p:blipFill>
          <a:blip r:embed="rId7"/>
          <a:stretch>
            <a:fillRect/>
          </a:stretch>
        </p:blipFill>
        <p:spPr>
          <a:xfrm>
            <a:off x="676096" y="3018794"/>
            <a:ext cx="4108968" cy="694235"/>
          </a:xfrm>
          <a:prstGeom prst="rect">
            <a:avLst/>
          </a:prstGeom>
        </p:spPr>
      </p:pic>
      <p:sp>
        <p:nvSpPr>
          <p:cNvPr id="19" name="TextBox 18">
            <a:extLst>
              <a:ext uri="{FF2B5EF4-FFF2-40B4-BE49-F238E27FC236}">
                <a16:creationId xmlns:a16="http://schemas.microsoft.com/office/drawing/2014/main" id="{8B7F50A2-BBF0-48A8-AA53-6F813B2F48B0}"/>
              </a:ext>
            </a:extLst>
          </p:cNvPr>
          <p:cNvSpPr txBox="1"/>
          <p:nvPr/>
        </p:nvSpPr>
        <p:spPr>
          <a:xfrm>
            <a:off x="843379" y="6251303"/>
            <a:ext cx="846929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Discharge id 1 corresponds to patients discharged to home.</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DB2EDFC-2AE2-4F3E-AFFD-4FF76017A3FD}"/>
              </a:ext>
            </a:extLst>
          </p:cNvPr>
          <p:cNvSpPr txBox="1"/>
          <p:nvPr/>
        </p:nvSpPr>
        <p:spPr>
          <a:xfrm>
            <a:off x="5204525" y="102398"/>
            <a:ext cx="221545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Level2 </a:t>
            </a:r>
            <a:r>
              <a:rPr lang="en-US" sz="2400" b="1" u="sng" dirty="0" err="1">
                <a:latin typeface="Times New Roman" panose="02020603050405020304" pitchFamily="18" charset="0"/>
                <a:cs typeface="Times New Roman" panose="02020603050405020304" pitchFamily="18" charset="0"/>
              </a:rPr>
              <a:t>Diag</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50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2616CF-AA07-4B6C-9D26-CA2EF5B28D57}"/>
              </a:ext>
            </a:extLst>
          </p:cNvPr>
          <p:cNvSpPr txBox="1"/>
          <p:nvPr/>
        </p:nvSpPr>
        <p:spPr>
          <a:xfrm>
            <a:off x="1278385" y="1220307"/>
            <a:ext cx="986669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W</a:t>
            </a:r>
            <a:r>
              <a:rPr lang="en-US" sz="2000" b="0" i="0" dirty="0">
                <a:solidFill>
                  <a:srgbClr val="292929"/>
                </a:solidFill>
                <a:effectLst/>
                <a:latin typeface="Times New Roman" panose="02020603050405020304" pitchFamily="18" charset="0"/>
                <a:cs typeface="Times New Roman" panose="02020603050405020304" pitchFamily="18" charset="0"/>
              </a:rPr>
              <a:t>e can see that 11,13,14,19,20,21 are related to death or hospice. We will remove these samples from the predictive model since they cannot be readmitted.</a:t>
            </a:r>
          </a:p>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Death or hospice records constitutes 2423 rows.</a:t>
            </a:r>
          </a:p>
          <a:p>
            <a:pPr marL="285750" indent="-285750">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Discarding multiple encounters of same patients because this increases biasness.</a:t>
            </a:r>
            <a:endParaRPr lang="en-US" sz="2000" b="0" i="0" dirty="0">
              <a:solidFill>
                <a:srgbClr val="292929"/>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666F37-BADD-4667-BE09-3F5E406158DC}"/>
              </a:ext>
            </a:extLst>
          </p:cNvPr>
          <p:cNvSpPr txBox="1"/>
          <p:nvPr/>
        </p:nvSpPr>
        <p:spPr>
          <a:xfrm>
            <a:off x="1198486" y="484125"/>
            <a:ext cx="935706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Discarding data points:</a:t>
            </a:r>
            <a:endParaRPr lang="en-IN" sz="28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677E5B-46FF-45A3-980F-B76D493FD762}"/>
              </a:ext>
            </a:extLst>
          </p:cNvPr>
          <p:cNvPicPr>
            <a:picLocks noChangeAspect="1"/>
          </p:cNvPicPr>
          <p:nvPr/>
        </p:nvPicPr>
        <p:blipFill>
          <a:blip r:embed="rId2"/>
          <a:stretch>
            <a:fillRect/>
          </a:stretch>
        </p:blipFill>
        <p:spPr>
          <a:xfrm>
            <a:off x="1464816" y="3572406"/>
            <a:ext cx="4301964" cy="2820880"/>
          </a:xfrm>
          <a:prstGeom prst="rect">
            <a:avLst/>
          </a:prstGeom>
        </p:spPr>
      </p:pic>
      <p:sp>
        <p:nvSpPr>
          <p:cNvPr id="5" name="TextBox 4">
            <a:extLst>
              <a:ext uri="{FF2B5EF4-FFF2-40B4-BE49-F238E27FC236}">
                <a16:creationId xmlns:a16="http://schemas.microsoft.com/office/drawing/2014/main" id="{A7959FEE-18D4-4FBB-808B-30E6441EA7AC}"/>
              </a:ext>
            </a:extLst>
          </p:cNvPr>
          <p:cNvSpPr txBox="1"/>
          <p:nvPr/>
        </p:nvSpPr>
        <p:spPr>
          <a:xfrm>
            <a:off x="6246174" y="3918984"/>
            <a:ext cx="3950563" cy="646331"/>
          </a:xfrm>
          <a:prstGeom prst="rect">
            <a:avLst/>
          </a:prstGeom>
          <a:noFill/>
        </p:spPr>
        <p:txBody>
          <a:bodyPr wrap="square" rtlCol="0">
            <a:spAutoFit/>
          </a:bodyPr>
          <a:lstStyle/>
          <a:p>
            <a:r>
              <a:rPr lang="en-US" i="0" dirty="0">
                <a:solidFill>
                  <a:srgbClr val="292929"/>
                </a:solidFill>
                <a:effectLst/>
                <a:latin typeface="Calibri" panose="020F0502020204030204" pitchFamily="34" charset="0"/>
                <a:cs typeface="Calibri" panose="020F0502020204030204" pitchFamily="34" charset="0"/>
              </a:rPr>
              <a:t>Age: Majority of the cases fall in the range of above 50+ years to 90 years.</a:t>
            </a: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C4BFC87-DC5A-44EA-AA35-93D34D7B04CC}"/>
              </a:ext>
            </a:extLst>
          </p:cNvPr>
          <p:cNvSpPr txBox="1"/>
          <p:nvPr/>
        </p:nvSpPr>
        <p:spPr>
          <a:xfrm>
            <a:off x="1369566" y="2762374"/>
            <a:ext cx="2574523"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Age Column</a:t>
            </a:r>
            <a:endParaRPr lang="en-IN" sz="2800" b="1" u="sng" dirty="0"/>
          </a:p>
        </p:txBody>
      </p:sp>
    </p:spTree>
    <p:extLst>
      <p:ext uri="{BB962C8B-B14F-4D97-AF65-F5344CB8AC3E}">
        <p14:creationId xmlns:p14="http://schemas.microsoft.com/office/powerpoint/2010/main" val="295869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F52EC-5A98-4D2C-87D9-4370ECC4137F}"/>
              </a:ext>
            </a:extLst>
          </p:cNvPr>
          <p:cNvSpPr txBox="1"/>
          <p:nvPr/>
        </p:nvSpPr>
        <p:spPr>
          <a:xfrm>
            <a:off x="1553593" y="372862"/>
            <a:ext cx="3613211"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Data Processing:</a:t>
            </a:r>
          </a:p>
        </p:txBody>
      </p:sp>
      <p:pic>
        <p:nvPicPr>
          <p:cNvPr id="5" name="Picture 4">
            <a:extLst>
              <a:ext uri="{FF2B5EF4-FFF2-40B4-BE49-F238E27FC236}">
                <a16:creationId xmlns:a16="http://schemas.microsoft.com/office/drawing/2014/main" id="{74644CFD-48D7-47FC-BFA5-C4E752683B25}"/>
              </a:ext>
            </a:extLst>
          </p:cNvPr>
          <p:cNvPicPr>
            <a:picLocks noChangeAspect="1"/>
          </p:cNvPicPr>
          <p:nvPr/>
        </p:nvPicPr>
        <p:blipFill>
          <a:blip r:embed="rId2"/>
          <a:stretch>
            <a:fillRect/>
          </a:stretch>
        </p:blipFill>
        <p:spPr>
          <a:xfrm>
            <a:off x="1959561" y="1561071"/>
            <a:ext cx="2552700" cy="2543175"/>
          </a:xfrm>
          <a:prstGeom prst="rect">
            <a:avLst/>
          </a:prstGeom>
        </p:spPr>
      </p:pic>
      <p:sp>
        <p:nvSpPr>
          <p:cNvPr id="6" name="TextBox 5">
            <a:extLst>
              <a:ext uri="{FF2B5EF4-FFF2-40B4-BE49-F238E27FC236}">
                <a16:creationId xmlns:a16="http://schemas.microsoft.com/office/drawing/2014/main" id="{4EAE1F24-CCCD-4445-AA3A-04E4FE40C16B}"/>
              </a:ext>
            </a:extLst>
          </p:cNvPr>
          <p:cNvSpPr txBox="1"/>
          <p:nvPr/>
        </p:nvSpPr>
        <p:spPr>
          <a:xfrm>
            <a:off x="1423381" y="4220681"/>
            <a:ext cx="492710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 in the columns weight, </a:t>
            </a:r>
            <a:r>
              <a:rPr lang="en-US" dirty="0" err="1">
                <a:latin typeface="Times New Roman" panose="02020603050405020304" pitchFamily="18" charset="0"/>
                <a:cs typeface="Times New Roman" panose="02020603050405020304" pitchFamily="18" charset="0"/>
              </a:rPr>
              <a:t>payer_code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medical_speciality</a:t>
            </a:r>
            <a:r>
              <a:rPr lang="en-US" dirty="0">
                <a:latin typeface="Times New Roman" panose="02020603050405020304" pitchFamily="18" charset="0"/>
                <a:cs typeface="Times New Roman" panose="02020603050405020304" pitchFamily="18" charset="0"/>
              </a:rPr>
              <a:t> has null value percentage is equal to or greater than 40.</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740DFF5-8B22-43F3-97B8-4ECD9C119BEA}"/>
              </a:ext>
            </a:extLst>
          </p:cNvPr>
          <p:cNvSpPr txBox="1"/>
          <p:nvPr/>
        </p:nvSpPr>
        <p:spPr>
          <a:xfrm>
            <a:off x="1423381" y="5525325"/>
            <a:ext cx="348004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Outlier Treatment</a:t>
            </a:r>
            <a:r>
              <a:rPr lang="en-US" b="1" u="sng" dirty="0"/>
              <a:t>:</a:t>
            </a:r>
            <a:endParaRPr lang="en-IN" b="1" u="sng" dirty="0"/>
          </a:p>
        </p:txBody>
      </p:sp>
      <p:sp>
        <p:nvSpPr>
          <p:cNvPr id="4" name="TextBox 3">
            <a:extLst>
              <a:ext uri="{FF2B5EF4-FFF2-40B4-BE49-F238E27FC236}">
                <a16:creationId xmlns:a16="http://schemas.microsoft.com/office/drawing/2014/main" id="{6D4996C9-0FBD-40F9-8771-7D0A99AC8649}"/>
              </a:ext>
            </a:extLst>
          </p:cNvPr>
          <p:cNvSpPr txBox="1"/>
          <p:nvPr/>
        </p:nvSpPr>
        <p:spPr>
          <a:xfrm>
            <a:off x="1423381" y="6115806"/>
            <a:ext cx="88954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used Z-score method to handle outliers in our dataset</a:t>
            </a:r>
            <a:r>
              <a:rPr lang="en-US" dirty="0"/>
              <a:t>.</a:t>
            </a:r>
            <a:endParaRPr lang="en-IN" dirty="0"/>
          </a:p>
        </p:txBody>
      </p:sp>
      <p:sp>
        <p:nvSpPr>
          <p:cNvPr id="7" name="TextBox 6">
            <a:extLst>
              <a:ext uri="{FF2B5EF4-FFF2-40B4-BE49-F238E27FC236}">
                <a16:creationId xmlns:a16="http://schemas.microsoft.com/office/drawing/2014/main" id="{56FFE095-1813-43C3-A6B7-BA05546FE26C}"/>
              </a:ext>
            </a:extLst>
          </p:cNvPr>
          <p:cNvSpPr txBox="1"/>
          <p:nvPr/>
        </p:nvSpPr>
        <p:spPr>
          <a:xfrm>
            <a:off x="7451318" y="1018853"/>
            <a:ext cx="28674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Statistical Analysis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E8D2D0D-17BD-416F-84E8-92C838FD6A4F}"/>
              </a:ext>
            </a:extLst>
          </p:cNvPr>
          <p:cNvPicPr>
            <a:picLocks noChangeAspect="1"/>
          </p:cNvPicPr>
          <p:nvPr/>
        </p:nvPicPr>
        <p:blipFill>
          <a:blip r:embed="rId3"/>
          <a:stretch>
            <a:fillRect/>
          </a:stretch>
        </p:blipFill>
        <p:spPr>
          <a:xfrm>
            <a:off x="9512423" y="1903944"/>
            <a:ext cx="2104338" cy="3660109"/>
          </a:xfrm>
          <a:prstGeom prst="rect">
            <a:avLst/>
          </a:prstGeom>
        </p:spPr>
      </p:pic>
      <p:pic>
        <p:nvPicPr>
          <p:cNvPr id="13" name="Picture 12">
            <a:extLst>
              <a:ext uri="{FF2B5EF4-FFF2-40B4-BE49-F238E27FC236}">
                <a16:creationId xmlns:a16="http://schemas.microsoft.com/office/drawing/2014/main" id="{19AF2001-340B-44A3-BC8A-C8F5C408D13D}"/>
              </a:ext>
            </a:extLst>
          </p:cNvPr>
          <p:cNvPicPr>
            <a:picLocks noChangeAspect="1"/>
          </p:cNvPicPr>
          <p:nvPr/>
        </p:nvPicPr>
        <p:blipFill>
          <a:blip r:embed="rId4"/>
          <a:stretch>
            <a:fillRect/>
          </a:stretch>
        </p:blipFill>
        <p:spPr>
          <a:xfrm>
            <a:off x="6483475" y="1753617"/>
            <a:ext cx="2286000" cy="4057650"/>
          </a:xfrm>
          <a:prstGeom prst="rect">
            <a:avLst/>
          </a:prstGeom>
        </p:spPr>
      </p:pic>
      <p:sp>
        <p:nvSpPr>
          <p:cNvPr id="14" name="TextBox 13">
            <a:extLst>
              <a:ext uri="{FF2B5EF4-FFF2-40B4-BE49-F238E27FC236}">
                <a16:creationId xmlns:a16="http://schemas.microsoft.com/office/drawing/2014/main" id="{9EA4943A-6CDA-4DCD-BDAB-604537034EC8}"/>
              </a:ext>
            </a:extLst>
          </p:cNvPr>
          <p:cNvSpPr txBox="1"/>
          <p:nvPr/>
        </p:nvSpPr>
        <p:spPr>
          <a:xfrm>
            <a:off x="1553593" y="1018853"/>
            <a:ext cx="411923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Null Values Percentage</a:t>
            </a:r>
          </a:p>
        </p:txBody>
      </p:sp>
    </p:spTree>
    <p:extLst>
      <p:ext uri="{BB962C8B-B14F-4D97-AF65-F5344CB8AC3E}">
        <p14:creationId xmlns:p14="http://schemas.microsoft.com/office/powerpoint/2010/main" val="38484506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2840</TotalTime>
  <Words>563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Group - 3</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 Penchala</dc:creator>
  <cp:lastModifiedBy>Naveenkumar chukka</cp:lastModifiedBy>
  <cp:revision>33</cp:revision>
  <dcterms:created xsi:type="dcterms:W3CDTF">2021-10-29T12:57:31Z</dcterms:created>
  <dcterms:modified xsi:type="dcterms:W3CDTF">2021-12-28T15:11:13Z</dcterms:modified>
</cp:coreProperties>
</file>